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showSpecialPlsOnTitleSld="0">
  <p:sldMasterIdLst>
    <p:sldMasterId id="2147483648" r:id="rId1"/>
  </p:sldMasterIdLst>
  <p:notesMasterIdLst>
    <p:notesMasterId r:id="rId14"/>
  </p:notesMasterIdLst>
  <p:handoutMasterIdLst>
    <p:handoutMasterId r:id="rId15"/>
  </p:handoutMasterIdLst>
  <p:sldIdLst>
    <p:sldId id="260" r:id="rId3"/>
    <p:sldId id="644" r:id="rId4"/>
    <p:sldId id="837" r:id="rId5"/>
    <p:sldId id="895" r:id="rId6"/>
    <p:sldId id="896" r:id="rId7"/>
    <p:sldId id="897" r:id="rId8"/>
    <p:sldId id="886" r:id="rId9"/>
    <p:sldId id="879" r:id="rId10"/>
    <p:sldId id="875" r:id="rId11"/>
    <p:sldId id="888" r:id="rId12"/>
    <p:sldId id="822" r:id="rId13"/>
  </p:sldIdLst>
  <p:sldSz cx="9144000" cy="5143500" type="screen16x9"/>
  <p:notesSz cx="6858000" cy="9144000"/>
  <p:custDataLst>
    <p:tags r:id="rId19"/>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765" userDrawn="1">
          <p15:clr>
            <a:srgbClr val="A4A3A4"/>
          </p15:clr>
        </p15:guide>
        <p15:guide id="2" pos="415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893B"/>
    <a:srgbClr val="118B3B"/>
    <a:srgbClr val="0C893C"/>
    <a:srgbClr val="138C3A"/>
    <a:srgbClr val="168D3A"/>
    <a:srgbClr val="0D893C"/>
    <a:srgbClr val="279537"/>
    <a:srgbClr val="178E3A"/>
    <a:srgbClr val="00833E"/>
    <a:srgbClr val="F6F9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622" autoAdjust="0"/>
    <p:restoredTop sz="69429" autoAdjust="0"/>
  </p:normalViewPr>
  <p:slideViewPr>
    <p:cSldViewPr showGuides="1">
      <p:cViewPr varScale="1">
        <p:scale>
          <a:sx n="151" d="100"/>
          <a:sy n="151" d="100"/>
        </p:scale>
        <p:origin x="360" y="108"/>
      </p:cViewPr>
      <p:guideLst>
        <p:guide orient="horz" pos="2765"/>
        <p:guide pos="415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gs" Target="tags/tag3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handoutMaster" Target="handoutMasters/handoutMaster1.xml"/><Relationship Id="rId14" Type="http://schemas.openxmlformats.org/officeDocument/2006/relationships/notesMaster" Target="notesMasters/notesMaster1.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21752FA-A078-4C6F-BDAE-B1A2082A4C05}"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F02637-01E3-4ED8-BA3F-8AA2EC840E91}"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微软雅黑 Light" panose="020B0502040204020203" pitchFamily="34" charset="-122"/>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微软雅黑 Light" panose="020B0502040204020203" pitchFamily="34" charset="-122"/>
                <a:ea typeface="+mn-ea"/>
              </a:defRPr>
            </a:lvl1pPr>
          </a:lstStyle>
          <a:p>
            <a:pPr>
              <a:defRPr/>
            </a:pPr>
            <a:fld id="{D900C43B-7220-4BC8-96A3-D72780F8BC8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微软雅黑 Light" panose="020B0502040204020203" pitchFamily="34" charset="-122"/>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defRPr>
                <a:latin typeface="微软雅黑 Light" panose="020B0502040204020203" pitchFamily="34" charset="-122"/>
              </a:defRPr>
            </a:lvl1pPr>
          </a:lstStyle>
          <a:p>
            <a:pPr algn="r"/>
            <a:fld id="{9A0DB2DC-4C9A-4742-B13C-FB6460FD3503}" type="slidenum">
              <a:rPr lang="zh-CN" altLang="en-US" sz="1200" smtClean="0"/>
            </a:fld>
            <a:endParaRPr lang="zh-CN" altLang="en-US" sz="1200" dirty="0"/>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微软雅黑 Light" panose="020B0502040204020203" pitchFamily="34" charset="-122"/>
        <a:ea typeface="+mn-ea"/>
        <a:cs typeface="+mn-cs"/>
      </a:defRPr>
    </a:lvl1pPr>
    <a:lvl2pPr marL="457200" algn="l" rtl="0" eaLnBrk="0" fontAlgn="base" hangingPunct="0">
      <a:spcBef>
        <a:spcPct val="30000"/>
      </a:spcBef>
      <a:spcAft>
        <a:spcPct val="0"/>
      </a:spcAft>
      <a:defRPr sz="1200" kern="1200">
        <a:solidFill>
          <a:schemeClr val="tx1"/>
        </a:solidFill>
        <a:latin typeface="微软雅黑 Light" panose="020B0502040204020203" pitchFamily="34" charset="-122"/>
        <a:ea typeface="+mn-ea"/>
        <a:cs typeface="+mn-cs"/>
      </a:defRPr>
    </a:lvl2pPr>
    <a:lvl3pPr marL="914400" algn="l" rtl="0" eaLnBrk="0" fontAlgn="base" hangingPunct="0">
      <a:spcBef>
        <a:spcPct val="30000"/>
      </a:spcBef>
      <a:spcAft>
        <a:spcPct val="0"/>
      </a:spcAft>
      <a:defRPr sz="1200" kern="1200">
        <a:solidFill>
          <a:schemeClr val="tx1"/>
        </a:solidFill>
        <a:latin typeface="微软雅黑 Light" panose="020B0502040204020203" pitchFamily="34" charset="-122"/>
        <a:ea typeface="+mn-ea"/>
        <a:cs typeface="+mn-cs"/>
      </a:defRPr>
    </a:lvl3pPr>
    <a:lvl4pPr marL="1371600" algn="l" rtl="0" eaLnBrk="0" fontAlgn="base" hangingPunct="0">
      <a:spcBef>
        <a:spcPct val="30000"/>
      </a:spcBef>
      <a:spcAft>
        <a:spcPct val="0"/>
      </a:spcAft>
      <a:defRPr sz="1200" kern="1200">
        <a:solidFill>
          <a:schemeClr val="tx1"/>
        </a:solidFill>
        <a:latin typeface="微软雅黑 Light" panose="020B0502040204020203" pitchFamily="34" charset="-122"/>
        <a:ea typeface="+mn-ea"/>
        <a:cs typeface="+mn-cs"/>
      </a:defRPr>
    </a:lvl4pPr>
    <a:lvl5pPr marL="1828800" algn="l" rtl="0" eaLnBrk="0" fontAlgn="base" hangingPunct="0">
      <a:spcBef>
        <a:spcPct val="30000"/>
      </a:spcBef>
      <a:spcAft>
        <a:spcPct val="0"/>
      </a:spcAft>
      <a:defRPr sz="1200" kern="1200">
        <a:solidFill>
          <a:schemeClr val="tx1"/>
        </a:solidFill>
        <a:latin typeface="微软雅黑 Light" panose="020B0502040204020203" pitchFamily="34" charset="-122"/>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5" Type="http://schemas.openxmlformats.org/officeDocument/2006/relationships/image" Target="../media/image6.png"/><Relationship Id="rId4" Type="http://schemas.openxmlformats.org/officeDocument/2006/relationships/image" Target="../media/image1.png"/><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a:srcRect t="87193"/>
          <a:stretch>
            <a:fillRect/>
          </a:stretch>
        </p:blipFill>
        <p:spPr>
          <a:xfrm>
            <a:off x="0" y="4613994"/>
            <a:ext cx="6732240" cy="474642"/>
          </a:xfrm>
          <a:prstGeom prst="rect">
            <a:avLst/>
          </a:prstGeom>
        </p:spPr>
      </p:pic>
      <p:pic>
        <p:nvPicPr>
          <p:cNvPr id="8" name="图形 7"/>
          <p:cNvPicPr>
            <a:picLocks noChangeAspect="1"/>
          </p:cNvPicPr>
          <p:nvPr userDrawn="1"/>
        </p:nvPicPr>
        <p:blipFill rotWithShape="1">
          <a:blip r:embed="rId3"/>
          <a:srcRect l="2064" t="2" r="2064" b="-1"/>
          <a:stretch>
            <a:fillRect/>
          </a:stretch>
        </p:blipFill>
        <p:spPr>
          <a:xfrm>
            <a:off x="0" y="682364"/>
            <a:ext cx="9144000" cy="15325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stretch>
            <a:fillRect/>
          </a:stretch>
        </p:blipFill>
        <p:spPr>
          <a:xfrm>
            <a:off x="0" y="0"/>
            <a:ext cx="9144000" cy="5143500"/>
          </a:xfrm>
          <a:prstGeom prst="rect">
            <a:avLst/>
          </a:prstGeom>
        </p:spPr>
      </p:pic>
      <p:sp>
        <p:nvSpPr>
          <p:cNvPr id="2" name="矩形 1"/>
          <p:cNvSpPr/>
          <p:nvPr userDrawn="1"/>
        </p:nvSpPr>
        <p:spPr>
          <a:xfrm>
            <a:off x="251520" y="4803998"/>
            <a:ext cx="1944216" cy="216024"/>
          </a:xfrm>
          <a:prstGeom prst="rect">
            <a:avLst/>
          </a:prstGeom>
          <a:solidFill>
            <a:srgbClr val="F6F9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rotWithShape="1">
          <a:blip r:embed="rId3"/>
          <a:srcRect t="87193"/>
          <a:stretch>
            <a:fillRect/>
          </a:stretch>
        </p:blipFill>
        <p:spPr>
          <a:xfrm>
            <a:off x="0" y="4613994"/>
            <a:ext cx="6732240" cy="474642"/>
          </a:xfrm>
          <a:prstGeom prst="rect">
            <a:avLst/>
          </a:prstGeom>
        </p:spPr>
      </p:pic>
      <p:pic>
        <p:nvPicPr>
          <p:cNvPr id="12292" name="Picture 2" descr="F:\中电投\供热公司\热力公司\分\简称不带英文.png"/>
          <p:cNvPicPr>
            <a:picLocks noChangeAspect="1"/>
          </p:cNvPicPr>
          <p:nvPr userDrawn="1"/>
        </p:nvPicPr>
        <p:blipFill>
          <a:blip r:embed="rId4"/>
          <a:stretch>
            <a:fillRect/>
          </a:stretch>
        </p:blipFill>
        <p:spPr>
          <a:xfrm>
            <a:off x="7451725" y="341313"/>
            <a:ext cx="1160463" cy="360362"/>
          </a:xfrm>
          <a:prstGeom prst="rect">
            <a:avLst/>
          </a:prstGeom>
          <a:noFill/>
          <a:ln w="9525">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a:srcRect t="87193"/>
          <a:stretch>
            <a:fillRect/>
          </a:stretch>
        </p:blipFill>
        <p:spPr>
          <a:xfrm>
            <a:off x="0" y="4613994"/>
            <a:ext cx="6732240" cy="47464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pic>
        <p:nvPicPr>
          <p:cNvPr id="7" name="图形 6"/>
          <p:cNvPicPr>
            <a:picLocks noChangeAspect="1"/>
          </p:cNvPicPr>
          <p:nvPr userDrawn="1"/>
        </p:nvPicPr>
        <p:blipFill rotWithShape="1">
          <a:blip r:embed="rId2"/>
          <a:srcRect l="2064" t="2" r="2064" b="-1"/>
          <a:stretch>
            <a:fillRect/>
          </a:stretch>
        </p:blipFill>
        <p:spPr>
          <a:xfrm>
            <a:off x="0" y="682364"/>
            <a:ext cx="9144000" cy="153250"/>
          </a:xfrm>
          <a:prstGeom prst="rect">
            <a:avLst/>
          </a:prstGeom>
        </p:spPr>
      </p:pic>
      <p:pic>
        <p:nvPicPr>
          <p:cNvPr id="8" name="图片 7"/>
          <p:cNvPicPr>
            <a:picLocks noChangeAspect="1"/>
          </p:cNvPicPr>
          <p:nvPr userDrawn="1"/>
        </p:nvPicPr>
        <p:blipFill rotWithShape="1">
          <a:blip r:embed="rId3"/>
          <a:srcRect t="87193"/>
          <a:stretch>
            <a:fillRect/>
          </a:stretch>
        </p:blipFill>
        <p:spPr>
          <a:xfrm>
            <a:off x="0" y="4613994"/>
            <a:ext cx="6732240" cy="474642"/>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pic>
        <p:nvPicPr>
          <p:cNvPr id="4" name="图形 3"/>
          <p:cNvPicPr>
            <a:picLocks noChangeAspect="1"/>
          </p:cNvPicPr>
          <p:nvPr userDrawn="1"/>
        </p:nvPicPr>
        <p:blipFill rotWithShape="1">
          <a:blip r:embed="rId2"/>
          <a:srcRect l="2064" t="2" r="2064" b="-1"/>
          <a:stretch>
            <a:fillRect/>
          </a:stretch>
        </p:blipFill>
        <p:spPr>
          <a:xfrm>
            <a:off x="0" y="682364"/>
            <a:ext cx="9144000" cy="153250"/>
          </a:xfrm>
          <a:prstGeom prst="rect">
            <a:avLst/>
          </a:prstGeom>
        </p:spPr>
      </p:pic>
      <p:pic>
        <p:nvPicPr>
          <p:cNvPr id="7" name="图片 6"/>
          <p:cNvPicPr>
            <a:picLocks noChangeAspect="1"/>
          </p:cNvPicPr>
          <p:nvPr userDrawn="1"/>
        </p:nvPicPr>
        <p:blipFill rotWithShape="1">
          <a:blip r:embed="rId3"/>
          <a:srcRect t="87193"/>
          <a:stretch>
            <a:fillRect/>
          </a:stretch>
        </p:blipFill>
        <p:spPr>
          <a:xfrm>
            <a:off x="0" y="4613994"/>
            <a:ext cx="6732240" cy="47464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pic>
        <p:nvPicPr>
          <p:cNvPr id="14" name="图片 13"/>
          <p:cNvPicPr>
            <a:picLocks noChangeAspect="1"/>
          </p:cNvPicPr>
          <p:nvPr userDrawn="1"/>
        </p:nvPicPr>
        <p:blipFill rotWithShape="1">
          <a:blip r:embed="rId2"/>
          <a:srcRect l="4199" t="1449" r="13858" b="13032"/>
          <a:stretch>
            <a:fillRect/>
          </a:stretch>
        </p:blipFill>
        <p:spPr>
          <a:xfrm>
            <a:off x="0" y="702779"/>
            <a:ext cx="9144000" cy="4440722"/>
          </a:xfrm>
          <a:custGeom>
            <a:avLst/>
            <a:gdLst>
              <a:gd name="connsiteX0" fmla="*/ 5667328 w 7886761"/>
              <a:gd name="connsiteY0" fmla="*/ 16 h 4386639"/>
              <a:gd name="connsiteX1" fmla="*/ 6074522 w 7886761"/>
              <a:gd name="connsiteY1" fmla="*/ 304 h 4386639"/>
              <a:gd name="connsiteX2" fmla="*/ 7886761 w 7886761"/>
              <a:gd name="connsiteY2" fmla="*/ 28334 h 4386639"/>
              <a:gd name="connsiteX3" fmla="*/ 7886761 w 7886761"/>
              <a:gd name="connsiteY3" fmla="*/ 4386639 h 4386639"/>
              <a:gd name="connsiteX4" fmla="*/ 0 w 7886761"/>
              <a:gd name="connsiteY4" fmla="*/ 4386639 h 4386639"/>
              <a:gd name="connsiteX5" fmla="*/ 0 w 7886761"/>
              <a:gd name="connsiteY5" fmla="*/ 37221 h 4386639"/>
              <a:gd name="connsiteX6" fmla="*/ 3233456 w 7886761"/>
              <a:gd name="connsiteY6" fmla="*/ 37221 h 4386639"/>
              <a:gd name="connsiteX7" fmla="*/ 5667328 w 7886761"/>
              <a:gd name="connsiteY7" fmla="*/ 16 h 438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86761" h="4386639">
                <a:moveTo>
                  <a:pt x="5667328" y="16"/>
                </a:moveTo>
                <a:cubicBezTo>
                  <a:pt x="5887641" y="-81"/>
                  <a:pt x="6040342" y="304"/>
                  <a:pt x="6074522" y="304"/>
                </a:cubicBezTo>
                <a:cubicBezTo>
                  <a:pt x="6211243" y="304"/>
                  <a:pt x="7886761" y="28334"/>
                  <a:pt x="7886761" y="28334"/>
                </a:cubicBezTo>
                <a:cubicBezTo>
                  <a:pt x="7886761" y="4386639"/>
                  <a:pt x="7886761" y="4386639"/>
                  <a:pt x="7886761" y="4386639"/>
                </a:cubicBezTo>
                <a:cubicBezTo>
                  <a:pt x="0" y="4386639"/>
                  <a:pt x="0" y="4386639"/>
                  <a:pt x="0" y="4386639"/>
                </a:cubicBezTo>
                <a:lnTo>
                  <a:pt x="0" y="37221"/>
                </a:lnTo>
                <a:cubicBezTo>
                  <a:pt x="0" y="37221"/>
                  <a:pt x="2561472" y="80975"/>
                  <a:pt x="3233456" y="37221"/>
                </a:cubicBezTo>
                <a:cubicBezTo>
                  <a:pt x="3736932" y="4919"/>
                  <a:pt x="5006388" y="304"/>
                  <a:pt x="5667328" y="16"/>
                </a:cubicBezTo>
                <a:close/>
              </a:path>
            </a:pathLst>
          </a:custGeom>
        </p:spPr>
      </p:pic>
      <p:pic>
        <p:nvPicPr>
          <p:cNvPr id="6" name="图形 5"/>
          <p:cNvPicPr>
            <a:picLocks noChangeAspect="1"/>
          </p:cNvPicPr>
          <p:nvPr userDrawn="1"/>
        </p:nvPicPr>
        <p:blipFill rotWithShape="1">
          <a:blip r:embed="rId3"/>
          <a:srcRect l="2064" t="2" r="2064" b="-1"/>
          <a:stretch>
            <a:fillRect/>
          </a:stretch>
        </p:blipFill>
        <p:spPr>
          <a:xfrm>
            <a:off x="0" y="682364"/>
            <a:ext cx="9144000" cy="15325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2" name="图形 1"/>
          <p:cNvPicPr>
            <a:picLocks noChangeAspect="1"/>
          </p:cNvPicPr>
          <p:nvPr userDrawn="1"/>
        </p:nvPicPr>
        <p:blipFill rotWithShape="1">
          <a:blip r:embed="rId2"/>
          <a:srcRect l="2064" t="2" r="2064" b="-1"/>
          <a:stretch>
            <a:fillRect/>
          </a:stretch>
        </p:blipFill>
        <p:spPr>
          <a:xfrm>
            <a:off x="0" y="682364"/>
            <a:ext cx="9144000" cy="153250"/>
          </a:xfrm>
          <a:prstGeom prst="rect">
            <a:avLst/>
          </a:prstGeom>
        </p:spPr>
      </p:pic>
      <p:pic>
        <p:nvPicPr>
          <p:cNvPr id="5" name="图片 4"/>
          <p:cNvPicPr>
            <a:picLocks noChangeAspect="1"/>
          </p:cNvPicPr>
          <p:nvPr userDrawn="1"/>
        </p:nvPicPr>
        <p:blipFill rotWithShape="1">
          <a:blip r:embed="rId3"/>
          <a:srcRect t="87193"/>
          <a:stretch>
            <a:fillRect/>
          </a:stretch>
        </p:blipFill>
        <p:spPr>
          <a:xfrm>
            <a:off x="0" y="4613994"/>
            <a:ext cx="6732240" cy="47464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pic>
        <p:nvPicPr>
          <p:cNvPr id="11" name="图片 10"/>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344" t="18598" r="1326" b="23657"/>
          <a:stretch>
            <a:fillRect/>
          </a:stretch>
        </p:blipFill>
        <p:spPr bwMode="auto">
          <a:xfrm>
            <a:off x="0" y="692783"/>
            <a:ext cx="9145588" cy="4450718"/>
          </a:xfrm>
          <a:custGeom>
            <a:avLst/>
            <a:gdLst>
              <a:gd name="connsiteX0" fmla="*/ 6747891 w 9145588"/>
              <a:gd name="connsiteY0" fmla="*/ 20 h 5087497"/>
              <a:gd name="connsiteX1" fmla="*/ 7044093 w 9145588"/>
              <a:gd name="connsiteY1" fmla="*/ 344 h 5087497"/>
              <a:gd name="connsiteX2" fmla="*/ 9145588 w 9145588"/>
              <a:gd name="connsiteY2" fmla="*/ 32847 h 5087497"/>
              <a:gd name="connsiteX3" fmla="*/ 9145588 w 9145588"/>
              <a:gd name="connsiteY3" fmla="*/ 5087497 h 5087497"/>
              <a:gd name="connsiteX4" fmla="*/ 0 w 9145588"/>
              <a:gd name="connsiteY4" fmla="*/ 5087497 h 5087497"/>
              <a:gd name="connsiteX5" fmla="*/ 0 w 9145588"/>
              <a:gd name="connsiteY5" fmla="*/ 43946 h 5087497"/>
              <a:gd name="connsiteX6" fmla="*/ 3749556 w 9145588"/>
              <a:gd name="connsiteY6" fmla="*/ 43946 h 5087497"/>
              <a:gd name="connsiteX7" fmla="*/ 6747891 w 9145588"/>
              <a:gd name="connsiteY7" fmla="*/ 20 h 5087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5588" h="5087497">
                <a:moveTo>
                  <a:pt x="6747891" y="20"/>
                </a:moveTo>
                <a:cubicBezTo>
                  <a:pt x="6907330" y="93"/>
                  <a:pt x="7014366" y="344"/>
                  <a:pt x="7044093" y="344"/>
                </a:cubicBezTo>
                <a:cubicBezTo>
                  <a:pt x="7202636" y="344"/>
                  <a:pt x="9145588" y="32847"/>
                  <a:pt x="9145588" y="32847"/>
                </a:cubicBezTo>
                <a:cubicBezTo>
                  <a:pt x="9145588" y="5087497"/>
                  <a:pt x="9145588" y="5087497"/>
                  <a:pt x="9145588" y="5087497"/>
                </a:cubicBezTo>
                <a:cubicBezTo>
                  <a:pt x="0" y="5087497"/>
                  <a:pt x="0" y="5087497"/>
                  <a:pt x="0" y="5087497"/>
                </a:cubicBezTo>
                <a:lnTo>
                  <a:pt x="0" y="43946"/>
                </a:lnTo>
                <a:cubicBezTo>
                  <a:pt x="0" y="43946"/>
                  <a:pt x="2970315" y="93890"/>
                  <a:pt x="3749556" y="43946"/>
                </a:cubicBezTo>
                <a:cubicBezTo>
                  <a:pt x="4382047" y="2722"/>
                  <a:pt x="6056986" y="-297"/>
                  <a:pt x="6747891" y="20"/>
                </a:cubicBezTo>
                <a:close/>
              </a:path>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图形 4"/>
          <p:cNvPicPr>
            <a:picLocks noChangeAspect="1"/>
          </p:cNvPicPr>
          <p:nvPr userDrawn="1"/>
        </p:nvPicPr>
        <p:blipFill rotWithShape="1">
          <a:blip r:embed="rId3"/>
          <a:srcRect l="2064" t="2" r="2064" b="-1"/>
          <a:stretch>
            <a:fillRect/>
          </a:stretch>
        </p:blipFill>
        <p:spPr>
          <a:xfrm>
            <a:off x="0" y="682364"/>
            <a:ext cx="9144000" cy="15325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stretch>
            <a:fillRect/>
          </a:stretch>
        </p:blipFill>
        <p:spPr>
          <a:xfrm>
            <a:off x="0" y="0"/>
            <a:ext cx="9144000" cy="5143500"/>
          </a:xfrm>
          <a:prstGeom prst="rect">
            <a:avLst/>
          </a:prstGeom>
        </p:spPr>
      </p:pic>
      <p:sp>
        <p:nvSpPr>
          <p:cNvPr id="4" name="矩形 3"/>
          <p:cNvSpPr/>
          <p:nvPr userDrawn="1"/>
        </p:nvSpPr>
        <p:spPr>
          <a:xfrm>
            <a:off x="251520" y="4803998"/>
            <a:ext cx="1944216" cy="216024"/>
          </a:xfrm>
          <a:prstGeom prst="rect">
            <a:avLst/>
          </a:prstGeom>
          <a:solidFill>
            <a:srgbClr val="F6F9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userDrawn="1"/>
        </p:nvPicPr>
        <p:blipFill rotWithShape="1">
          <a:blip r:embed="rId3"/>
          <a:srcRect t="87193"/>
          <a:stretch>
            <a:fillRect/>
          </a:stretch>
        </p:blipFill>
        <p:spPr>
          <a:xfrm>
            <a:off x="0" y="4613994"/>
            <a:ext cx="6732240" cy="474642"/>
          </a:xfrm>
          <a:prstGeom prst="rect">
            <a:avLst/>
          </a:prstGeom>
        </p:spPr>
      </p:pic>
      <p:pic>
        <p:nvPicPr>
          <p:cNvPr id="12292" name="Picture 2" descr="F:\中电投\供热公司\热力公司\分\简称不带英文.png"/>
          <p:cNvPicPr>
            <a:picLocks noChangeAspect="1"/>
          </p:cNvPicPr>
          <p:nvPr userDrawn="1"/>
        </p:nvPicPr>
        <p:blipFill>
          <a:blip r:embed="rId4"/>
          <a:stretch>
            <a:fillRect/>
          </a:stretch>
        </p:blipFill>
        <p:spPr>
          <a:xfrm>
            <a:off x="7451725" y="341313"/>
            <a:ext cx="1160463" cy="360362"/>
          </a:xfrm>
          <a:prstGeom prst="rect">
            <a:avLst/>
          </a:prstGeom>
          <a:noFill/>
          <a:ln w="9525">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
        <p:nvSpPr>
          <p:cNvPr id="9" name="Text Box 4"/>
          <p:cNvSpPr txBox="1">
            <a:spLocks noChangeArrowheads="1"/>
          </p:cNvSpPr>
          <p:nvPr userDrawn="1"/>
        </p:nvSpPr>
        <p:spPr bwMode="auto">
          <a:xfrm>
            <a:off x="252752" y="4844768"/>
            <a:ext cx="2515829" cy="284498"/>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50000"/>
              </a:spcBef>
              <a:spcAft>
                <a:spcPts val="0"/>
              </a:spcAft>
              <a:buClrTx/>
              <a:buSzTx/>
              <a:buFontTx/>
              <a:buNone/>
              <a:defRPr/>
            </a:pPr>
            <a:r>
              <a:rPr kumimoji="0" lang="en-US" altLang="zh-CN" sz="1100" b="0" i="0" u="none" strike="noStrike" kern="1200" cap="none" spc="0" normalizeH="0" baseline="0" noProof="0" dirty="0">
                <a:ln>
                  <a:noFill/>
                </a:ln>
                <a:solidFill>
                  <a:schemeClr val="bg1"/>
                </a:solidFill>
                <a:effectLst/>
                <a:uLnTx/>
                <a:uFillTx/>
                <a:latin typeface="微软雅黑 Light" panose="020B0502040204020203" pitchFamily="34" charset="-122"/>
                <a:ea typeface="宋体" panose="02010600030101010101" pitchFamily="2" charset="-122"/>
                <a:cs typeface="+mn-cs"/>
              </a:rPr>
              <a:t>©SPIC 2020. All Rights </a:t>
            </a:r>
            <a:r>
              <a:rPr kumimoji="0" lang="en-US" altLang="zh-CN" sz="1200" b="0" i="0" u="none" strike="noStrike" kern="1200" cap="none" spc="0" normalizeH="0" baseline="0" noProof="0" dirty="0">
                <a:ln>
                  <a:noFill/>
                </a:ln>
                <a:solidFill>
                  <a:schemeClr val="bg1"/>
                </a:solidFill>
                <a:effectLst/>
                <a:uLnTx/>
                <a:uFillTx/>
                <a:latin typeface="微软雅黑 Light" panose="020B0502040204020203" pitchFamily="34" charset="-122"/>
                <a:ea typeface="宋体" panose="02010600030101010101" pitchFamily="2" charset="-122"/>
                <a:cs typeface="+mn-cs"/>
              </a:rPr>
              <a:t>Reserved</a:t>
            </a:r>
            <a:r>
              <a:rPr kumimoji="0" lang="en-US" altLang="zh-CN" sz="1100" b="0" i="0" u="none" strike="noStrike" kern="1200" cap="none" spc="0" normalizeH="0" baseline="0" noProof="0" dirty="0">
                <a:ln>
                  <a:noFill/>
                </a:ln>
                <a:solidFill>
                  <a:srgbClr val="808080"/>
                </a:solidFill>
                <a:effectLst/>
                <a:uLnTx/>
                <a:uFillTx/>
                <a:latin typeface="微软雅黑 Light" panose="020B0502040204020203" pitchFamily="34" charset="-122"/>
                <a:ea typeface="宋体" panose="02010600030101010101" pitchFamily="2" charset="-122"/>
                <a:cs typeface="+mn-cs"/>
              </a:rPr>
              <a:t>.</a:t>
            </a:r>
            <a:endParaRPr kumimoji="0" lang="en-US" altLang="zh-CN" sz="1100" b="0" i="0" u="none" strike="noStrike" kern="1200" cap="none" spc="0" normalizeH="0" baseline="0" noProof="0" dirty="0">
              <a:ln>
                <a:noFill/>
              </a:ln>
              <a:solidFill>
                <a:srgbClr val="808080"/>
              </a:solidFill>
              <a:effectLst/>
              <a:uLnTx/>
              <a:uFillTx/>
              <a:latin typeface="微软雅黑 Light" panose="020B0502040204020203" pitchFamily="34" charset="-122"/>
              <a:ea typeface="宋体" panose="02010600030101010101" pitchFamily="2" charset="-122"/>
              <a:cs typeface="+mn-cs"/>
            </a:endParaRPr>
          </a:p>
        </p:txBody>
      </p:sp>
      <p:pic>
        <p:nvPicPr>
          <p:cNvPr id="3" name="图片 2"/>
          <p:cNvPicPr>
            <a:picLocks noChangeAspect="1"/>
          </p:cNvPicPr>
          <p:nvPr userDrawn="1"/>
        </p:nvPicPr>
        <p:blipFill>
          <a:blip r:embed="rId2"/>
          <a:stretch>
            <a:fillRect/>
          </a:stretch>
        </p:blipFill>
        <p:spPr>
          <a:xfrm>
            <a:off x="0" y="0"/>
            <a:ext cx="9144000" cy="5143500"/>
          </a:xfrm>
          <a:prstGeom prst="rect">
            <a:avLst/>
          </a:prstGeom>
        </p:spPr>
      </p:pic>
      <p:pic>
        <p:nvPicPr>
          <p:cNvPr id="8" name="图形 7"/>
          <p:cNvPicPr>
            <a:picLocks noChangeAspect="1"/>
          </p:cNvPicPr>
          <p:nvPr userDrawn="1"/>
        </p:nvPicPr>
        <p:blipFill rotWithShape="1">
          <a:blip r:embed="rId3"/>
          <a:srcRect l="2064" t="2" r="2064" b="-1"/>
          <a:stretch>
            <a:fillRect/>
          </a:stretch>
        </p:blipFill>
        <p:spPr>
          <a:xfrm>
            <a:off x="0" y="682364"/>
            <a:ext cx="9144000" cy="153250"/>
          </a:xfrm>
          <a:prstGeom prst="rect">
            <a:avLst/>
          </a:prstGeom>
        </p:spPr>
      </p:pic>
      <p:sp>
        <p:nvSpPr>
          <p:cNvPr id="6" name="矩形 5"/>
          <p:cNvSpPr/>
          <p:nvPr userDrawn="1"/>
        </p:nvSpPr>
        <p:spPr>
          <a:xfrm>
            <a:off x="251520" y="4803998"/>
            <a:ext cx="1944216" cy="216024"/>
          </a:xfrm>
          <a:prstGeom prst="rect">
            <a:avLst/>
          </a:prstGeom>
          <a:solidFill>
            <a:srgbClr val="F6F9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userDrawn="1"/>
        </p:nvPicPr>
        <p:blipFill rotWithShape="1">
          <a:blip r:embed="rId4"/>
          <a:srcRect t="87193"/>
          <a:stretch>
            <a:fillRect/>
          </a:stretch>
        </p:blipFill>
        <p:spPr>
          <a:xfrm>
            <a:off x="0" y="4613994"/>
            <a:ext cx="6732240" cy="474642"/>
          </a:xfrm>
          <a:prstGeom prst="rect">
            <a:avLst/>
          </a:prstGeom>
        </p:spPr>
      </p:pic>
      <p:pic>
        <p:nvPicPr>
          <p:cNvPr id="12292" name="Picture 2" descr="F:\中电投\供热公司\热力公司\分\简称不带英文.png"/>
          <p:cNvPicPr>
            <a:picLocks noChangeAspect="1"/>
          </p:cNvPicPr>
          <p:nvPr userDrawn="1"/>
        </p:nvPicPr>
        <p:blipFill>
          <a:blip r:embed="rId5"/>
          <a:stretch>
            <a:fillRect/>
          </a:stretch>
        </p:blipFill>
        <p:spPr>
          <a:xfrm>
            <a:off x="7524115" y="195263"/>
            <a:ext cx="1160463" cy="360362"/>
          </a:xfrm>
          <a:prstGeom prst="rect">
            <a:avLst/>
          </a:prstGeom>
          <a:noFill/>
          <a:ln w="9525">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矩形 5"/>
          <p:cNvSpPr/>
          <p:nvPr userDrawn="1"/>
        </p:nvSpPr>
        <p:spPr>
          <a:xfrm>
            <a:off x="-11967" y="0"/>
            <a:ext cx="9155967"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ndParaRPr>
          </a:p>
        </p:txBody>
      </p:sp>
      <p:pic>
        <p:nvPicPr>
          <p:cNvPr id="4" name="图片 3"/>
          <p:cNvPicPr>
            <a:picLocks noChangeAspect="1"/>
          </p:cNvPicPr>
          <p:nvPr userDrawn="1"/>
        </p:nvPicPr>
        <p:blipFill>
          <a:blip r:embed="rId2"/>
          <a:srcRect t="18559"/>
          <a:stretch>
            <a:fillRect/>
          </a:stretch>
        </p:blipFill>
        <p:spPr>
          <a:xfrm>
            <a:off x="0" y="1269111"/>
            <a:ext cx="9144000" cy="3373374"/>
          </a:xfrm>
          <a:prstGeom prst="rect">
            <a:avLst/>
          </a:prstGeom>
        </p:spPr>
      </p:pic>
      <p:pic>
        <p:nvPicPr>
          <p:cNvPr id="12292" name="Picture 2" descr="F:\中电投\供热公司\热力公司\分\简称不带英文.png"/>
          <p:cNvPicPr>
            <a:picLocks noChangeAspect="1"/>
          </p:cNvPicPr>
          <p:nvPr userDrawn="1"/>
        </p:nvPicPr>
        <p:blipFill>
          <a:blip r:embed="rId3"/>
          <a:stretch>
            <a:fillRect/>
          </a:stretch>
        </p:blipFill>
        <p:spPr>
          <a:xfrm>
            <a:off x="7451725" y="341313"/>
            <a:ext cx="1160463" cy="360362"/>
          </a:xfrm>
          <a:prstGeom prst="rect">
            <a:avLst/>
          </a:prstGeom>
          <a:noFill/>
          <a:ln w="9525">
            <a:noFill/>
          </a:ln>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6.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292" name="Picture 2" descr="F:\中电投\供热公司\热力公司\分\简称不带英文.png"/>
          <p:cNvPicPr>
            <a:picLocks noChangeAspect="1"/>
          </p:cNvPicPr>
          <p:nvPr userDrawn="1"/>
        </p:nvPicPr>
        <p:blipFill>
          <a:blip r:embed="rId12"/>
          <a:stretch>
            <a:fillRect/>
          </a:stretch>
        </p:blipFill>
        <p:spPr>
          <a:xfrm>
            <a:off x="7596505" y="195263"/>
            <a:ext cx="1160463" cy="360362"/>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image" Target="../media/image1.png"/><Relationship Id="rId1" Type="http://schemas.openxmlformats.org/officeDocument/2006/relationships/image" Target="../media/image8.jpeg"/></Relationships>
</file>

<file path=ppt/slides/_rels/slide10.xml.rels><?xml version="1.0" encoding="UTF-8" standalone="yes"?>
<Relationships xmlns="http://schemas.openxmlformats.org/package/2006/relationships"><Relationship Id="rId9" Type="http://schemas.openxmlformats.org/officeDocument/2006/relationships/tags" Target="../tags/tag28.xml"/><Relationship Id="rId8" Type="http://schemas.openxmlformats.org/officeDocument/2006/relationships/tags" Target="../tags/tag27.xml"/><Relationship Id="rId7" Type="http://schemas.openxmlformats.org/officeDocument/2006/relationships/tags" Target="../tags/tag26.xml"/><Relationship Id="rId6" Type="http://schemas.openxmlformats.org/officeDocument/2006/relationships/tags" Target="../tags/tag25.xml"/><Relationship Id="rId5" Type="http://schemas.openxmlformats.org/officeDocument/2006/relationships/tags" Target="../tags/tag24.xml"/><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tags" Target="../tags/tag21.xml"/><Relationship Id="rId12" Type="http://schemas.openxmlformats.org/officeDocument/2006/relationships/slideLayout" Target="../slideLayouts/slideLayout2.xml"/><Relationship Id="rId11" Type="http://schemas.openxmlformats.org/officeDocument/2006/relationships/tags" Target="../tags/tag30.xml"/><Relationship Id="rId10" Type="http://schemas.openxmlformats.org/officeDocument/2006/relationships/tags" Target="../tags/tag29.xml"/><Relationship Id="rId1" Type="http://schemas.openxmlformats.org/officeDocument/2006/relationships/tags" Target="../tags/tag2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tags" Target="../tags/tag2.xml"/><Relationship Id="rId2" Type="http://schemas.openxmlformats.org/officeDocument/2006/relationships/image" Target="../media/image2.png"/><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4.jpeg"/><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9" Type="http://schemas.openxmlformats.org/officeDocument/2006/relationships/image" Target="../media/image16.png"/><Relationship Id="rId8" Type="http://schemas.openxmlformats.org/officeDocument/2006/relationships/tags" Target="../tags/tag10.xml"/><Relationship Id="rId7" Type="http://schemas.openxmlformats.org/officeDocument/2006/relationships/tags" Target="../tags/tag9.xml"/><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image" Target="../media/image15.png"/><Relationship Id="rId3" Type="http://schemas.openxmlformats.org/officeDocument/2006/relationships/tags" Target="../tags/tag6.xml"/><Relationship Id="rId2" Type="http://schemas.openxmlformats.org/officeDocument/2006/relationships/tags" Target="../tags/tag5.xml"/><Relationship Id="rId17" Type="http://schemas.openxmlformats.org/officeDocument/2006/relationships/slideLayout" Target="../slideLayouts/slideLayout2.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image" Target="../media/image17.png"/><Relationship Id="rId13" Type="http://schemas.openxmlformats.org/officeDocument/2006/relationships/tags" Target="../tags/tag14.xml"/><Relationship Id="rId12" Type="http://schemas.openxmlformats.org/officeDocument/2006/relationships/tags" Target="../tags/tag13.xml"/><Relationship Id="rId11" Type="http://schemas.openxmlformats.org/officeDocument/2006/relationships/tags" Target="../tags/tag12.xml"/><Relationship Id="rId10" Type="http://schemas.openxmlformats.org/officeDocument/2006/relationships/tags" Target="../tags/tag11.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tags" Target="../tags/tag18.xml"/></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image" Target="../media/image2.png"/><Relationship Id="rId1" Type="http://schemas.openxmlformats.org/officeDocument/2006/relationships/tags" Target="../tags/tag1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cstate="print"/>
          <a:stretch>
            <a:fillRect/>
          </a:stretch>
        </a:blipFill>
        <a:effectLst/>
      </p:bgPr>
    </p:bg>
    <p:spTree>
      <p:nvGrpSpPr>
        <p:cNvPr id="1" name=""/>
        <p:cNvGrpSpPr/>
        <p:nvPr/>
      </p:nvGrpSpPr>
      <p:grpSpPr>
        <a:xfrm>
          <a:off x="0" y="0"/>
          <a:ext cx="0" cy="0"/>
          <a:chOff x="0" y="0"/>
          <a:chExt cx="0" cy="0"/>
        </a:xfrm>
      </p:grpSpPr>
      <p:sp>
        <p:nvSpPr>
          <p:cNvPr id="4098" name="TextBox 5"/>
          <p:cNvSpPr txBox="1"/>
          <p:nvPr/>
        </p:nvSpPr>
        <p:spPr>
          <a:xfrm>
            <a:off x="-11967" y="1779662"/>
            <a:ext cx="9144000" cy="1999615"/>
          </a:xfrm>
          <a:prstGeom prst="rect">
            <a:avLst/>
          </a:prstGeom>
          <a:noFill/>
          <a:ln w="9525">
            <a:noFill/>
          </a:ln>
        </p:spPr>
        <p:txBody>
          <a:bodyPr wrap="square">
            <a:sp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热力管网安全运行监测及预警系统</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东方绿色能源（河北）有限公司石家庄热力分公司   </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2024</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 11 </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月</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 22 </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日</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rotWithShape="1">
          <a:blip r:embed="rId2"/>
          <a:srcRect t="87193"/>
          <a:stretch>
            <a:fillRect/>
          </a:stretch>
        </p:blipFill>
        <p:spPr>
          <a:xfrm>
            <a:off x="0" y="4613994"/>
            <a:ext cx="6732240" cy="47464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815475" y="1295349"/>
            <a:ext cx="285959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0D893C"/>
                </a:solidFill>
                <a:effectLst/>
                <a:uLnTx/>
                <a:uFillTx/>
                <a:latin typeface="微软雅黑" panose="020B0503020204020204" pitchFamily="34" charset="-122"/>
                <a:ea typeface="微软雅黑" panose="020B0503020204020204" pitchFamily="34" charset="-122"/>
              </a:rPr>
              <a:t>经济效益</a:t>
            </a:r>
            <a:endParaRPr kumimoji="0" lang="zh-CN" altLang="en-US" b="0" i="0" u="none" strike="noStrike" kern="1200" cap="none" spc="0" normalizeH="0" baseline="0" noProof="0" dirty="0">
              <a:ln>
                <a:noFill/>
              </a:ln>
              <a:solidFill>
                <a:srgbClr val="0D893C"/>
              </a:solidFill>
              <a:effectLst/>
              <a:uLnTx/>
              <a:uFillTx/>
              <a:latin typeface="微软雅黑" panose="020B0503020204020204" pitchFamily="34" charset="-122"/>
              <a:ea typeface="微软雅黑" panose="020B0503020204020204" pitchFamily="34" charset="-122"/>
            </a:endParaRPr>
          </a:p>
        </p:txBody>
      </p:sp>
      <p:sp>
        <p:nvSpPr>
          <p:cNvPr id="3" name="矩形 2"/>
          <p:cNvSpPr/>
          <p:nvPr>
            <p:custDataLst>
              <p:tags r:id="rId2"/>
            </p:custDataLst>
          </p:nvPr>
        </p:nvSpPr>
        <p:spPr>
          <a:xfrm>
            <a:off x="1805179" y="1609088"/>
            <a:ext cx="6265784" cy="890372"/>
          </a:xfrm>
          <a:prstGeom prst="rect">
            <a:avLst/>
          </a:prstGeom>
        </p:spPr>
        <p:txBody>
          <a:bodyPr wrap="square">
            <a:spAutoFit/>
          </a:bodyPr>
          <a:lstStyle/>
          <a:p>
            <a:pPr lvl="0" fontAlgn="auto">
              <a:lnSpc>
                <a:spcPct val="150000"/>
              </a:lnSpc>
              <a:spcBef>
                <a:spcPts val="0"/>
              </a:spcBef>
              <a:spcAft>
                <a:spcPts val="0"/>
              </a:spcAft>
              <a:defRPr/>
            </a:pPr>
            <a:r>
              <a:rPr lang="zh-CN" altLang="en-US" sz="1200" dirty="0">
                <a:solidFill>
                  <a:prstClr val="black">
                    <a:lumMod val="75000"/>
                    <a:lumOff val="25000"/>
                  </a:prstClr>
                </a:solidFill>
                <a:latin typeface="Arial" panose="020B0604020202020204"/>
                <a:ea typeface="微软雅黑" panose="020B0503020204020204" pitchFamily="34" charset="-122"/>
              </a:rPr>
              <a:t>热力管网安全运行监测及预警系统的使用，可实时监控地下管网的温度及水位情况，针对地下高温水管道及蒸汽管道存在漏点及泄漏隐患及时预警，减少了事故的发生，避免了巨大的经济损失。</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Arial" panose="020B0604020202020204"/>
              <a:ea typeface="微软雅黑" panose="020B0503020204020204" pitchFamily="34" charset="-122"/>
              <a:cs typeface="+mn-cs"/>
            </a:endParaRPr>
          </a:p>
        </p:txBody>
      </p:sp>
      <p:grpSp>
        <p:nvGrpSpPr>
          <p:cNvPr id="7" name="组合 6"/>
          <p:cNvGrpSpPr/>
          <p:nvPr>
            <p:custDataLst>
              <p:tags r:id="rId3"/>
            </p:custDataLst>
          </p:nvPr>
        </p:nvGrpSpPr>
        <p:grpSpPr>
          <a:xfrm>
            <a:off x="968269" y="1419622"/>
            <a:ext cx="753842" cy="753847"/>
            <a:chOff x="8054056" y="2324117"/>
            <a:chExt cx="753842" cy="753847"/>
          </a:xfrm>
          <a:noFill/>
        </p:grpSpPr>
        <p:sp>
          <p:nvSpPr>
            <p:cNvPr id="4" name="î$ľïďè"/>
            <p:cNvSpPr/>
            <p:nvPr>
              <p:custDataLst>
                <p:tags r:id="rId4"/>
              </p:custDataLst>
            </p:nvPr>
          </p:nvSpPr>
          <p:spPr>
            <a:xfrm>
              <a:off x="8054056" y="2324117"/>
              <a:ext cx="753842" cy="753847"/>
            </a:xfrm>
            <a:prstGeom prst="ellipse">
              <a:avLst/>
            </a:prstGeom>
            <a:grpFill/>
            <a:ln w="19050">
              <a:solidFill>
                <a:srgbClr val="118B3B"/>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sz="1600" b="1" i="1" dirty="0">
                <a:solidFill>
                  <a:schemeClr val="tx1"/>
                </a:solidFill>
              </a:endParaRPr>
            </a:p>
          </p:txBody>
        </p:sp>
        <p:sp>
          <p:nvSpPr>
            <p:cNvPr id="6" name="îṣ1ïde"/>
            <p:cNvSpPr/>
            <p:nvPr>
              <p:custDataLst>
                <p:tags r:id="rId5"/>
              </p:custDataLst>
            </p:nvPr>
          </p:nvSpPr>
          <p:spPr>
            <a:xfrm>
              <a:off x="8287435" y="2498043"/>
              <a:ext cx="287089" cy="405997"/>
            </a:xfrm>
            <a:custGeom>
              <a:avLst/>
              <a:gdLst>
                <a:gd name="T0" fmla="*/ 507 w 1881"/>
                <a:gd name="T1" fmla="*/ 35 h 2665"/>
                <a:gd name="T2" fmla="*/ 1315 w 1881"/>
                <a:gd name="T3" fmla="*/ 0 h 2665"/>
                <a:gd name="T4" fmla="*/ 1371 w 1881"/>
                <a:gd name="T5" fmla="*/ 103 h 2665"/>
                <a:gd name="T6" fmla="*/ 1187 w 1881"/>
                <a:gd name="T7" fmla="*/ 504 h 2665"/>
                <a:gd name="T8" fmla="*/ 1108 w 1881"/>
                <a:gd name="T9" fmla="*/ 444 h 2665"/>
                <a:gd name="T10" fmla="*/ 988 w 1881"/>
                <a:gd name="T11" fmla="*/ 388 h 2665"/>
                <a:gd name="T12" fmla="*/ 879 w 1881"/>
                <a:gd name="T13" fmla="*/ 310 h 2665"/>
                <a:gd name="T14" fmla="*/ 754 w 1881"/>
                <a:gd name="T15" fmla="*/ 356 h 2665"/>
                <a:gd name="T16" fmla="*/ 683 w 1881"/>
                <a:gd name="T17" fmla="*/ 504 h 2665"/>
                <a:gd name="T18" fmla="*/ 510 w 1881"/>
                <a:gd name="T19" fmla="*/ 103 h 2665"/>
                <a:gd name="T20" fmla="*/ 808 w 1881"/>
                <a:gd name="T21" fmla="*/ 1621 h 2665"/>
                <a:gd name="T22" fmla="*/ 874 w 1881"/>
                <a:gd name="T23" fmla="*/ 1361 h 2665"/>
                <a:gd name="T24" fmla="*/ 677 w 1881"/>
                <a:gd name="T25" fmla="*/ 1491 h 2665"/>
                <a:gd name="T26" fmla="*/ 1073 w 1881"/>
                <a:gd name="T27" fmla="*/ 2016 h 2665"/>
                <a:gd name="T28" fmla="*/ 1073 w 1881"/>
                <a:gd name="T29" fmla="*/ 1755 h 2665"/>
                <a:gd name="T30" fmla="*/ 1007 w 1881"/>
                <a:gd name="T31" fmla="*/ 2016 h 2665"/>
                <a:gd name="T32" fmla="*/ 940 w 1881"/>
                <a:gd name="T33" fmla="*/ 2665 h 2665"/>
                <a:gd name="T34" fmla="*/ 562 w 1881"/>
                <a:gd name="T35" fmla="*/ 697 h 2665"/>
                <a:gd name="T36" fmla="*/ 629 w 1881"/>
                <a:gd name="T37" fmla="*/ 637 h 2665"/>
                <a:gd name="T38" fmla="*/ 764 w 1881"/>
                <a:gd name="T39" fmla="*/ 719 h 2665"/>
                <a:gd name="T40" fmla="*/ 824 w 1881"/>
                <a:gd name="T41" fmla="*/ 813 h 2665"/>
                <a:gd name="T42" fmla="*/ 939 w 1881"/>
                <a:gd name="T43" fmla="*/ 658 h 2665"/>
                <a:gd name="T44" fmla="*/ 1066 w 1881"/>
                <a:gd name="T45" fmla="*/ 874 h 2665"/>
                <a:gd name="T46" fmla="*/ 1128 w 1881"/>
                <a:gd name="T47" fmla="*/ 784 h 2665"/>
                <a:gd name="T48" fmla="*/ 1239 w 1881"/>
                <a:gd name="T49" fmla="*/ 637 h 2665"/>
                <a:gd name="T50" fmla="*/ 1881 w 1881"/>
                <a:gd name="T51" fmla="*/ 1875 h 2665"/>
                <a:gd name="T52" fmla="*/ 1007 w 1881"/>
                <a:gd name="T53" fmla="*/ 1361 h 2665"/>
                <a:gd name="T54" fmla="*/ 1337 w 1881"/>
                <a:gd name="T55" fmla="*/ 1294 h 2665"/>
                <a:gd name="T56" fmla="*/ 1007 w 1881"/>
                <a:gd name="T57" fmla="*/ 1227 h 2665"/>
                <a:gd name="T58" fmla="*/ 940 w 1881"/>
                <a:gd name="T59" fmla="*/ 1113 h 2665"/>
                <a:gd name="T60" fmla="*/ 874 w 1881"/>
                <a:gd name="T61" fmla="*/ 1227 h 2665"/>
                <a:gd name="T62" fmla="*/ 544 w 1881"/>
                <a:gd name="T63" fmla="*/ 1491 h 2665"/>
                <a:gd name="T64" fmla="*/ 874 w 1881"/>
                <a:gd name="T65" fmla="*/ 1755 h 2665"/>
                <a:gd name="T66" fmla="*/ 611 w 1881"/>
                <a:gd name="T67" fmla="*/ 2016 h 2665"/>
                <a:gd name="T68" fmla="*/ 611 w 1881"/>
                <a:gd name="T69" fmla="*/ 2149 h 2665"/>
                <a:gd name="T70" fmla="*/ 874 w 1881"/>
                <a:gd name="T71" fmla="*/ 2218 h 2665"/>
                <a:gd name="T72" fmla="*/ 1007 w 1881"/>
                <a:gd name="T73" fmla="*/ 2218 h 2665"/>
                <a:gd name="T74" fmla="*/ 1073 w 1881"/>
                <a:gd name="T75" fmla="*/ 2149 h 2665"/>
                <a:gd name="T76" fmla="*/ 1073 w 1881"/>
                <a:gd name="T77" fmla="*/ 1621 h 2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81" h="2665">
                  <a:moveTo>
                    <a:pt x="510" y="103"/>
                  </a:moveTo>
                  <a:cubicBezTo>
                    <a:pt x="497" y="83"/>
                    <a:pt x="496" y="56"/>
                    <a:pt x="507" y="35"/>
                  </a:cubicBezTo>
                  <a:cubicBezTo>
                    <a:pt x="519" y="13"/>
                    <a:pt x="542" y="0"/>
                    <a:pt x="566" y="0"/>
                  </a:cubicBezTo>
                  <a:lnTo>
                    <a:pt x="1315" y="0"/>
                  </a:lnTo>
                  <a:cubicBezTo>
                    <a:pt x="1339" y="0"/>
                    <a:pt x="1362" y="13"/>
                    <a:pt x="1373" y="35"/>
                  </a:cubicBezTo>
                  <a:cubicBezTo>
                    <a:pt x="1385" y="56"/>
                    <a:pt x="1384" y="83"/>
                    <a:pt x="1371" y="103"/>
                  </a:cubicBezTo>
                  <a:lnTo>
                    <a:pt x="1279" y="244"/>
                  </a:lnTo>
                  <a:cubicBezTo>
                    <a:pt x="1240" y="307"/>
                    <a:pt x="1198" y="413"/>
                    <a:pt x="1187" y="504"/>
                  </a:cubicBezTo>
                  <a:lnTo>
                    <a:pt x="1081" y="504"/>
                  </a:lnTo>
                  <a:lnTo>
                    <a:pt x="1108" y="444"/>
                  </a:lnTo>
                  <a:cubicBezTo>
                    <a:pt x="1124" y="411"/>
                    <a:pt x="1109" y="371"/>
                    <a:pt x="1076" y="356"/>
                  </a:cubicBezTo>
                  <a:cubicBezTo>
                    <a:pt x="1043" y="340"/>
                    <a:pt x="1003" y="355"/>
                    <a:pt x="988" y="388"/>
                  </a:cubicBezTo>
                  <a:lnTo>
                    <a:pt x="944" y="482"/>
                  </a:lnTo>
                  <a:lnTo>
                    <a:pt x="879" y="310"/>
                  </a:lnTo>
                  <a:cubicBezTo>
                    <a:pt x="866" y="275"/>
                    <a:pt x="828" y="258"/>
                    <a:pt x="793" y="271"/>
                  </a:cubicBezTo>
                  <a:cubicBezTo>
                    <a:pt x="759" y="283"/>
                    <a:pt x="741" y="322"/>
                    <a:pt x="754" y="356"/>
                  </a:cubicBezTo>
                  <a:lnTo>
                    <a:pt x="809" y="504"/>
                  </a:lnTo>
                  <a:lnTo>
                    <a:pt x="683" y="504"/>
                  </a:lnTo>
                  <a:cubicBezTo>
                    <a:pt x="665" y="365"/>
                    <a:pt x="576" y="206"/>
                    <a:pt x="567" y="190"/>
                  </a:cubicBezTo>
                  <a:lnTo>
                    <a:pt x="510" y="103"/>
                  </a:lnTo>
                  <a:close/>
                  <a:moveTo>
                    <a:pt x="677" y="1491"/>
                  </a:moveTo>
                  <a:cubicBezTo>
                    <a:pt x="677" y="1563"/>
                    <a:pt x="736" y="1621"/>
                    <a:pt x="808" y="1621"/>
                  </a:cubicBezTo>
                  <a:lnTo>
                    <a:pt x="874" y="1621"/>
                  </a:lnTo>
                  <a:lnTo>
                    <a:pt x="874" y="1361"/>
                  </a:lnTo>
                  <a:lnTo>
                    <a:pt x="808" y="1361"/>
                  </a:lnTo>
                  <a:cubicBezTo>
                    <a:pt x="736" y="1361"/>
                    <a:pt x="677" y="1419"/>
                    <a:pt x="677" y="1491"/>
                  </a:cubicBezTo>
                  <a:close/>
                  <a:moveTo>
                    <a:pt x="1007" y="2016"/>
                  </a:moveTo>
                  <a:lnTo>
                    <a:pt x="1073" y="2016"/>
                  </a:lnTo>
                  <a:cubicBezTo>
                    <a:pt x="1145" y="2016"/>
                    <a:pt x="1204" y="1957"/>
                    <a:pt x="1204" y="1885"/>
                  </a:cubicBezTo>
                  <a:cubicBezTo>
                    <a:pt x="1204" y="1813"/>
                    <a:pt x="1145" y="1755"/>
                    <a:pt x="1073" y="1755"/>
                  </a:cubicBezTo>
                  <a:lnTo>
                    <a:pt x="1007" y="1755"/>
                  </a:lnTo>
                  <a:lnTo>
                    <a:pt x="1007" y="2016"/>
                  </a:lnTo>
                  <a:close/>
                  <a:moveTo>
                    <a:pt x="1881" y="1875"/>
                  </a:moveTo>
                  <a:cubicBezTo>
                    <a:pt x="1881" y="2355"/>
                    <a:pt x="1512" y="2665"/>
                    <a:pt x="940" y="2665"/>
                  </a:cubicBezTo>
                  <a:cubicBezTo>
                    <a:pt x="369" y="2665"/>
                    <a:pt x="0" y="2355"/>
                    <a:pt x="0" y="1875"/>
                  </a:cubicBezTo>
                  <a:cubicBezTo>
                    <a:pt x="0" y="1513"/>
                    <a:pt x="214" y="960"/>
                    <a:pt x="562" y="697"/>
                  </a:cubicBezTo>
                  <a:cubicBezTo>
                    <a:pt x="562" y="696"/>
                    <a:pt x="563" y="696"/>
                    <a:pt x="564" y="695"/>
                  </a:cubicBezTo>
                  <a:cubicBezTo>
                    <a:pt x="582" y="683"/>
                    <a:pt x="607" y="662"/>
                    <a:pt x="629" y="637"/>
                  </a:cubicBezTo>
                  <a:lnTo>
                    <a:pt x="801" y="637"/>
                  </a:lnTo>
                  <a:lnTo>
                    <a:pt x="764" y="719"/>
                  </a:lnTo>
                  <a:cubicBezTo>
                    <a:pt x="748" y="752"/>
                    <a:pt x="763" y="792"/>
                    <a:pt x="796" y="807"/>
                  </a:cubicBezTo>
                  <a:cubicBezTo>
                    <a:pt x="805" y="811"/>
                    <a:pt x="815" y="813"/>
                    <a:pt x="824" y="813"/>
                  </a:cubicBezTo>
                  <a:cubicBezTo>
                    <a:pt x="849" y="813"/>
                    <a:pt x="873" y="799"/>
                    <a:pt x="885" y="775"/>
                  </a:cubicBezTo>
                  <a:lnTo>
                    <a:pt x="939" y="658"/>
                  </a:lnTo>
                  <a:lnTo>
                    <a:pt x="1003" y="831"/>
                  </a:lnTo>
                  <a:cubicBezTo>
                    <a:pt x="1013" y="858"/>
                    <a:pt x="1039" y="874"/>
                    <a:pt x="1066" y="874"/>
                  </a:cubicBezTo>
                  <a:cubicBezTo>
                    <a:pt x="1074" y="874"/>
                    <a:pt x="1082" y="873"/>
                    <a:pt x="1089" y="870"/>
                  </a:cubicBezTo>
                  <a:cubicBezTo>
                    <a:pt x="1124" y="857"/>
                    <a:pt x="1141" y="819"/>
                    <a:pt x="1128" y="784"/>
                  </a:cubicBezTo>
                  <a:lnTo>
                    <a:pt x="1073" y="637"/>
                  </a:lnTo>
                  <a:lnTo>
                    <a:pt x="1239" y="637"/>
                  </a:lnTo>
                  <a:cubicBezTo>
                    <a:pt x="1248" y="645"/>
                    <a:pt x="1257" y="653"/>
                    <a:pt x="1266" y="660"/>
                  </a:cubicBezTo>
                  <a:cubicBezTo>
                    <a:pt x="1634" y="896"/>
                    <a:pt x="1881" y="1478"/>
                    <a:pt x="1881" y="1875"/>
                  </a:cubicBezTo>
                  <a:close/>
                  <a:moveTo>
                    <a:pt x="1007" y="1621"/>
                  </a:moveTo>
                  <a:lnTo>
                    <a:pt x="1007" y="1361"/>
                  </a:lnTo>
                  <a:lnTo>
                    <a:pt x="1270" y="1361"/>
                  </a:lnTo>
                  <a:cubicBezTo>
                    <a:pt x="1307" y="1361"/>
                    <a:pt x="1337" y="1331"/>
                    <a:pt x="1337" y="1294"/>
                  </a:cubicBezTo>
                  <a:cubicBezTo>
                    <a:pt x="1337" y="1257"/>
                    <a:pt x="1307" y="1227"/>
                    <a:pt x="1270" y="1227"/>
                  </a:cubicBezTo>
                  <a:lnTo>
                    <a:pt x="1007" y="1227"/>
                  </a:lnTo>
                  <a:lnTo>
                    <a:pt x="1007" y="1179"/>
                  </a:lnTo>
                  <a:cubicBezTo>
                    <a:pt x="1007" y="1142"/>
                    <a:pt x="977" y="1113"/>
                    <a:pt x="940" y="1113"/>
                  </a:cubicBezTo>
                  <a:cubicBezTo>
                    <a:pt x="904" y="1113"/>
                    <a:pt x="874" y="1142"/>
                    <a:pt x="874" y="1179"/>
                  </a:cubicBezTo>
                  <a:lnTo>
                    <a:pt x="874" y="1227"/>
                  </a:lnTo>
                  <a:lnTo>
                    <a:pt x="808" y="1227"/>
                  </a:lnTo>
                  <a:cubicBezTo>
                    <a:pt x="662" y="1227"/>
                    <a:pt x="544" y="1346"/>
                    <a:pt x="544" y="1491"/>
                  </a:cubicBezTo>
                  <a:cubicBezTo>
                    <a:pt x="544" y="1636"/>
                    <a:pt x="662" y="1755"/>
                    <a:pt x="808" y="1755"/>
                  </a:cubicBezTo>
                  <a:lnTo>
                    <a:pt x="874" y="1755"/>
                  </a:lnTo>
                  <a:lnTo>
                    <a:pt x="874" y="2016"/>
                  </a:lnTo>
                  <a:lnTo>
                    <a:pt x="611" y="2016"/>
                  </a:lnTo>
                  <a:cubicBezTo>
                    <a:pt x="574" y="2016"/>
                    <a:pt x="544" y="2045"/>
                    <a:pt x="544" y="2082"/>
                  </a:cubicBezTo>
                  <a:cubicBezTo>
                    <a:pt x="544" y="2119"/>
                    <a:pt x="574" y="2149"/>
                    <a:pt x="611" y="2149"/>
                  </a:cubicBezTo>
                  <a:lnTo>
                    <a:pt x="874" y="2149"/>
                  </a:lnTo>
                  <a:lnTo>
                    <a:pt x="874" y="2218"/>
                  </a:lnTo>
                  <a:cubicBezTo>
                    <a:pt x="874" y="2255"/>
                    <a:pt x="904" y="2285"/>
                    <a:pt x="940" y="2285"/>
                  </a:cubicBezTo>
                  <a:cubicBezTo>
                    <a:pt x="977" y="2285"/>
                    <a:pt x="1007" y="2255"/>
                    <a:pt x="1007" y="2218"/>
                  </a:cubicBezTo>
                  <a:lnTo>
                    <a:pt x="1007" y="2149"/>
                  </a:lnTo>
                  <a:lnTo>
                    <a:pt x="1073" y="2149"/>
                  </a:lnTo>
                  <a:cubicBezTo>
                    <a:pt x="1219" y="2149"/>
                    <a:pt x="1337" y="2031"/>
                    <a:pt x="1337" y="1885"/>
                  </a:cubicBezTo>
                  <a:cubicBezTo>
                    <a:pt x="1337" y="1740"/>
                    <a:pt x="1219" y="1621"/>
                    <a:pt x="1073" y="1621"/>
                  </a:cubicBezTo>
                  <a:lnTo>
                    <a:pt x="1007" y="1621"/>
                  </a:lnTo>
                  <a:close/>
                </a:path>
              </a:pathLst>
            </a:custGeom>
            <a:grpFill/>
            <a:ln w="3175">
              <a:solidFill>
                <a:srgbClr val="138C3A"/>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i="1">
                <a:solidFill>
                  <a:schemeClr val="tx1"/>
                </a:solidFill>
              </a:endParaRPr>
            </a:p>
          </p:txBody>
        </p:sp>
      </p:grpSp>
      <p:grpSp>
        <p:nvGrpSpPr>
          <p:cNvPr id="10" name="组合 9"/>
          <p:cNvGrpSpPr/>
          <p:nvPr>
            <p:custDataLst>
              <p:tags r:id="rId6"/>
            </p:custDataLst>
          </p:nvPr>
        </p:nvGrpSpPr>
        <p:grpSpPr>
          <a:xfrm>
            <a:off x="962341" y="2953672"/>
            <a:ext cx="753842" cy="753847"/>
            <a:chOff x="5956031" y="2324117"/>
            <a:chExt cx="753842" cy="753847"/>
          </a:xfrm>
        </p:grpSpPr>
        <p:sp>
          <p:nvSpPr>
            <p:cNvPr id="8" name="íṡ1íḍé"/>
            <p:cNvSpPr/>
            <p:nvPr>
              <p:custDataLst>
                <p:tags r:id="rId7"/>
              </p:custDataLst>
            </p:nvPr>
          </p:nvSpPr>
          <p:spPr>
            <a:xfrm>
              <a:off x="5956031" y="2324117"/>
              <a:ext cx="753842" cy="753847"/>
            </a:xfrm>
            <a:prstGeom prst="ellipse">
              <a:avLst/>
            </a:prstGeom>
            <a:noFill/>
            <a:ln w="19050">
              <a:solidFill>
                <a:srgbClr val="0C893C"/>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sz="1600" b="1" i="1" dirty="0">
                <a:solidFill>
                  <a:schemeClr val="tx1"/>
                </a:solidFill>
              </a:endParaRPr>
            </a:p>
          </p:txBody>
        </p:sp>
        <p:sp>
          <p:nvSpPr>
            <p:cNvPr id="9" name="îśḷíde"/>
            <p:cNvSpPr/>
            <p:nvPr>
              <p:custDataLst>
                <p:tags r:id="rId8"/>
              </p:custDataLst>
            </p:nvPr>
          </p:nvSpPr>
          <p:spPr>
            <a:xfrm>
              <a:off x="6142243" y="2503041"/>
              <a:ext cx="381419" cy="396000"/>
            </a:xfrm>
            <a:custGeom>
              <a:avLst/>
              <a:gdLst>
                <a:gd name="connsiteX0" fmla="*/ 332623 w 583294"/>
                <a:gd name="connsiteY0" fmla="*/ 296967 h 605593"/>
                <a:gd name="connsiteX1" fmla="*/ 316983 w 583294"/>
                <a:gd name="connsiteY1" fmla="*/ 302537 h 605593"/>
                <a:gd name="connsiteX2" fmla="*/ 311624 w 583294"/>
                <a:gd name="connsiteY2" fmla="*/ 308872 h 605593"/>
                <a:gd name="connsiteX3" fmla="*/ 311624 w 583294"/>
                <a:gd name="connsiteY3" fmla="*/ 325036 h 605593"/>
                <a:gd name="connsiteX4" fmla="*/ 309108 w 583294"/>
                <a:gd name="connsiteY4" fmla="*/ 326784 h 605593"/>
                <a:gd name="connsiteX5" fmla="*/ 307467 w 583294"/>
                <a:gd name="connsiteY5" fmla="*/ 331698 h 605593"/>
                <a:gd name="connsiteX6" fmla="*/ 311077 w 583294"/>
                <a:gd name="connsiteY6" fmla="*/ 366102 h 605593"/>
                <a:gd name="connsiteX7" fmla="*/ 315780 w 583294"/>
                <a:gd name="connsiteY7" fmla="*/ 371673 h 605593"/>
                <a:gd name="connsiteX8" fmla="*/ 317530 w 583294"/>
                <a:gd name="connsiteY8" fmla="*/ 371891 h 605593"/>
                <a:gd name="connsiteX9" fmla="*/ 322670 w 583294"/>
                <a:gd name="connsiteY9" fmla="*/ 369379 h 605593"/>
                <a:gd name="connsiteX10" fmla="*/ 340826 w 583294"/>
                <a:gd name="connsiteY10" fmla="*/ 345242 h 605593"/>
                <a:gd name="connsiteX11" fmla="*/ 342139 w 583294"/>
                <a:gd name="connsiteY11" fmla="*/ 341310 h 605593"/>
                <a:gd name="connsiteX12" fmla="*/ 342139 w 583294"/>
                <a:gd name="connsiteY12" fmla="*/ 302646 h 605593"/>
                <a:gd name="connsiteX13" fmla="*/ 339076 w 583294"/>
                <a:gd name="connsiteY13" fmla="*/ 297076 h 605593"/>
                <a:gd name="connsiteX14" fmla="*/ 332623 w 583294"/>
                <a:gd name="connsiteY14" fmla="*/ 296967 h 605593"/>
                <a:gd name="connsiteX15" fmla="*/ 250702 w 583294"/>
                <a:gd name="connsiteY15" fmla="*/ 296967 h 605593"/>
                <a:gd name="connsiteX16" fmla="*/ 244249 w 583294"/>
                <a:gd name="connsiteY16" fmla="*/ 297076 h 605593"/>
                <a:gd name="connsiteX17" fmla="*/ 241187 w 583294"/>
                <a:gd name="connsiteY17" fmla="*/ 302646 h 605593"/>
                <a:gd name="connsiteX18" fmla="*/ 241077 w 583294"/>
                <a:gd name="connsiteY18" fmla="*/ 341310 h 605593"/>
                <a:gd name="connsiteX19" fmla="*/ 242390 w 583294"/>
                <a:gd name="connsiteY19" fmla="*/ 345242 h 605593"/>
                <a:gd name="connsiteX20" fmla="*/ 260655 w 583294"/>
                <a:gd name="connsiteY20" fmla="*/ 369379 h 605593"/>
                <a:gd name="connsiteX21" fmla="*/ 265796 w 583294"/>
                <a:gd name="connsiteY21" fmla="*/ 371891 h 605593"/>
                <a:gd name="connsiteX22" fmla="*/ 267546 w 583294"/>
                <a:gd name="connsiteY22" fmla="*/ 371673 h 605593"/>
                <a:gd name="connsiteX23" fmla="*/ 272249 w 583294"/>
                <a:gd name="connsiteY23" fmla="*/ 366102 h 605593"/>
                <a:gd name="connsiteX24" fmla="*/ 275858 w 583294"/>
                <a:gd name="connsiteY24" fmla="*/ 331698 h 605593"/>
                <a:gd name="connsiteX25" fmla="*/ 274218 w 583294"/>
                <a:gd name="connsiteY25" fmla="*/ 326674 h 605593"/>
                <a:gd name="connsiteX26" fmla="*/ 271702 w 583294"/>
                <a:gd name="connsiteY26" fmla="*/ 325036 h 605593"/>
                <a:gd name="connsiteX27" fmla="*/ 271702 w 583294"/>
                <a:gd name="connsiteY27" fmla="*/ 308872 h 605593"/>
                <a:gd name="connsiteX28" fmla="*/ 266343 w 583294"/>
                <a:gd name="connsiteY28" fmla="*/ 302537 h 605593"/>
                <a:gd name="connsiteX29" fmla="*/ 250702 w 583294"/>
                <a:gd name="connsiteY29" fmla="*/ 296967 h 605593"/>
                <a:gd name="connsiteX30" fmla="*/ 30625 w 583294"/>
                <a:gd name="connsiteY30" fmla="*/ 270619 h 605593"/>
                <a:gd name="connsiteX31" fmla="*/ 94718 w 583294"/>
                <a:gd name="connsiteY31" fmla="*/ 270619 h 605593"/>
                <a:gd name="connsiteX32" fmla="*/ 125343 w 583294"/>
                <a:gd name="connsiteY32" fmla="*/ 301200 h 605593"/>
                <a:gd name="connsiteX33" fmla="*/ 293999 w 583294"/>
                <a:gd name="connsiteY33" fmla="*/ 469616 h 605593"/>
                <a:gd name="connsiteX34" fmla="*/ 462654 w 583294"/>
                <a:gd name="connsiteY34" fmla="*/ 301200 h 605593"/>
                <a:gd name="connsiteX35" fmla="*/ 493279 w 583294"/>
                <a:gd name="connsiteY35" fmla="*/ 270619 h 605593"/>
                <a:gd name="connsiteX36" fmla="*/ 552669 w 583294"/>
                <a:gd name="connsiteY36" fmla="*/ 270619 h 605593"/>
                <a:gd name="connsiteX37" fmla="*/ 583294 w 583294"/>
                <a:gd name="connsiteY37" fmla="*/ 301200 h 605593"/>
                <a:gd name="connsiteX38" fmla="*/ 552669 w 583294"/>
                <a:gd name="connsiteY38" fmla="*/ 331782 h 605593"/>
                <a:gd name="connsiteX39" fmla="*/ 521935 w 583294"/>
                <a:gd name="connsiteY39" fmla="*/ 331782 h 605593"/>
                <a:gd name="connsiteX40" fmla="*/ 478513 w 583294"/>
                <a:gd name="connsiteY40" fmla="*/ 438052 h 605593"/>
                <a:gd name="connsiteX41" fmla="*/ 504982 w 583294"/>
                <a:gd name="connsiteY41" fmla="*/ 464592 h 605593"/>
                <a:gd name="connsiteX42" fmla="*/ 504982 w 583294"/>
                <a:gd name="connsiteY42" fmla="*/ 507842 h 605593"/>
                <a:gd name="connsiteX43" fmla="*/ 483326 w 583294"/>
                <a:gd name="connsiteY43" fmla="*/ 516798 h 605593"/>
                <a:gd name="connsiteX44" fmla="*/ 461670 w 583294"/>
                <a:gd name="connsiteY44" fmla="*/ 507842 h 605593"/>
                <a:gd name="connsiteX45" fmla="*/ 435638 w 583294"/>
                <a:gd name="connsiteY45" fmla="*/ 481957 h 605593"/>
                <a:gd name="connsiteX46" fmla="*/ 322327 w 583294"/>
                <a:gd name="connsiteY46" fmla="*/ 529140 h 605593"/>
                <a:gd name="connsiteX47" fmla="*/ 322327 w 583294"/>
                <a:gd name="connsiteY47" fmla="*/ 575012 h 605593"/>
                <a:gd name="connsiteX48" fmla="*/ 291592 w 583294"/>
                <a:gd name="connsiteY48" fmla="*/ 605593 h 605593"/>
                <a:gd name="connsiteX49" fmla="*/ 260967 w 583294"/>
                <a:gd name="connsiteY49" fmla="*/ 575012 h 605593"/>
                <a:gd name="connsiteX50" fmla="*/ 260967 w 583294"/>
                <a:gd name="connsiteY50" fmla="*/ 528485 h 605593"/>
                <a:gd name="connsiteX51" fmla="*/ 149624 w 583294"/>
                <a:gd name="connsiteY51" fmla="*/ 479882 h 605593"/>
                <a:gd name="connsiteX52" fmla="*/ 121624 w 583294"/>
                <a:gd name="connsiteY52" fmla="*/ 507842 h 605593"/>
                <a:gd name="connsiteX53" fmla="*/ 99968 w 583294"/>
                <a:gd name="connsiteY53" fmla="*/ 516798 h 605593"/>
                <a:gd name="connsiteX54" fmla="*/ 78312 w 583294"/>
                <a:gd name="connsiteY54" fmla="*/ 507842 h 605593"/>
                <a:gd name="connsiteX55" fmla="*/ 78312 w 583294"/>
                <a:gd name="connsiteY55" fmla="*/ 464592 h 605593"/>
                <a:gd name="connsiteX56" fmla="*/ 107515 w 583294"/>
                <a:gd name="connsiteY56" fmla="*/ 435430 h 605593"/>
                <a:gd name="connsiteX57" fmla="*/ 66062 w 583294"/>
                <a:gd name="connsiteY57" fmla="*/ 331782 h 605593"/>
                <a:gd name="connsiteX58" fmla="*/ 30625 w 583294"/>
                <a:gd name="connsiteY58" fmla="*/ 331782 h 605593"/>
                <a:gd name="connsiteX59" fmla="*/ 0 w 583294"/>
                <a:gd name="connsiteY59" fmla="*/ 301200 h 605593"/>
                <a:gd name="connsiteX60" fmla="*/ 30625 w 583294"/>
                <a:gd name="connsiteY60" fmla="*/ 270619 h 605593"/>
                <a:gd name="connsiteX61" fmla="*/ 260655 w 583294"/>
                <a:gd name="connsiteY61" fmla="*/ 122871 h 605593"/>
                <a:gd name="connsiteX62" fmla="*/ 215703 w 583294"/>
                <a:gd name="connsiteY62" fmla="*/ 134776 h 605593"/>
                <a:gd name="connsiteX63" fmla="*/ 212093 w 583294"/>
                <a:gd name="connsiteY63" fmla="*/ 140565 h 605593"/>
                <a:gd name="connsiteX64" fmla="*/ 212093 w 583294"/>
                <a:gd name="connsiteY64" fmla="*/ 152142 h 605593"/>
                <a:gd name="connsiteX65" fmla="*/ 209468 w 583294"/>
                <a:gd name="connsiteY65" fmla="*/ 152142 h 605593"/>
                <a:gd name="connsiteX66" fmla="*/ 203015 w 583294"/>
                <a:gd name="connsiteY66" fmla="*/ 158586 h 605593"/>
                <a:gd name="connsiteX67" fmla="*/ 203015 w 583294"/>
                <a:gd name="connsiteY67" fmla="*/ 169289 h 605593"/>
                <a:gd name="connsiteX68" fmla="*/ 205969 w 583294"/>
                <a:gd name="connsiteY68" fmla="*/ 174641 h 605593"/>
                <a:gd name="connsiteX69" fmla="*/ 212203 w 583294"/>
                <a:gd name="connsiteY69" fmla="*/ 178791 h 605593"/>
                <a:gd name="connsiteX70" fmla="*/ 212640 w 583294"/>
                <a:gd name="connsiteY70" fmla="*/ 181413 h 605593"/>
                <a:gd name="connsiteX71" fmla="*/ 235828 w 583294"/>
                <a:gd name="connsiteY71" fmla="*/ 235039 h 605593"/>
                <a:gd name="connsiteX72" fmla="*/ 274218 w 583294"/>
                <a:gd name="connsiteY72" fmla="*/ 268242 h 605593"/>
                <a:gd name="connsiteX73" fmla="*/ 309108 w 583294"/>
                <a:gd name="connsiteY73" fmla="*/ 268242 h 605593"/>
                <a:gd name="connsiteX74" fmla="*/ 347498 w 583294"/>
                <a:gd name="connsiteY74" fmla="*/ 235039 h 605593"/>
                <a:gd name="connsiteX75" fmla="*/ 370685 w 583294"/>
                <a:gd name="connsiteY75" fmla="*/ 181413 h 605593"/>
                <a:gd name="connsiteX76" fmla="*/ 371123 w 583294"/>
                <a:gd name="connsiteY76" fmla="*/ 178791 h 605593"/>
                <a:gd name="connsiteX77" fmla="*/ 377357 w 583294"/>
                <a:gd name="connsiteY77" fmla="*/ 174641 h 605593"/>
                <a:gd name="connsiteX78" fmla="*/ 380310 w 583294"/>
                <a:gd name="connsiteY78" fmla="*/ 169289 h 605593"/>
                <a:gd name="connsiteX79" fmla="*/ 380310 w 583294"/>
                <a:gd name="connsiteY79" fmla="*/ 158586 h 605593"/>
                <a:gd name="connsiteX80" fmla="*/ 373857 w 583294"/>
                <a:gd name="connsiteY80" fmla="*/ 152142 h 605593"/>
                <a:gd name="connsiteX81" fmla="*/ 370248 w 583294"/>
                <a:gd name="connsiteY81" fmla="*/ 152142 h 605593"/>
                <a:gd name="connsiteX82" fmla="*/ 368279 w 583294"/>
                <a:gd name="connsiteY82" fmla="*/ 149958 h 605593"/>
                <a:gd name="connsiteX83" fmla="*/ 362045 w 583294"/>
                <a:gd name="connsiteY83" fmla="*/ 149521 h 605593"/>
                <a:gd name="connsiteX84" fmla="*/ 336451 w 583294"/>
                <a:gd name="connsiteY84" fmla="*/ 155309 h 605593"/>
                <a:gd name="connsiteX85" fmla="*/ 296749 w 583294"/>
                <a:gd name="connsiteY85" fmla="*/ 137288 h 605593"/>
                <a:gd name="connsiteX86" fmla="*/ 260655 w 583294"/>
                <a:gd name="connsiteY86" fmla="*/ 122871 h 605593"/>
                <a:gd name="connsiteX87" fmla="*/ 275311 w 583294"/>
                <a:gd name="connsiteY87" fmla="*/ 0 h 605593"/>
                <a:gd name="connsiteX88" fmla="*/ 308014 w 583294"/>
                <a:gd name="connsiteY88" fmla="*/ 0 h 605593"/>
                <a:gd name="connsiteX89" fmla="*/ 409185 w 583294"/>
                <a:gd name="connsiteY89" fmla="*/ 101027 h 605593"/>
                <a:gd name="connsiteX90" fmla="*/ 409185 w 583294"/>
                <a:gd name="connsiteY90" fmla="*/ 132701 h 605593"/>
                <a:gd name="connsiteX91" fmla="*/ 414982 w 583294"/>
                <a:gd name="connsiteY91" fmla="*/ 150722 h 605593"/>
                <a:gd name="connsiteX92" fmla="*/ 414982 w 583294"/>
                <a:gd name="connsiteY92" fmla="*/ 173331 h 605593"/>
                <a:gd name="connsiteX93" fmla="*/ 403826 w 583294"/>
                <a:gd name="connsiteY93" fmla="*/ 197140 h 605593"/>
                <a:gd name="connsiteX94" fmla="*/ 397263 w 583294"/>
                <a:gd name="connsiteY94" fmla="*/ 214288 h 605593"/>
                <a:gd name="connsiteX95" fmla="*/ 375498 w 583294"/>
                <a:gd name="connsiteY95" fmla="*/ 255136 h 605593"/>
                <a:gd name="connsiteX96" fmla="*/ 360732 w 583294"/>
                <a:gd name="connsiteY96" fmla="*/ 273922 h 605593"/>
                <a:gd name="connsiteX97" fmla="*/ 371670 w 583294"/>
                <a:gd name="connsiteY97" fmla="*/ 287574 h 605593"/>
                <a:gd name="connsiteX98" fmla="*/ 432919 w 583294"/>
                <a:gd name="connsiteY98" fmla="*/ 306141 h 605593"/>
                <a:gd name="connsiteX99" fmla="*/ 294014 w 583294"/>
                <a:gd name="connsiteY99" fmla="*/ 433272 h 605593"/>
                <a:gd name="connsiteX100" fmla="*/ 154891 w 583294"/>
                <a:gd name="connsiteY100" fmla="*/ 304721 h 605593"/>
                <a:gd name="connsiteX101" fmla="*/ 211656 w 583294"/>
                <a:gd name="connsiteY101" fmla="*/ 287574 h 605593"/>
                <a:gd name="connsiteX102" fmla="*/ 222593 w 583294"/>
                <a:gd name="connsiteY102" fmla="*/ 273922 h 605593"/>
                <a:gd name="connsiteX103" fmla="*/ 207828 w 583294"/>
                <a:gd name="connsiteY103" fmla="*/ 255136 h 605593"/>
                <a:gd name="connsiteX104" fmla="*/ 186063 w 583294"/>
                <a:gd name="connsiteY104" fmla="*/ 214288 h 605593"/>
                <a:gd name="connsiteX105" fmla="*/ 179500 w 583294"/>
                <a:gd name="connsiteY105" fmla="*/ 197140 h 605593"/>
                <a:gd name="connsiteX106" fmla="*/ 168344 w 583294"/>
                <a:gd name="connsiteY106" fmla="*/ 173331 h 605593"/>
                <a:gd name="connsiteX107" fmla="*/ 168344 w 583294"/>
                <a:gd name="connsiteY107" fmla="*/ 150722 h 605593"/>
                <a:gd name="connsiteX108" fmla="*/ 174141 w 583294"/>
                <a:gd name="connsiteY108" fmla="*/ 132701 h 605593"/>
                <a:gd name="connsiteX109" fmla="*/ 174141 w 583294"/>
                <a:gd name="connsiteY109" fmla="*/ 101027 h 605593"/>
                <a:gd name="connsiteX110" fmla="*/ 275311 w 583294"/>
                <a:gd name="connsiteY110" fmla="*/ 0 h 60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583294" h="605593">
                  <a:moveTo>
                    <a:pt x="332623" y="296967"/>
                  </a:moveTo>
                  <a:cubicBezTo>
                    <a:pt x="327373" y="299697"/>
                    <a:pt x="322123" y="301663"/>
                    <a:pt x="316983" y="302537"/>
                  </a:cubicBezTo>
                  <a:cubicBezTo>
                    <a:pt x="313811" y="303083"/>
                    <a:pt x="311624" y="305814"/>
                    <a:pt x="311624" y="308872"/>
                  </a:cubicBezTo>
                  <a:lnTo>
                    <a:pt x="311624" y="325036"/>
                  </a:lnTo>
                  <a:cubicBezTo>
                    <a:pt x="310639" y="325364"/>
                    <a:pt x="309874" y="326019"/>
                    <a:pt x="309108" y="326784"/>
                  </a:cubicBezTo>
                  <a:cubicBezTo>
                    <a:pt x="307905" y="328094"/>
                    <a:pt x="307358" y="329951"/>
                    <a:pt x="307467" y="331698"/>
                  </a:cubicBezTo>
                  <a:lnTo>
                    <a:pt x="311077" y="366102"/>
                  </a:lnTo>
                  <a:cubicBezTo>
                    <a:pt x="311295" y="368724"/>
                    <a:pt x="313155" y="371017"/>
                    <a:pt x="315780" y="371673"/>
                  </a:cubicBezTo>
                  <a:cubicBezTo>
                    <a:pt x="316327" y="371891"/>
                    <a:pt x="316983" y="371891"/>
                    <a:pt x="317530" y="371891"/>
                  </a:cubicBezTo>
                  <a:cubicBezTo>
                    <a:pt x="319498" y="371891"/>
                    <a:pt x="321467" y="371017"/>
                    <a:pt x="322670" y="369379"/>
                  </a:cubicBezTo>
                  <a:lnTo>
                    <a:pt x="340826" y="345242"/>
                  </a:lnTo>
                  <a:cubicBezTo>
                    <a:pt x="341701" y="344149"/>
                    <a:pt x="342139" y="342730"/>
                    <a:pt x="342139" y="341310"/>
                  </a:cubicBezTo>
                  <a:lnTo>
                    <a:pt x="342139" y="302646"/>
                  </a:lnTo>
                  <a:cubicBezTo>
                    <a:pt x="342139" y="300353"/>
                    <a:pt x="340936" y="298277"/>
                    <a:pt x="339076" y="297076"/>
                  </a:cubicBezTo>
                  <a:cubicBezTo>
                    <a:pt x="337108" y="295984"/>
                    <a:pt x="334701" y="295875"/>
                    <a:pt x="332623" y="296967"/>
                  </a:cubicBezTo>
                  <a:close/>
                  <a:moveTo>
                    <a:pt x="250702" y="296967"/>
                  </a:moveTo>
                  <a:cubicBezTo>
                    <a:pt x="248624" y="295875"/>
                    <a:pt x="246218" y="295984"/>
                    <a:pt x="244249" y="297076"/>
                  </a:cubicBezTo>
                  <a:cubicBezTo>
                    <a:pt x="242281" y="298277"/>
                    <a:pt x="241187" y="300353"/>
                    <a:pt x="241187" y="302646"/>
                  </a:cubicBezTo>
                  <a:lnTo>
                    <a:pt x="241077" y="341310"/>
                  </a:lnTo>
                  <a:cubicBezTo>
                    <a:pt x="241077" y="342730"/>
                    <a:pt x="241624" y="344149"/>
                    <a:pt x="242390" y="345242"/>
                  </a:cubicBezTo>
                  <a:lnTo>
                    <a:pt x="260655" y="369379"/>
                  </a:lnTo>
                  <a:cubicBezTo>
                    <a:pt x="261859" y="371017"/>
                    <a:pt x="263827" y="371891"/>
                    <a:pt x="265796" y="371891"/>
                  </a:cubicBezTo>
                  <a:cubicBezTo>
                    <a:pt x="266343" y="371891"/>
                    <a:pt x="266999" y="371891"/>
                    <a:pt x="267546" y="371673"/>
                  </a:cubicBezTo>
                  <a:cubicBezTo>
                    <a:pt x="270171" y="371017"/>
                    <a:pt x="272030" y="368833"/>
                    <a:pt x="272249" y="366102"/>
                  </a:cubicBezTo>
                  <a:lnTo>
                    <a:pt x="275858" y="331698"/>
                  </a:lnTo>
                  <a:cubicBezTo>
                    <a:pt x="275968" y="329951"/>
                    <a:pt x="275421" y="328094"/>
                    <a:pt x="274218" y="326674"/>
                  </a:cubicBezTo>
                  <a:cubicBezTo>
                    <a:pt x="273452" y="326019"/>
                    <a:pt x="272687" y="325364"/>
                    <a:pt x="271702" y="325036"/>
                  </a:cubicBezTo>
                  <a:lnTo>
                    <a:pt x="271702" y="308872"/>
                  </a:lnTo>
                  <a:cubicBezTo>
                    <a:pt x="271702" y="305814"/>
                    <a:pt x="269515" y="303083"/>
                    <a:pt x="266343" y="302537"/>
                  </a:cubicBezTo>
                  <a:cubicBezTo>
                    <a:pt x="261202" y="301663"/>
                    <a:pt x="255952" y="299697"/>
                    <a:pt x="250702" y="296967"/>
                  </a:cubicBezTo>
                  <a:close/>
                  <a:moveTo>
                    <a:pt x="30625" y="270619"/>
                  </a:moveTo>
                  <a:lnTo>
                    <a:pt x="94718" y="270619"/>
                  </a:lnTo>
                  <a:cubicBezTo>
                    <a:pt x="111562" y="270619"/>
                    <a:pt x="125343" y="284271"/>
                    <a:pt x="125343" y="301200"/>
                  </a:cubicBezTo>
                  <a:cubicBezTo>
                    <a:pt x="125343" y="394036"/>
                    <a:pt x="201030" y="469616"/>
                    <a:pt x="293999" y="469616"/>
                  </a:cubicBezTo>
                  <a:cubicBezTo>
                    <a:pt x="386967" y="469616"/>
                    <a:pt x="462654" y="394036"/>
                    <a:pt x="462654" y="301200"/>
                  </a:cubicBezTo>
                  <a:cubicBezTo>
                    <a:pt x="462654" y="284271"/>
                    <a:pt x="476326" y="270619"/>
                    <a:pt x="493279" y="270619"/>
                  </a:cubicBezTo>
                  <a:lnTo>
                    <a:pt x="552669" y="270619"/>
                  </a:lnTo>
                  <a:cubicBezTo>
                    <a:pt x="569622" y="270619"/>
                    <a:pt x="583294" y="284271"/>
                    <a:pt x="583294" y="301200"/>
                  </a:cubicBezTo>
                  <a:cubicBezTo>
                    <a:pt x="583294" y="318129"/>
                    <a:pt x="569622" y="331782"/>
                    <a:pt x="552669" y="331782"/>
                  </a:cubicBezTo>
                  <a:lnTo>
                    <a:pt x="521935" y="331782"/>
                  </a:lnTo>
                  <a:cubicBezTo>
                    <a:pt x="516576" y="371319"/>
                    <a:pt x="501263" y="407579"/>
                    <a:pt x="478513" y="438052"/>
                  </a:cubicBezTo>
                  <a:lnTo>
                    <a:pt x="504982" y="464592"/>
                  </a:lnTo>
                  <a:cubicBezTo>
                    <a:pt x="516904" y="476497"/>
                    <a:pt x="516904" y="495937"/>
                    <a:pt x="504982" y="507842"/>
                  </a:cubicBezTo>
                  <a:cubicBezTo>
                    <a:pt x="498966" y="513849"/>
                    <a:pt x="491091" y="516798"/>
                    <a:pt x="483326" y="516798"/>
                  </a:cubicBezTo>
                  <a:cubicBezTo>
                    <a:pt x="475451" y="516798"/>
                    <a:pt x="467576" y="513849"/>
                    <a:pt x="461670" y="507842"/>
                  </a:cubicBezTo>
                  <a:lnTo>
                    <a:pt x="435638" y="481957"/>
                  </a:lnTo>
                  <a:cubicBezTo>
                    <a:pt x="403592" y="507078"/>
                    <a:pt x="364764" y="523897"/>
                    <a:pt x="322327" y="529140"/>
                  </a:cubicBezTo>
                  <a:lnTo>
                    <a:pt x="322327" y="575012"/>
                  </a:lnTo>
                  <a:cubicBezTo>
                    <a:pt x="322327" y="591832"/>
                    <a:pt x="308545" y="605593"/>
                    <a:pt x="291592" y="605593"/>
                  </a:cubicBezTo>
                  <a:cubicBezTo>
                    <a:pt x="274749" y="605593"/>
                    <a:pt x="260967" y="591832"/>
                    <a:pt x="260967" y="575012"/>
                  </a:cubicBezTo>
                  <a:lnTo>
                    <a:pt x="260967" y="528485"/>
                  </a:lnTo>
                  <a:cubicBezTo>
                    <a:pt x="219186" y="522478"/>
                    <a:pt x="181015" y="505221"/>
                    <a:pt x="149624" y="479882"/>
                  </a:cubicBezTo>
                  <a:lnTo>
                    <a:pt x="121624" y="507842"/>
                  </a:lnTo>
                  <a:cubicBezTo>
                    <a:pt x="115718" y="513849"/>
                    <a:pt x="107843" y="516798"/>
                    <a:pt x="99968" y="516798"/>
                  </a:cubicBezTo>
                  <a:cubicBezTo>
                    <a:pt x="92093" y="516798"/>
                    <a:pt x="84328" y="513849"/>
                    <a:pt x="78312" y="507842"/>
                  </a:cubicBezTo>
                  <a:cubicBezTo>
                    <a:pt x="66281" y="495937"/>
                    <a:pt x="66281" y="476497"/>
                    <a:pt x="78312" y="464592"/>
                  </a:cubicBezTo>
                  <a:lnTo>
                    <a:pt x="107515" y="435430"/>
                  </a:lnTo>
                  <a:cubicBezTo>
                    <a:pt x="85859" y="405504"/>
                    <a:pt x="71203" y="370117"/>
                    <a:pt x="66062" y="331782"/>
                  </a:cubicBezTo>
                  <a:lnTo>
                    <a:pt x="30625" y="331782"/>
                  </a:lnTo>
                  <a:cubicBezTo>
                    <a:pt x="13672" y="331782"/>
                    <a:pt x="0" y="318129"/>
                    <a:pt x="0" y="301200"/>
                  </a:cubicBezTo>
                  <a:cubicBezTo>
                    <a:pt x="0" y="284271"/>
                    <a:pt x="13672" y="270619"/>
                    <a:pt x="30625" y="270619"/>
                  </a:cubicBezTo>
                  <a:close/>
                  <a:moveTo>
                    <a:pt x="260655" y="122871"/>
                  </a:moveTo>
                  <a:cubicBezTo>
                    <a:pt x="242390" y="122871"/>
                    <a:pt x="224671" y="130298"/>
                    <a:pt x="215703" y="134776"/>
                  </a:cubicBezTo>
                  <a:cubicBezTo>
                    <a:pt x="213515" y="135868"/>
                    <a:pt x="212093" y="138162"/>
                    <a:pt x="212093" y="140565"/>
                  </a:cubicBezTo>
                  <a:lnTo>
                    <a:pt x="212093" y="152142"/>
                  </a:lnTo>
                  <a:lnTo>
                    <a:pt x="209468" y="152142"/>
                  </a:lnTo>
                  <a:cubicBezTo>
                    <a:pt x="205859" y="152142"/>
                    <a:pt x="203015" y="154982"/>
                    <a:pt x="203015" y="158586"/>
                  </a:cubicBezTo>
                  <a:lnTo>
                    <a:pt x="203015" y="169289"/>
                  </a:lnTo>
                  <a:cubicBezTo>
                    <a:pt x="203015" y="171474"/>
                    <a:pt x="204109" y="173440"/>
                    <a:pt x="205969" y="174641"/>
                  </a:cubicBezTo>
                  <a:lnTo>
                    <a:pt x="212203" y="178791"/>
                  </a:lnTo>
                  <a:lnTo>
                    <a:pt x="212640" y="181413"/>
                  </a:lnTo>
                  <a:cubicBezTo>
                    <a:pt x="214609" y="196922"/>
                    <a:pt x="223359" y="216909"/>
                    <a:pt x="235828" y="235039"/>
                  </a:cubicBezTo>
                  <a:cubicBezTo>
                    <a:pt x="251687" y="257975"/>
                    <a:pt x="266562" y="268242"/>
                    <a:pt x="274218" y="268242"/>
                  </a:cubicBezTo>
                  <a:lnTo>
                    <a:pt x="309108" y="268242"/>
                  </a:lnTo>
                  <a:cubicBezTo>
                    <a:pt x="316764" y="268242"/>
                    <a:pt x="331639" y="257975"/>
                    <a:pt x="347498" y="235039"/>
                  </a:cubicBezTo>
                  <a:cubicBezTo>
                    <a:pt x="359967" y="216909"/>
                    <a:pt x="368717" y="196922"/>
                    <a:pt x="370685" y="181413"/>
                  </a:cubicBezTo>
                  <a:lnTo>
                    <a:pt x="371123" y="178791"/>
                  </a:lnTo>
                  <a:lnTo>
                    <a:pt x="377357" y="174641"/>
                  </a:lnTo>
                  <a:cubicBezTo>
                    <a:pt x="379217" y="173440"/>
                    <a:pt x="380310" y="171474"/>
                    <a:pt x="380310" y="169289"/>
                  </a:cubicBezTo>
                  <a:lnTo>
                    <a:pt x="380310" y="158586"/>
                  </a:lnTo>
                  <a:cubicBezTo>
                    <a:pt x="380310" y="154982"/>
                    <a:pt x="377357" y="152142"/>
                    <a:pt x="373857" y="152142"/>
                  </a:cubicBezTo>
                  <a:lnTo>
                    <a:pt x="370248" y="152142"/>
                  </a:lnTo>
                  <a:cubicBezTo>
                    <a:pt x="369810" y="151268"/>
                    <a:pt x="369045" y="150504"/>
                    <a:pt x="368279" y="149958"/>
                  </a:cubicBezTo>
                  <a:cubicBezTo>
                    <a:pt x="366420" y="148756"/>
                    <a:pt x="364014" y="148538"/>
                    <a:pt x="362045" y="149521"/>
                  </a:cubicBezTo>
                  <a:cubicBezTo>
                    <a:pt x="353404" y="153343"/>
                    <a:pt x="344764" y="155309"/>
                    <a:pt x="336451" y="155309"/>
                  </a:cubicBezTo>
                  <a:cubicBezTo>
                    <a:pt x="321686" y="155309"/>
                    <a:pt x="308342" y="149302"/>
                    <a:pt x="296749" y="137288"/>
                  </a:cubicBezTo>
                  <a:cubicBezTo>
                    <a:pt x="287452" y="127786"/>
                    <a:pt x="275311" y="122871"/>
                    <a:pt x="260655" y="122871"/>
                  </a:cubicBezTo>
                  <a:close/>
                  <a:moveTo>
                    <a:pt x="275311" y="0"/>
                  </a:moveTo>
                  <a:lnTo>
                    <a:pt x="308014" y="0"/>
                  </a:lnTo>
                  <a:cubicBezTo>
                    <a:pt x="363795" y="0"/>
                    <a:pt x="409185" y="45326"/>
                    <a:pt x="409185" y="101027"/>
                  </a:cubicBezTo>
                  <a:lnTo>
                    <a:pt x="409185" y="132701"/>
                  </a:lnTo>
                  <a:cubicBezTo>
                    <a:pt x="412904" y="137944"/>
                    <a:pt x="414982" y="144278"/>
                    <a:pt x="414982" y="150722"/>
                  </a:cubicBezTo>
                  <a:lnTo>
                    <a:pt x="414982" y="173331"/>
                  </a:lnTo>
                  <a:cubicBezTo>
                    <a:pt x="414982" y="182505"/>
                    <a:pt x="410826" y="191352"/>
                    <a:pt x="403826" y="197140"/>
                  </a:cubicBezTo>
                  <a:cubicBezTo>
                    <a:pt x="402076" y="202820"/>
                    <a:pt x="399888" y="208608"/>
                    <a:pt x="397263" y="214288"/>
                  </a:cubicBezTo>
                  <a:cubicBezTo>
                    <a:pt x="392013" y="227940"/>
                    <a:pt x="384576" y="242029"/>
                    <a:pt x="375498" y="255136"/>
                  </a:cubicBezTo>
                  <a:cubicBezTo>
                    <a:pt x="371670" y="260706"/>
                    <a:pt x="366639" y="267368"/>
                    <a:pt x="360732" y="273922"/>
                  </a:cubicBezTo>
                  <a:cubicBezTo>
                    <a:pt x="366092" y="277853"/>
                    <a:pt x="370029" y="282331"/>
                    <a:pt x="371670" y="287574"/>
                  </a:cubicBezTo>
                  <a:lnTo>
                    <a:pt x="432919" y="306141"/>
                  </a:lnTo>
                  <a:cubicBezTo>
                    <a:pt x="426685" y="377243"/>
                    <a:pt x="366748" y="433272"/>
                    <a:pt x="294014" y="433272"/>
                  </a:cubicBezTo>
                  <a:cubicBezTo>
                    <a:pt x="220734" y="433272"/>
                    <a:pt x="160469" y="376478"/>
                    <a:pt x="154891" y="304721"/>
                  </a:cubicBezTo>
                  <a:lnTo>
                    <a:pt x="211656" y="287574"/>
                  </a:lnTo>
                  <a:cubicBezTo>
                    <a:pt x="213297" y="282331"/>
                    <a:pt x="217234" y="277853"/>
                    <a:pt x="222593" y="273922"/>
                  </a:cubicBezTo>
                  <a:cubicBezTo>
                    <a:pt x="216687" y="267368"/>
                    <a:pt x="211656" y="260706"/>
                    <a:pt x="207828" y="255136"/>
                  </a:cubicBezTo>
                  <a:cubicBezTo>
                    <a:pt x="198750" y="242029"/>
                    <a:pt x="191312" y="227940"/>
                    <a:pt x="186063" y="214288"/>
                  </a:cubicBezTo>
                  <a:cubicBezTo>
                    <a:pt x="183438" y="208608"/>
                    <a:pt x="181250" y="202820"/>
                    <a:pt x="179500" y="197140"/>
                  </a:cubicBezTo>
                  <a:cubicBezTo>
                    <a:pt x="172500" y="191242"/>
                    <a:pt x="168344" y="182505"/>
                    <a:pt x="168344" y="173331"/>
                  </a:cubicBezTo>
                  <a:lnTo>
                    <a:pt x="168344" y="150722"/>
                  </a:lnTo>
                  <a:cubicBezTo>
                    <a:pt x="168344" y="144278"/>
                    <a:pt x="170422" y="137944"/>
                    <a:pt x="174141" y="132701"/>
                  </a:cubicBezTo>
                  <a:lnTo>
                    <a:pt x="174141" y="101027"/>
                  </a:lnTo>
                  <a:cubicBezTo>
                    <a:pt x="174141" y="45326"/>
                    <a:pt x="219531" y="0"/>
                    <a:pt x="275311" y="0"/>
                  </a:cubicBezTo>
                  <a:close/>
                </a:path>
              </a:pathLst>
            </a:custGeom>
            <a:solidFill>
              <a:schemeClr val="accent1"/>
            </a:solidFill>
            <a:ln w="3175">
              <a:solidFill>
                <a:srgbClr val="0C893C"/>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i="1" dirty="0">
                <a:solidFill>
                  <a:schemeClr val="tx1"/>
                </a:solidFill>
              </a:endParaRPr>
            </a:p>
          </p:txBody>
        </p:sp>
      </p:grpSp>
      <p:sp>
        <p:nvSpPr>
          <p:cNvPr id="11" name="文本框 10"/>
          <p:cNvSpPr txBox="1"/>
          <p:nvPr>
            <p:custDataLst>
              <p:tags r:id="rId9"/>
            </p:custDataLst>
          </p:nvPr>
        </p:nvSpPr>
        <p:spPr>
          <a:xfrm>
            <a:off x="1815475" y="2823920"/>
            <a:ext cx="285959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0D893C"/>
                </a:solidFill>
                <a:effectLst/>
                <a:uLnTx/>
                <a:uFillTx/>
                <a:latin typeface="微软雅黑" panose="020B0503020204020204" pitchFamily="34" charset="-122"/>
                <a:ea typeface="微软雅黑" panose="020B0503020204020204" pitchFamily="34" charset="-122"/>
              </a:rPr>
              <a:t>社会效益</a:t>
            </a:r>
            <a:endParaRPr kumimoji="0" lang="zh-CN" altLang="en-US" b="0" i="0" u="none" strike="noStrike" kern="1200" cap="none" spc="0" normalizeH="0" baseline="0" noProof="0" dirty="0">
              <a:ln>
                <a:noFill/>
              </a:ln>
              <a:solidFill>
                <a:srgbClr val="0D893C"/>
              </a:solidFill>
              <a:effectLst/>
              <a:uLnTx/>
              <a:uFillTx/>
              <a:latin typeface="微软雅黑" panose="020B0503020204020204" pitchFamily="34" charset="-122"/>
              <a:ea typeface="微软雅黑" panose="020B0503020204020204" pitchFamily="34" charset="-122"/>
            </a:endParaRPr>
          </a:p>
        </p:txBody>
      </p:sp>
      <p:sp>
        <p:nvSpPr>
          <p:cNvPr id="12" name="矩形 11"/>
          <p:cNvSpPr/>
          <p:nvPr>
            <p:custDataLst>
              <p:tags r:id="rId10"/>
            </p:custDataLst>
          </p:nvPr>
        </p:nvSpPr>
        <p:spPr>
          <a:xfrm>
            <a:off x="1805179" y="3137659"/>
            <a:ext cx="6265784" cy="890372"/>
          </a:xfrm>
          <a:prstGeom prst="rect">
            <a:avLst/>
          </a:prstGeom>
        </p:spPr>
        <p:txBody>
          <a:bodyPr wrap="square">
            <a:spAutoFit/>
          </a:bodyPr>
          <a:lstStyle/>
          <a:p>
            <a:pPr lvl="0" fontAlgn="auto">
              <a:lnSpc>
                <a:spcPct val="150000"/>
              </a:lnSpc>
              <a:spcBef>
                <a:spcPts val="0"/>
              </a:spcBef>
              <a:spcAft>
                <a:spcPts val="0"/>
              </a:spcAft>
              <a:defRPr/>
            </a:pPr>
            <a:r>
              <a:rPr lang="zh-CN" altLang="en-US" sz="1200" dirty="0">
                <a:solidFill>
                  <a:prstClr val="black">
                    <a:lumMod val="75000"/>
                    <a:lumOff val="25000"/>
                  </a:prstClr>
                </a:solidFill>
                <a:latin typeface="Arial" panose="020B0604020202020204"/>
                <a:ea typeface="微软雅黑" panose="020B0503020204020204" pitchFamily="34" charset="-122"/>
              </a:rPr>
              <a:t>社会的迅速发展，用户对供热要求的提高，供热与生产的平稳运行愈加重要，使用本系统起到了重大隐患的预警功能，保障了大型管网的安全运行，避免了事故影响范围的扩大，减少了社会性事件的发生，保障了公司及用户的利益。</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Arial" panose="020B0604020202020204"/>
              <a:ea typeface="微软雅黑" panose="020B0503020204020204" pitchFamily="34" charset="-122"/>
              <a:cs typeface="+mn-cs"/>
            </a:endParaRPr>
          </a:p>
        </p:txBody>
      </p:sp>
      <p:sp>
        <p:nvSpPr>
          <p:cNvPr id="13" name="TextBox 1"/>
          <p:cNvSpPr txBox="1"/>
          <p:nvPr>
            <p:custDataLst>
              <p:tags r:id="rId11"/>
            </p:custDataLst>
          </p:nvPr>
        </p:nvSpPr>
        <p:spPr>
          <a:xfrm>
            <a:off x="107504" y="195486"/>
            <a:ext cx="4346354" cy="461665"/>
          </a:xfrm>
          <a:prstGeom prst="rect">
            <a:avLst/>
          </a:prstGeom>
        </p:spPr>
        <p:txBody>
          <a:bodyPr vert="horz" wrap="square" numCol="1" anchor="t" anchorCtr="0" compatLnSpc="1"/>
          <a:lstStyle>
            <a:defPPr>
              <a:defRPr lang="zh-CN"/>
            </a:defPPr>
            <a:lvl1pPr eaLnBrk="0" hangingPunct="0">
              <a:defRPr sz="1800" b="1">
                <a:solidFill>
                  <a:schemeClr val="tx1">
                    <a:lumMod val="65000"/>
                    <a:lumOff val="35000"/>
                  </a:schemeClr>
                </a:solidFill>
                <a:latin typeface="微软雅黑" panose="020B0503020204020204" pitchFamily="34" charset="-122"/>
                <a:ea typeface="微软雅黑" panose="020B0503020204020204" pitchFamily="34" charset="-122"/>
              </a:defRPr>
            </a:lvl1pPr>
            <a:lvl2pPr algn="ctr" eaLnBrk="0" hangingPunct="0">
              <a:defRPr sz="4400">
                <a:latin typeface="Calibri" panose="020F0502020204030204" pitchFamily="34" charset="0"/>
              </a:defRPr>
            </a:lvl2pPr>
            <a:lvl3pPr algn="ctr" eaLnBrk="0" hangingPunct="0">
              <a:defRPr sz="4400">
                <a:latin typeface="Calibri" panose="020F0502020204030204" pitchFamily="34" charset="0"/>
              </a:defRPr>
            </a:lvl3pPr>
            <a:lvl4pPr algn="ctr" eaLnBrk="0" hangingPunct="0">
              <a:defRPr sz="4400">
                <a:latin typeface="Calibri" panose="020F0502020204030204" pitchFamily="34" charset="0"/>
              </a:defRPr>
            </a:lvl4pPr>
            <a:lvl5pPr algn="ctr" eaLnBrk="0" hangingPunct="0">
              <a:defRPr sz="4400">
                <a:latin typeface="Calibri" panose="020F0502020204030204" pitchFamily="34" charset="0"/>
              </a:defRPr>
            </a:lvl5pPr>
            <a:lvl6pPr marL="457200" algn="ctr">
              <a:defRPr sz="4400">
                <a:latin typeface="Calibri" panose="020F0502020204030204" pitchFamily="34" charset="0"/>
              </a:defRPr>
            </a:lvl6pPr>
            <a:lvl7pPr marL="914400" algn="ctr">
              <a:defRPr sz="4400">
                <a:latin typeface="Calibri" panose="020F0502020204030204" pitchFamily="34" charset="0"/>
              </a:defRPr>
            </a:lvl7pPr>
            <a:lvl8pPr marL="1371600" algn="ctr">
              <a:defRPr sz="4400">
                <a:latin typeface="Calibri" panose="020F0502020204030204" pitchFamily="34" charset="0"/>
              </a:defRPr>
            </a:lvl8pPr>
            <a:lvl9pPr marL="1828800" algn="ctr">
              <a:defRPr sz="4400">
                <a:latin typeface="Calibri" panose="020F0502020204030204" pitchFamily="34" charset="0"/>
              </a:defRPr>
            </a:lvl9pPr>
          </a:lstStyle>
          <a:p>
            <a:r>
              <a:rPr lang="zh-CN" altLang="en-US" dirty="0">
                <a:sym typeface="+mn-ea"/>
              </a:rPr>
              <a:t>四、</a:t>
            </a: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mn-lt"/>
              </a:rPr>
              <a:t>经济效益或社会效益</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mn-lt"/>
            </a:endParaRPr>
          </a:p>
          <a:p>
            <a:endParaRPr lang="zh-CN" altLang="en-US" dirty="0"/>
          </a:p>
        </p:txBody>
      </p:sp>
      <p:sp>
        <p:nvSpPr>
          <p:cNvPr id="14" name="îš1ïḑê"/>
          <p:cNvSpPr/>
          <p:nvPr/>
        </p:nvSpPr>
        <p:spPr bwMode="auto">
          <a:xfrm>
            <a:off x="8388424" y="4731990"/>
            <a:ext cx="353429" cy="25577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en-US" altLang="zh-CN" sz="900" dirty="0">
                <a:latin typeface="微软雅黑 Light" panose="020B0502040204020203" pitchFamily="34" charset="-122"/>
                <a:ea typeface="微软雅黑 Light" panose="020B0502040204020203" pitchFamily="34" charset="-122"/>
                <a:cs typeface="+mn-ea"/>
                <a:sym typeface="+mn-lt"/>
              </a:rPr>
              <a:t>13</a:t>
            </a:r>
            <a:endParaRPr lang="zh-CN" altLang="en-US" sz="900" dirty="0">
              <a:latin typeface="微软雅黑 Light" panose="020B0502040204020203" pitchFamily="34" charset="-122"/>
              <a:ea typeface="微软雅黑 Light" panose="020B0502040204020203" pitchFamily="34" charset="-122"/>
              <a:cs typeface="+mn-ea"/>
              <a:sym typeface="+mn-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923678"/>
            <a:ext cx="9144000" cy="1005788"/>
          </a:xfrm>
          <a:prstGeom prst="rect">
            <a:avLst/>
          </a:prstGeom>
        </p:spPr>
        <p:txBody>
          <a:bodyPr wrap="square">
            <a:spAutoFit/>
          </a:bodyPr>
          <a:lstStyle/>
          <a:p>
            <a:pPr algn="ctr">
              <a:lnSpc>
                <a:spcPct val="130000"/>
              </a:lnSpc>
            </a:pPr>
            <a:r>
              <a:rPr kumimoji="1"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谢  谢</a:t>
            </a:r>
            <a:endParaRPr kumimoji="1"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endParaRPr>
          </a:p>
          <a:p>
            <a:pPr algn="ctr">
              <a:lnSpc>
                <a:spcPct val="130000"/>
              </a:lnSpc>
            </a:pPr>
            <a:r>
              <a:rPr kumimoji="1"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Thank you</a:t>
            </a:r>
            <a:endParaRPr kumimoji="1"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239200">
                <a:alpha val="3000"/>
              </a:srgbClr>
            </a:gs>
            <a:gs pos="100000">
              <a:srgbClr val="239200">
                <a:alpha val="9000"/>
              </a:srgbClr>
            </a:gs>
          </a:gsLst>
          <a:lin ang="0" scaled="1"/>
        </a:gradFill>
        <a:effectLst/>
      </p:bgPr>
    </p:bg>
    <p:spTree>
      <p:nvGrpSpPr>
        <p:cNvPr id="1" name=""/>
        <p:cNvGrpSpPr/>
        <p:nvPr/>
      </p:nvGrpSpPr>
      <p:grpSpPr>
        <a:xfrm>
          <a:off x="0" y="0"/>
          <a:ext cx="0" cy="0"/>
          <a:chOff x="0" y="0"/>
          <a:chExt cx="0" cy="0"/>
        </a:xfrm>
      </p:grpSpPr>
      <p:sp>
        <p:nvSpPr>
          <p:cNvPr id="5123" name="文本框 9"/>
          <p:cNvSpPr txBox="1">
            <a:spLocks noChangeArrowheads="1"/>
          </p:cNvSpPr>
          <p:nvPr/>
        </p:nvSpPr>
        <p:spPr bwMode="auto">
          <a:xfrm>
            <a:off x="711994" y="1275606"/>
            <a:ext cx="7777162" cy="2341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spcAft>
                <a:spcPts val="600"/>
              </a:spcAft>
              <a:defRPr/>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知识产权声明</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eaLnBrk="1" hangingPunct="1">
              <a:lnSpc>
                <a:spcPct val="150000"/>
              </a:lnSpc>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本文件的知识产权属国家电力投资集团公司及其相关产权人所有，并含有其保密信息。对本文件的使用及处置应严格遵循获取本文件的合同及约定的条件和要求。未经国家电力投资集团公司事先书面同意，不得对外披露、复制。</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eaLnBrk="1" hangingPunct="1">
              <a:lnSpc>
                <a:spcPct val="50000"/>
              </a:lnSpc>
              <a:defRPr/>
            </a:pPr>
            <a:endParaRPr lang="zh-CN" altLang="en-US" sz="1100" dirty="0">
              <a:solidFill>
                <a:schemeClr val="tx1">
                  <a:lumMod val="65000"/>
                  <a:lumOff val="35000"/>
                </a:schemeClr>
              </a:solidFill>
              <a:latin typeface="微软雅黑 Light" panose="020B0502040204020203" pitchFamily="34" charset="-122"/>
              <a:ea typeface="微软雅黑" panose="020B0503020204020204" pitchFamily="34" charset="-122"/>
            </a:endParaRPr>
          </a:p>
          <a:p>
            <a:pPr algn="ctr" eaLnBrk="1" hangingPunct="1">
              <a:defRPr/>
            </a:pPr>
            <a:endParaRPr lang="en-US" altLang="zh-CN" sz="1100" dirty="0">
              <a:solidFill>
                <a:schemeClr val="tx1">
                  <a:lumMod val="65000"/>
                  <a:lumOff val="35000"/>
                </a:schemeClr>
              </a:solidFill>
              <a:latin typeface="微软雅黑 Light" panose="020B0502040204020203" pitchFamily="34" charset="-122"/>
            </a:endParaRPr>
          </a:p>
          <a:p>
            <a:pPr algn="ctr" eaLnBrk="1" hangingPunct="1">
              <a:lnSpc>
                <a:spcPts val="3200"/>
              </a:lnSpc>
              <a:spcAft>
                <a:spcPts val="600"/>
              </a:spcAft>
              <a:defRPr/>
            </a:pPr>
            <a:r>
              <a:rPr lang="en-US" altLang="zh-CN" sz="1400" b="1"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Intellectual Property Rights Statement </a:t>
            </a:r>
            <a:endParaRPr lang="en-US" altLang="zh-CN" sz="1400" b="1"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a:p>
            <a:pPr algn="just" eaLnBrk="1" hangingPunct="1">
              <a:defRPr/>
            </a:pPr>
            <a:r>
              <a:rPr lang="en-US" altLang="zh-CN"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This document is the property of and contains proprietary information owned by SPIC and/or its related proprietor. You agree to treat this document in strict accordance with the terms and conditions of the agreement under which it was provided to you. No disclosure or copy of this document is permitted without the prior written permission of SPIC.</a:t>
            </a:r>
            <a:endParaRPr lang="en-US" altLang="zh-CN"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5"/>
          <p:cNvSpPr/>
          <p:nvPr/>
        </p:nvSpPr>
        <p:spPr bwMode="auto">
          <a:xfrm>
            <a:off x="-21846" y="1"/>
            <a:ext cx="2620963" cy="5143500"/>
          </a:xfrm>
          <a:custGeom>
            <a:avLst/>
            <a:gdLst>
              <a:gd name="T0" fmla="*/ 1198 w 1304"/>
              <a:gd name="T1" fmla="*/ 0 h 2560"/>
              <a:gd name="T2" fmla="*/ 1234 w 1304"/>
              <a:gd name="T3" fmla="*/ 1472 h 2560"/>
              <a:gd name="T4" fmla="*/ 1180 w 1304"/>
              <a:gd name="T5" fmla="*/ 2560 h 2560"/>
              <a:gd name="T6" fmla="*/ 0 w 1304"/>
              <a:gd name="T7" fmla="*/ 2560 h 2560"/>
              <a:gd name="T8" fmla="*/ 0 w 1304"/>
              <a:gd name="T9" fmla="*/ 1 h 2560"/>
              <a:gd name="T10" fmla="*/ 1198 w 1304"/>
              <a:gd name="T11" fmla="*/ 0 h 2560"/>
            </a:gdLst>
            <a:ahLst/>
            <a:cxnLst>
              <a:cxn ang="0">
                <a:pos x="T0" y="T1"/>
              </a:cxn>
              <a:cxn ang="0">
                <a:pos x="T2" y="T3"/>
              </a:cxn>
              <a:cxn ang="0">
                <a:pos x="T4" y="T5"/>
              </a:cxn>
              <a:cxn ang="0">
                <a:pos x="T6" y="T7"/>
              </a:cxn>
              <a:cxn ang="0">
                <a:pos x="T8" y="T9"/>
              </a:cxn>
              <a:cxn ang="0">
                <a:pos x="T10" y="T11"/>
              </a:cxn>
            </a:cxnLst>
            <a:rect l="0" t="0" r="r" b="b"/>
            <a:pathLst>
              <a:path w="1304" h="2560">
                <a:moveTo>
                  <a:pt x="1198" y="0"/>
                </a:moveTo>
                <a:cubicBezTo>
                  <a:pt x="1198" y="0"/>
                  <a:pt x="1128" y="575"/>
                  <a:pt x="1234" y="1472"/>
                </a:cubicBezTo>
                <a:cubicBezTo>
                  <a:pt x="1304" y="2056"/>
                  <a:pt x="1180" y="2560"/>
                  <a:pt x="1180" y="2560"/>
                </a:cubicBezTo>
                <a:cubicBezTo>
                  <a:pt x="0" y="2560"/>
                  <a:pt x="0" y="2560"/>
                  <a:pt x="0" y="2560"/>
                </a:cubicBezTo>
                <a:cubicBezTo>
                  <a:pt x="0" y="1"/>
                  <a:pt x="0" y="1"/>
                  <a:pt x="0" y="1"/>
                </a:cubicBezTo>
                <a:lnTo>
                  <a:pt x="1198" y="0"/>
                </a:lnTo>
                <a:close/>
              </a:path>
            </a:pathLst>
          </a:custGeom>
          <a:solidFill>
            <a:srgbClr val="00833E"/>
          </a:solidFill>
          <a:ln>
            <a:noFill/>
          </a:ln>
        </p:spPr>
        <p:txBody>
          <a:bodyPr vert="horz" wrap="square" lIns="91440" tIns="45720" rIns="91440" bIns="45720" numCol="1" anchor="t" anchorCtr="0" compatLnSpc="1"/>
          <a:lstStyle/>
          <a:p>
            <a:endParaRPr lang="zh-CN" altLang="en-US"/>
          </a:p>
        </p:txBody>
      </p:sp>
      <p:sp>
        <p:nvSpPr>
          <p:cNvPr id="24" name="íşľíḓè"/>
          <p:cNvSpPr txBox="1"/>
          <p:nvPr/>
        </p:nvSpPr>
        <p:spPr bwMode="auto">
          <a:xfrm>
            <a:off x="4057188" y="1881434"/>
            <a:ext cx="3090545" cy="30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tIns="35100" rIns="67500" bIns="2700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eaLnBrk="1" hangingPunct="1">
              <a:lnSpc>
                <a:spcPct val="100000"/>
              </a:lnSpc>
              <a:spcBef>
                <a:spcPct val="0"/>
              </a:spcBef>
              <a:buFontTx/>
              <a:buNone/>
            </a:pP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建设内容</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7" name="íşľíḓè"/>
          <p:cNvSpPr txBox="1"/>
          <p:nvPr/>
        </p:nvSpPr>
        <p:spPr bwMode="auto">
          <a:xfrm>
            <a:off x="4057189" y="2419391"/>
            <a:ext cx="3090545" cy="30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tIns="35100" rIns="67500" bIns="27000">
            <a:noAutofit/>
          </a:bodyPr>
          <a:lstStyle>
            <a:defPPr>
              <a:defRPr lang="zh-CN"/>
            </a:defPPr>
            <a:lvl1pPr>
              <a:buFontTx/>
              <a:defRPr sz="2000">
                <a:solidFill>
                  <a:srgbClr val="00833E"/>
                </a:solidFill>
                <a:latin typeface="方正正粗黑简体" panose="02000000000000000000" pitchFamily="2" charset="-122"/>
                <a:ea typeface="方正正粗黑简体" panose="02000000000000000000" pitchFamily="2" charset="-122"/>
                <a:cs typeface="+mn-ea"/>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mn-lt"/>
              </a:rPr>
              <a:t>项目目标及亮点</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mn-lt"/>
            </a:endParaRPr>
          </a:p>
        </p:txBody>
      </p:sp>
      <p:sp>
        <p:nvSpPr>
          <p:cNvPr id="30" name="íşľíḓè"/>
          <p:cNvSpPr txBox="1"/>
          <p:nvPr/>
        </p:nvSpPr>
        <p:spPr bwMode="auto">
          <a:xfrm>
            <a:off x="4044403" y="3028108"/>
            <a:ext cx="3090545" cy="30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tIns="35100" rIns="67500" bIns="27000">
            <a:noAutofit/>
          </a:bodyPr>
          <a:lstStyle>
            <a:defPPr>
              <a:defRPr lang="zh-CN"/>
            </a:defPPr>
            <a:lvl1pPr>
              <a:buFontTx/>
              <a:defRPr sz="2000">
                <a:solidFill>
                  <a:srgbClr val="00833E"/>
                </a:solidFill>
                <a:latin typeface="方正正粗黑简体" panose="02000000000000000000" pitchFamily="2" charset="-122"/>
                <a:ea typeface="方正正粗黑简体" panose="02000000000000000000" pitchFamily="2" charset="-122"/>
                <a:cs typeface="+mn-ea"/>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mn-lt"/>
              </a:rPr>
              <a:t>经济效益或社会效益</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mn-lt"/>
            </a:endParaRPr>
          </a:p>
        </p:txBody>
      </p:sp>
      <p:sp>
        <p:nvSpPr>
          <p:cNvPr id="34" name="文本框 33"/>
          <p:cNvSpPr txBox="1"/>
          <p:nvPr/>
        </p:nvSpPr>
        <p:spPr>
          <a:xfrm rot="5400000">
            <a:off x="-1369142" y="2572107"/>
            <a:ext cx="4423475" cy="830997"/>
          </a:xfrm>
          <a:prstGeom prst="rect">
            <a:avLst/>
          </a:prstGeom>
          <a:noFill/>
        </p:spPr>
        <p:txBody>
          <a:bodyPr wrap="square" rtlCol="0">
            <a:spAutoFit/>
          </a:bodyPr>
          <a:lstStyle/>
          <a:p>
            <a:r>
              <a:rPr lang="en-US" altLang="zh-CN" sz="4800" b="1" dirty="0">
                <a:solidFill>
                  <a:srgbClr val="00B050"/>
                </a:solidFill>
                <a:latin typeface="微软雅黑" panose="020B0503020204020204" pitchFamily="34" charset="-122"/>
                <a:ea typeface="微软雅黑" panose="020B0503020204020204" pitchFamily="34" charset="-122"/>
                <a:cs typeface="Arial" panose="020B0604020202020204" pitchFamily="34" charset="0"/>
              </a:rPr>
              <a:t>CONTENTS</a:t>
            </a:r>
            <a:endParaRPr lang="en-US" altLang="zh-CN" sz="4800" b="1" dirty="0">
              <a:solidFill>
                <a:srgbClr val="00B05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 name="椭圆 1"/>
          <p:cNvSpPr/>
          <p:nvPr/>
        </p:nvSpPr>
        <p:spPr>
          <a:xfrm>
            <a:off x="3768844" y="3112494"/>
            <a:ext cx="176964" cy="176964"/>
          </a:xfrm>
          <a:prstGeom prst="ellipse">
            <a:avLst/>
          </a:prstGeom>
          <a:solidFill>
            <a:srgbClr val="1C1F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3768844" y="2499200"/>
            <a:ext cx="176964" cy="176964"/>
          </a:xfrm>
          <a:prstGeom prst="ellipse">
            <a:avLst/>
          </a:prstGeom>
          <a:solidFill>
            <a:srgbClr val="008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3768844" y="1980855"/>
            <a:ext cx="176964" cy="176964"/>
          </a:xfrm>
          <a:prstGeom prst="ellipse">
            <a:avLst/>
          </a:prstGeom>
          <a:solidFill>
            <a:srgbClr val="F18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rotWithShape="1">
          <a:blip r:embed="rId1"/>
          <a:srcRect t="64320"/>
          <a:stretch>
            <a:fillRect/>
          </a:stretch>
        </p:blipFill>
        <p:spPr>
          <a:xfrm rot="16200000">
            <a:off x="-265963" y="2156083"/>
            <a:ext cx="5143500" cy="831339"/>
          </a:xfrm>
          <a:prstGeom prst="rect">
            <a:avLst/>
          </a:prstGeom>
        </p:spPr>
      </p:pic>
      <p:sp>
        <p:nvSpPr>
          <p:cNvPr id="18" name="文本框 17"/>
          <p:cNvSpPr txBox="1"/>
          <p:nvPr/>
        </p:nvSpPr>
        <p:spPr>
          <a:xfrm>
            <a:off x="1113537" y="754179"/>
            <a:ext cx="776580" cy="830997"/>
          </a:xfrm>
          <a:prstGeom prst="rect">
            <a:avLst/>
          </a:prstGeom>
          <a:noFill/>
        </p:spPr>
        <p:txBody>
          <a:bodyPr wrap="square" rtlCol="0">
            <a:spAutoFit/>
          </a:bodyPr>
          <a:lstStyle/>
          <a:p>
            <a:r>
              <a:rPr lang="zh-CN" altLang="en-US" sz="4800" b="1" spc="1000">
                <a:solidFill>
                  <a:srgbClr val="92D050"/>
                </a:solidFill>
                <a:latin typeface="微软雅黑" panose="020B0503020204020204" pitchFamily="34" charset="-122"/>
                <a:ea typeface="微软雅黑" panose="020B0503020204020204" pitchFamily="34" charset="-122"/>
                <a:cs typeface="Arial" panose="020B0604020202020204" pitchFamily="34" charset="0"/>
              </a:rPr>
              <a:t>目</a:t>
            </a:r>
            <a:endParaRPr lang="en-US" altLang="zh-CN" sz="4800" b="1" spc="1000" dirty="0">
              <a:solidFill>
                <a:srgbClr val="92D05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1" name="íşľíḓè"/>
          <p:cNvSpPr txBox="1"/>
          <p:nvPr/>
        </p:nvSpPr>
        <p:spPr bwMode="auto">
          <a:xfrm>
            <a:off x="4033421" y="1343975"/>
            <a:ext cx="3090545" cy="30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tIns="35100" rIns="67500" bIns="2700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eaLnBrk="1" hangingPunct="1">
              <a:lnSpc>
                <a:spcPct val="100000"/>
              </a:lnSpc>
              <a:spcBef>
                <a:spcPct val="0"/>
              </a:spcBef>
              <a:buFontTx/>
              <a:buNone/>
            </a:pP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项目背景</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2" name="椭圆 31"/>
          <p:cNvSpPr/>
          <p:nvPr/>
        </p:nvSpPr>
        <p:spPr>
          <a:xfrm>
            <a:off x="3772053" y="1423949"/>
            <a:ext cx="176964" cy="176964"/>
          </a:xfrm>
          <a:prstGeom prst="ellipse">
            <a:avLst/>
          </a:prstGeom>
          <a:solidFill>
            <a:srgbClr val="C700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1113537" y="1536612"/>
            <a:ext cx="776580" cy="830997"/>
          </a:xfrm>
          <a:prstGeom prst="rect">
            <a:avLst/>
          </a:prstGeom>
          <a:noFill/>
        </p:spPr>
        <p:txBody>
          <a:bodyPr wrap="square" rtlCol="0">
            <a:spAutoFit/>
          </a:bodyPr>
          <a:lstStyle/>
          <a:p>
            <a:r>
              <a:rPr lang="zh-CN" altLang="en-US" sz="4800" b="1" spc="1000">
                <a:solidFill>
                  <a:srgbClr val="92D050"/>
                </a:solidFill>
                <a:latin typeface="微软雅黑" panose="020B0503020204020204" pitchFamily="34" charset="-122"/>
                <a:ea typeface="微软雅黑" panose="020B0503020204020204" pitchFamily="34" charset="-122"/>
                <a:cs typeface="Arial" panose="020B0604020202020204" pitchFamily="34" charset="0"/>
              </a:rPr>
              <a:t>录</a:t>
            </a:r>
            <a:endParaRPr lang="en-US" altLang="zh-CN" sz="4800" b="1" spc="1000" dirty="0">
              <a:solidFill>
                <a:srgbClr val="92D05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îš1ïḑê"/>
          <p:cNvSpPr/>
          <p:nvPr/>
        </p:nvSpPr>
        <p:spPr bwMode="auto">
          <a:xfrm>
            <a:off x="8483161" y="4731990"/>
            <a:ext cx="258692" cy="25577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en-US" altLang="zh-CN" sz="900" dirty="0">
                <a:latin typeface="微软雅黑 Light" panose="020B0502040204020203" pitchFamily="34" charset="-122"/>
                <a:ea typeface="微软雅黑 Light" panose="020B0502040204020203" pitchFamily="34" charset="-122"/>
                <a:cs typeface="+mn-ea"/>
                <a:sym typeface="+mn-lt"/>
              </a:rPr>
              <a:t>1</a:t>
            </a:r>
            <a:endParaRPr lang="zh-CN" altLang="en-US" sz="900" dirty="0">
              <a:latin typeface="微软雅黑 Light" panose="020B0502040204020203" pitchFamily="34" charset="-122"/>
              <a:ea typeface="微软雅黑 Light" panose="020B0502040204020203" pitchFamily="34" charset="-122"/>
              <a:cs typeface="+mn-ea"/>
              <a:sym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custDataLst>
              <p:tags r:id="rId1"/>
            </p:custDataLst>
          </p:nvPr>
        </p:nvSpPr>
        <p:spPr>
          <a:xfrm>
            <a:off x="107504" y="195486"/>
            <a:ext cx="4346354" cy="461665"/>
          </a:xfrm>
          <a:prstGeom prst="rect">
            <a:avLst/>
          </a:prstGeom>
        </p:spPr>
        <p:txBody>
          <a:bodyPr vert="horz" wrap="square" numCol="1" anchor="t" anchorCtr="0" compatLnSpc="1"/>
          <a:lstStyle>
            <a:defPPr>
              <a:defRPr lang="zh-CN"/>
            </a:defPPr>
            <a:lvl1pPr eaLnBrk="0" hangingPunct="0">
              <a:defRPr sz="1800" b="1">
                <a:solidFill>
                  <a:schemeClr val="tx1">
                    <a:lumMod val="65000"/>
                    <a:lumOff val="35000"/>
                  </a:schemeClr>
                </a:solidFill>
                <a:latin typeface="微软雅黑" panose="020B0503020204020204" pitchFamily="34" charset="-122"/>
                <a:ea typeface="微软雅黑" panose="020B0503020204020204" pitchFamily="34" charset="-122"/>
              </a:defRPr>
            </a:lvl1pPr>
            <a:lvl2pPr algn="ctr" eaLnBrk="0" hangingPunct="0">
              <a:defRPr sz="4400">
                <a:latin typeface="Calibri" panose="020F0502020204030204" pitchFamily="34" charset="0"/>
              </a:defRPr>
            </a:lvl2pPr>
            <a:lvl3pPr algn="ctr" eaLnBrk="0" hangingPunct="0">
              <a:defRPr sz="4400">
                <a:latin typeface="Calibri" panose="020F0502020204030204" pitchFamily="34" charset="0"/>
              </a:defRPr>
            </a:lvl3pPr>
            <a:lvl4pPr algn="ctr" eaLnBrk="0" hangingPunct="0">
              <a:defRPr sz="4400">
                <a:latin typeface="Calibri" panose="020F0502020204030204" pitchFamily="34" charset="0"/>
              </a:defRPr>
            </a:lvl4pPr>
            <a:lvl5pPr algn="ctr" eaLnBrk="0" hangingPunct="0">
              <a:defRPr sz="4400">
                <a:latin typeface="Calibri" panose="020F0502020204030204" pitchFamily="34" charset="0"/>
              </a:defRPr>
            </a:lvl5pPr>
            <a:lvl6pPr marL="457200" algn="ctr">
              <a:defRPr sz="4400">
                <a:latin typeface="Calibri" panose="020F0502020204030204" pitchFamily="34" charset="0"/>
              </a:defRPr>
            </a:lvl6pPr>
            <a:lvl7pPr marL="914400" algn="ctr">
              <a:defRPr sz="4400">
                <a:latin typeface="Calibri" panose="020F0502020204030204" pitchFamily="34" charset="0"/>
              </a:defRPr>
            </a:lvl7pPr>
            <a:lvl8pPr marL="1371600" algn="ctr">
              <a:defRPr sz="4400">
                <a:latin typeface="Calibri" panose="020F0502020204030204" pitchFamily="34" charset="0"/>
              </a:defRPr>
            </a:lvl8pPr>
            <a:lvl9pPr marL="1828800" algn="ctr">
              <a:defRPr sz="4400">
                <a:latin typeface="Calibri" panose="020F0502020204030204" pitchFamily="34" charset="0"/>
              </a:defRPr>
            </a:lvl9pPr>
          </a:lstStyle>
          <a:p>
            <a:r>
              <a:rPr lang="zh-CN" altLang="en-US" dirty="0">
                <a:sym typeface="+mn-ea"/>
              </a:rPr>
              <a:t>一、项目背景</a:t>
            </a:r>
            <a:endParaRPr lang="zh-CN" altLang="en-US" dirty="0"/>
          </a:p>
        </p:txBody>
      </p:sp>
      <p:pic>
        <p:nvPicPr>
          <p:cNvPr id="8" name="图形 7"/>
          <p:cNvPicPr>
            <a:picLocks noChangeAspect="1"/>
          </p:cNvPicPr>
          <p:nvPr/>
        </p:nvPicPr>
        <p:blipFill rotWithShape="1">
          <a:blip r:embed="rId2"/>
          <a:srcRect l="2064" t="2" r="2064" b="-1"/>
          <a:stretch>
            <a:fillRect/>
          </a:stretch>
        </p:blipFill>
        <p:spPr>
          <a:xfrm>
            <a:off x="0" y="682364"/>
            <a:ext cx="9144000" cy="153250"/>
          </a:xfrm>
          <a:prstGeom prst="rect">
            <a:avLst/>
          </a:prstGeom>
        </p:spPr>
      </p:pic>
      <p:sp>
        <p:nvSpPr>
          <p:cNvPr id="10" name="îš1ïḑê"/>
          <p:cNvSpPr/>
          <p:nvPr/>
        </p:nvSpPr>
        <p:spPr bwMode="auto">
          <a:xfrm>
            <a:off x="8483161" y="4731990"/>
            <a:ext cx="258692" cy="25577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en-US" altLang="zh-CN" sz="900" dirty="0">
                <a:latin typeface="微软雅黑 Light" panose="020B0502040204020203" pitchFamily="34" charset="-122"/>
                <a:ea typeface="微软雅黑 Light" panose="020B0502040204020203" pitchFamily="34" charset="-122"/>
                <a:cs typeface="+mn-ea"/>
                <a:sym typeface="+mn-lt"/>
              </a:rPr>
              <a:t>3</a:t>
            </a:r>
            <a:endParaRPr lang="zh-CN" altLang="en-US" sz="900" dirty="0">
              <a:latin typeface="微软雅黑 Light" panose="020B0502040204020203" pitchFamily="34" charset="-122"/>
              <a:ea typeface="微软雅黑 Light" panose="020B0502040204020203" pitchFamily="34" charset="-122"/>
              <a:cs typeface="+mn-ea"/>
              <a:sym typeface="+mn-lt"/>
            </a:endParaRPr>
          </a:p>
        </p:txBody>
      </p:sp>
      <p:sp>
        <p:nvSpPr>
          <p:cNvPr id="5" name="矩形 4"/>
          <p:cNvSpPr/>
          <p:nvPr/>
        </p:nvSpPr>
        <p:spPr>
          <a:xfrm>
            <a:off x="180340" y="987425"/>
            <a:ext cx="5022215" cy="3680460"/>
          </a:xfrm>
          <a:prstGeom prst="rect">
            <a:avLst/>
          </a:prstGeom>
          <a:noFill/>
          <a:ln w="25400" cap="flat" cmpd="sng" algn="ctr">
            <a:solidFill>
              <a:srgbClr val="FE8637"/>
            </a:solidFill>
            <a:prstDash val="dash"/>
          </a:ln>
          <a:effectLst/>
        </p:spPr>
        <p:txBody>
          <a:bodyPr rtlCol="0" anchor="ctr"/>
          <a:p>
            <a:pPr algn="ctr"/>
            <a:endParaRPr lang="zh-CN" altLang="en-US">
              <a:solidFill>
                <a:sysClr val="windowText" lastClr="000000"/>
              </a:solidFill>
              <a:latin typeface="Franklin Gothic Book" panose="020B0503020102020204" charset="0"/>
              <a:ea typeface="黑体" panose="02010609060101010101" charset="-122"/>
            </a:endParaRPr>
          </a:p>
        </p:txBody>
      </p:sp>
      <p:sp>
        <p:nvSpPr>
          <p:cNvPr id="4" name="圆角矩形 3"/>
          <p:cNvSpPr/>
          <p:nvPr/>
        </p:nvSpPr>
        <p:spPr>
          <a:xfrm>
            <a:off x="323850" y="1203325"/>
            <a:ext cx="4734560" cy="1513840"/>
          </a:xfrm>
          <a:prstGeom prst="roundRect">
            <a:avLst/>
          </a:prstGeom>
          <a:gradFill rotWithShape="1">
            <a:gsLst>
              <a:gs pos="0">
                <a:srgbClr val="FE8637">
                  <a:tint val="50000"/>
                  <a:satMod val="300000"/>
                </a:srgbClr>
              </a:gs>
              <a:gs pos="35000">
                <a:srgbClr val="FE8637">
                  <a:tint val="37000"/>
                  <a:satMod val="300000"/>
                </a:srgbClr>
              </a:gs>
              <a:gs pos="100000">
                <a:srgbClr val="FE8637">
                  <a:tint val="15000"/>
                  <a:satMod val="350000"/>
                </a:srgbClr>
              </a:gs>
            </a:gsLst>
            <a:lin ang="16200000" scaled="1"/>
          </a:gradFill>
          <a:effectLst/>
        </p:spPr>
        <p:txBody>
          <a:bodyPr rtlCol="0" anchor="ctr"/>
          <a:p>
            <a:pPr algn="ctr"/>
            <a:endParaRPr lang="zh-CN" altLang="en-US">
              <a:solidFill>
                <a:sysClr val="windowText" lastClr="000000"/>
              </a:solidFill>
              <a:latin typeface="Franklin Gothic Book" panose="020B0503020102020204" charset="0"/>
              <a:ea typeface="黑体" panose="02010609060101010101" charset="-122"/>
            </a:endParaRPr>
          </a:p>
        </p:txBody>
      </p:sp>
      <p:sp>
        <p:nvSpPr>
          <p:cNvPr id="7" name="矩形 6"/>
          <p:cNvSpPr/>
          <p:nvPr>
            <p:custDataLst>
              <p:tags r:id="rId3"/>
            </p:custDataLst>
          </p:nvPr>
        </p:nvSpPr>
        <p:spPr>
          <a:xfrm>
            <a:off x="340360" y="1203325"/>
            <a:ext cx="4662805" cy="1476375"/>
          </a:xfrm>
          <a:prstGeom prst="rect">
            <a:avLst/>
          </a:prstGeom>
        </p:spPr>
        <p:txBody>
          <a:bodyPr wrap="square">
            <a:spAutoFit/>
          </a:bodyPr>
          <a:p>
            <a:pPr indent="304800" algn="just">
              <a:lnSpc>
                <a:spcPct val="150000"/>
              </a:lnSpc>
              <a:extLst>
                <a:ext uri="{35155182-B16C-46BC-9424-99874614C6A1}">
                  <wpsdc:indentchars xmlns:wpsdc="http://www.wps.cn/officeDocument/2017/drawingmlCustomData" val="200" checksum="1077528236"/>
                </a:ext>
              </a:extLst>
            </a:pPr>
            <a:r>
              <a:rPr sz="1200" dirty="0">
                <a:latin typeface="微软雅黑" panose="020B0503020204020204" pitchFamily="34" charset="-122"/>
                <a:ea typeface="微软雅黑" panose="020B0503020204020204" pitchFamily="34" charset="-122"/>
                <a:cs typeface="微软雅黑" panose="020B0503020204020204" pitchFamily="34" charset="-122"/>
              </a:rPr>
              <a:t>热力公司拥有供热管网370公里，供热面积3656万平方米，承担着市内五区及经开区约1700家工商企事业单位用汽及30万户居民供热任务。供热管网作为城市基础设施的重要组成部分，其安全运行直接关系到城市居民的生活质量和城市功能的正常运转，因此确保供热管网的安全运行尤为重要。</a:t>
            </a:r>
            <a:endParaRPr sz="12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文本框 8"/>
          <p:cNvSpPr txBox="1"/>
          <p:nvPr/>
        </p:nvSpPr>
        <p:spPr>
          <a:xfrm>
            <a:off x="323215" y="2797175"/>
            <a:ext cx="4718050" cy="2030095"/>
          </a:xfrm>
          <a:prstGeom prst="rect">
            <a:avLst/>
          </a:prstGeom>
          <a:noFill/>
        </p:spPr>
        <p:txBody>
          <a:bodyPr wrap="square" rtlCol="0">
            <a:spAutoFit/>
          </a:bodyPr>
          <a:p>
            <a:pPr indent="304800" algn="just">
              <a:lnSpc>
                <a:spcPct val="150000"/>
              </a:lnSpc>
              <a:extLst>
                <a:ext uri="{35155182-B16C-46BC-9424-99874614C6A1}">
                  <wpsdc:indentchars xmlns:wpsdc="http://www.wps.cn/officeDocument/2017/drawingmlCustomData" val="200" checksum="1077528236"/>
                </a:ext>
              </a:extLst>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供热地下管线是城市基础设施的重要组成部分，它就像人体内的“神经”和“血管”担负着输送能量的工作，是城市赖以生存和发展的物质基础，但由于站间距较长及巡线密度等方面原因，往往难以及时掌握管井、管道的运行现状，如何有效及时发现管道的运行状态及潜在的隐患是供热管网建设和运行管理中十分必要和紧迫的问题。</a:t>
            </a: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a:p>
            <a:pPr indent="304800" algn="just">
              <a:lnSpc>
                <a:spcPct val="150000"/>
              </a:lnSpc>
              <a:extLst>
                <a:ext uri="{35155182-B16C-46BC-9424-99874614C6A1}">
                  <wpsdc:indentchars xmlns:wpsdc="http://www.wps.cn/officeDocument/2017/drawingmlCustomData" val="200" checksum="1077528236"/>
                </a:ext>
              </a:extLst>
            </a:pP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5" name="图片 14"/>
          <p:cNvPicPr>
            <a:picLocks noChangeAspect="1"/>
          </p:cNvPicPr>
          <p:nvPr/>
        </p:nvPicPr>
        <p:blipFill>
          <a:blip r:embed="rId4"/>
          <a:stretch>
            <a:fillRect/>
          </a:stretch>
        </p:blipFill>
        <p:spPr>
          <a:xfrm>
            <a:off x="5440045" y="1031240"/>
            <a:ext cx="1794510" cy="1252220"/>
          </a:xfrm>
          <a:prstGeom prst="rect">
            <a:avLst/>
          </a:prstGeom>
        </p:spPr>
      </p:pic>
      <p:sp>
        <p:nvSpPr>
          <p:cNvPr id="17" name="矩形 16"/>
          <p:cNvSpPr/>
          <p:nvPr/>
        </p:nvSpPr>
        <p:spPr>
          <a:xfrm>
            <a:off x="7451725" y="1131570"/>
            <a:ext cx="1481455" cy="468630"/>
          </a:xfrm>
          <a:prstGeom prst="rect">
            <a:avLst/>
          </a:prstGeom>
        </p:spPr>
        <p:txBody>
          <a:bodyPr wrap="square">
            <a:noAutofit/>
          </a:bodyPr>
          <a:p>
            <a:pPr algn="just" hangingPunct="0">
              <a:lnSpc>
                <a:spcPct val="120000"/>
              </a:lnSpc>
            </a:pPr>
            <a:r>
              <a:rPr lang="zh-CN" altLang="en-US" sz="1200" spc="300" dirty="0">
                <a:solidFill>
                  <a:schemeClr val="tx1">
                    <a:lumMod val="65000"/>
                    <a:lumOff val="35000"/>
                  </a:schemeClr>
                </a:solidFill>
                <a:latin typeface="微软雅黑" panose="020B0503020204020204" pitchFamily="34" charset="-122"/>
                <a:ea typeface="微软雅黑" panose="020B0503020204020204" pitchFamily="34" charset="-122"/>
                <a:sym typeface="+mn-lt"/>
              </a:rPr>
              <a:t>地下环境高温、高湿状态，夏季暴雨淹损威胁</a:t>
            </a:r>
            <a:endParaRPr lang="zh-CN" altLang="en-US" sz="1200" spc="300" dirty="0">
              <a:solidFill>
                <a:schemeClr val="tx1">
                  <a:lumMod val="65000"/>
                  <a:lumOff val="35000"/>
                </a:schemeClr>
              </a:solidFill>
              <a:latin typeface="微软雅黑" panose="020B0503020204020204" pitchFamily="34" charset="-122"/>
              <a:ea typeface="微软雅黑" panose="020B0503020204020204" pitchFamily="34" charset="-122"/>
              <a:sym typeface="+mn-lt"/>
            </a:endParaRPr>
          </a:p>
        </p:txBody>
      </p:sp>
      <p:sp>
        <p:nvSpPr>
          <p:cNvPr id="19" name="矩形 18"/>
          <p:cNvSpPr/>
          <p:nvPr/>
        </p:nvSpPr>
        <p:spPr>
          <a:xfrm>
            <a:off x="5448300" y="2643505"/>
            <a:ext cx="1741805" cy="669925"/>
          </a:xfrm>
          <a:prstGeom prst="rect">
            <a:avLst/>
          </a:prstGeom>
        </p:spPr>
        <p:txBody>
          <a:bodyPr wrap="square">
            <a:noAutofit/>
          </a:bodyPr>
          <a:p>
            <a:pPr algn="just" hangingPunct="0">
              <a:lnSpc>
                <a:spcPct val="120000"/>
              </a:lnSpc>
            </a:pPr>
            <a:r>
              <a:rPr lang="zh-CN" altLang="en-US" sz="1200" spc="300" dirty="0">
                <a:solidFill>
                  <a:schemeClr val="tx1">
                    <a:lumMod val="65000"/>
                    <a:lumOff val="35000"/>
                  </a:schemeClr>
                </a:solidFill>
                <a:latin typeface="微软雅黑" panose="020B0503020204020204" pitchFamily="34" charset="-122"/>
                <a:ea typeface="微软雅黑" panose="020B0503020204020204" pitchFamily="34" charset="-122"/>
                <a:sym typeface="+mn-lt"/>
              </a:rPr>
              <a:t>热力管网位于地下，有限空间作业</a:t>
            </a:r>
            <a:endParaRPr lang="zh-CN" altLang="en-US" sz="1200" spc="300" dirty="0">
              <a:solidFill>
                <a:schemeClr val="tx1">
                  <a:lumMod val="65000"/>
                  <a:lumOff val="35000"/>
                </a:schemeClr>
              </a:solidFill>
              <a:latin typeface="微软雅黑" panose="020B0503020204020204" pitchFamily="34" charset="-122"/>
              <a:ea typeface="微软雅黑" panose="020B0503020204020204" pitchFamily="34" charset="-122"/>
              <a:sym typeface="+mn-lt"/>
            </a:endParaRPr>
          </a:p>
        </p:txBody>
      </p:sp>
      <p:sp>
        <p:nvSpPr>
          <p:cNvPr id="20" name="矩形 19"/>
          <p:cNvSpPr/>
          <p:nvPr/>
        </p:nvSpPr>
        <p:spPr>
          <a:xfrm>
            <a:off x="7379970" y="3867785"/>
            <a:ext cx="1661795" cy="733425"/>
          </a:xfrm>
          <a:prstGeom prst="rect">
            <a:avLst/>
          </a:prstGeom>
        </p:spPr>
        <p:txBody>
          <a:bodyPr wrap="square">
            <a:noAutofit/>
          </a:bodyPr>
          <a:p>
            <a:pPr algn="just" hangingPunct="0">
              <a:lnSpc>
                <a:spcPct val="120000"/>
              </a:lnSpc>
            </a:pPr>
            <a:r>
              <a:rPr lang="zh-CN" altLang="en-US" sz="1200" spc="300" dirty="0">
                <a:solidFill>
                  <a:schemeClr val="tx1">
                    <a:lumMod val="65000"/>
                    <a:lumOff val="35000"/>
                  </a:schemeClr>
                </a:solidFill>
                <a:latin typeface="微软雅黑" panose="020B0503020204020204" pitchFamily="34" charset="-122"/>
                <a:ea typeface="微软雅黑" panose="020B0503020204020204" pitchFamily="34" charset="-122"/>
                <a:sym typeface="+mn-lt"/>
              </a:rPr>
              <a:t>管井暴雨天气进水，人工巡检存在安全隐患</a:t>
            </a:r>
            <a:endParaRPr lang="zh-CN" altLang="en-US" sz="1200" spc="300" dirty="0">
              <a:solidFill>
                <a:schemeClr val="tx1">
                  <a:lumMod val="65000"/>
                  <a:lumOff val="35000"/>
                </a:schemeClr>
              </a:solidFill>
              <a:latin typeface="微软雅黑" panose="020B0503020204020204" pitchFamily="34" charset="-122"/>
              <a:ea typeface="微软雅黑" panose="020B0503020204020204" pitchFamily="34" charset="-122"/>
              <a:sym typeface="+mn-lt"/>
            </a:endParaRPr>
          </a:p>
        </p:txBody>
      </p:sp>
      <p:pic>
        <p:nvPicPr>
          <p:cNvPr id="22" name="图片 21"/>
          <p:cNvPicPr>
            <a:picLocks noChangeAspect="1"/>
          </p:cNvPicPr>
          <p:nvPr/>
        </p:nvPicPr>
        <p:blipFill>
          <a:blip r:embed="rId5"/>
          <a:stretch>
            <a:fillRect/>
          </a:stretch>
        </p:blipFill>
        <p:spPr>
          <a:xfrm>
            <a:off x="7331710" y="2283460"/>
            <a:ext cx="1722120" cy="1291590"/>
          </a:xfrm>
          <a:prstGeom prst="rect">
            <a:avLst/>
          </a:prstGeom>
        </p:spPr>
      </p:pic>
      <p:pic>
        <p:nvPicPr>
          <p:cNvPr id="23" name="图片 22"/>
          <p:cNvPicPr>
            <a:picLocks noChangeAspect="1"/>
          </p:cNvPicPr>
          <p:nvPr/>
        </p:nvPicPr>
        <p:blipFill>
          <a:blip r:embed="rId6"/>
          <a:stretch>
            <a:fillRect/>
          </a:stretch>
        </p:blipFill>
        <p:spPr>
          <a:xfrm>
            <a:off x="5495290" y="3586480"/>
            <a:ext cx="1739900" cy="124079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1"/>
          <p:cNvSpPr txBox="1"/>
          <p:nvPr>
            <p:custDataLst>
              <p:tags r:id="rId1"/>
            </p:custDataLst>
          </p:nvPr>
        </p:nvSpPr>
        <p:spPr>
          <a:xfrm>
            <a:off x="107504" y="195486"/>
            <a:ext cx="4346354" cy="461665"/>
          </a:xfrm>
          <a:prstGeom prst="rect">
            <a:avLst/>
          </a:prstGeom>
        </p:spPr>
        <p:txBody>
          <a:bodyPr vert="horz" wrap="square" numCol="1" anchor="t" anchorCtr="0" compatLnSpc="1"/>
          <a:lstStyle>
            <a:defPPr>
              <a:defRPr lang="zh-CN"/>
            </a:defPPr>
            <a:lvl1pPr eaLnBrk="0" hangingPunct="0">
              <a:defRPr sz="1800" b="1">
                <a:solidFill>
                  <a:schemeClr val="tx1">
                    <a:lumMod val="65000"/>
                    <a:lumOff val="35000"/>
                  </a:schemeClr>
                </a:solidFill>
                <a:latin typeface="微软雅黑" panose="020B0503020204020204" pitchFamily="34" charset="-122"/>
                <a:ea typeface="微软雅黑" panose="020B0503020204020204" pitchFamily="34" charset="-122"/>
              </a:defRPr>
            </a:lvl1pPr>
            <a:lvl2pPr algn="ctr" eaLnBrk="0" hangingPunct="0">
              <a:defRPr sz="4400">
                <a:latin typeface="Calibri" panose="020F0502020204030204" pitchFamily="34" charset="0"/>
              </a:defRPr>
            </a:lvl2pPr>
            <a:lvl3pPr algn="ctr" eaLnBrk="0" hangingPunct="0">
              <a:defRPr sz="4400">
                <a:latin typeface="Calibri" panose="020F0502020204030204" pitchFamily="34" charset="0"/>
              </a:defRPr>
            </a:lvl3pPr>
            <a:lvl4pPr algn="ctr" eaLnBrk="0" hangingPunct="0">
              <a:defRPr sz="4400">
                <a:latin typeface="Calibri" panose="020F0502020204030204" pitchFamily="34" charset="0"/>
              </a:defRPr>
            </a:lvl4pPr>
            <a:lvl5pPr algn="ctr" eaLnBrk="0" hangingPunct="0">
              <a:defRPr sz="4400">
                <a:latin typeface="Calibri" panose="020F0502020204030204" pitchFamily="34" charset="0"/>
              </a:defRPr>
            </a:lvl5pPr>
            <a:lvl6pPr marL="457200" algn="ctr">
              <a:defRPr sz="4400">
                <a:latin typeface="Calibri" panose="020F0502020204030204" pitchFamily="34" charset="0"/>
              </a:defRPr>
            </a:lvl6pPr>
            <a:lvl7pPr marL="914400" algn="ctr">
              <a:defRPr sz="4400">
                <a:latin typeface="Calibri" panose="020F0502020204030204" pitchFamily="34" charset="0"/>
              </a:defRPr>
            </a:lvl7pPr>
            <a:lvl8pPr marL="1371600" algn="ctr">
              <a:defRPr sz="4400">
                <a:latin typeface="Calibri" panose="020F0502020204030204" pitchFamily="34" charset="0"/>
              </a:defRPr>
            </a:lvl8pPr>
            <a:lvl9pPr marL="1828800" algn="ctr">
              <a:defRPr sz="4400">
                <a:latin typeface="Calibri" panose="020F0502020204030204" pitchFamily="34" charset="0"/>
              </a:defRPr>
            </a:lvl9pPr>
          </a:lstStyle>
          <a:p>
            <a:r>
              <a:rPr lang="zh-CN" altLang="en-US" dirty="0">
                <a:sym typeface="+mn-ea"/>
              </a:rPr>
              <a:t>二、建设内容</a:t>
            </a:r>
            <a:endParaRPr lang="zh-CN" altLang="en-US" dirty="0"/>
          </a:p>
        </p:txBody>
      </p:sp>
      <p:sp>
        <p:nvSpPr>
          <p:cNvPr id="25" name="文本框 24"/>
          <p:cNvSpPr txBox="1"/>
          <p:nvPr/>
        </p:nvSpPr>
        <p:spPr>
          <a:xfrm>
            <a:off x="1835785" y="4724400"/>
            <a:ext cx="1655445" cy="366395"/>
          </a:xfrm>
          <a:prstGeom prst="rect">
            <a:avLst/>
          </a:prstGeom>
          <a:noFill/>
        </p:spPr>
        <p:txBody>
          <a:bodyPr wrap="square" rtlCol="0">
            <a:noAutofit/>
          </a:bodyPr>
          <a:lstStyle/>
          <a:p>
            <a:r>
              <a:rPr lang="zh-CN" altLang="en-US" sz="1600" b="1" dirty="0">
                <a:latin typeface="微软雅黑" panose="020B0503020204020204" pitchFamily="34" charset="-122"/>
                <a:ea typeface="微软雅黑" panose="020B0503020204020204" pitchFamily="34" charset="-122"/>
              </a:rPr>
              <a:t>总结构示意图</a:t>
            </a:r>
            <a:endParaRPr lang="zh-CN" altLang="en-US" sz="1600" b="1" dirty="0">
              <a:latin typeface="微软雅黑" panose="020B0503020204020204" pitchFamily="34" charset="-122"/>
              <a:ea typeface="微软雅黑" panose="020B0503020204020204" pitchFamily="34" charset="-122"/>
            </a:endParaRPr>
          </a:p>
        </p:txBody>
      </p:sp>
      <p:grpSp>
        <p:nvGrpSpPr>
          <p:cNvPr id="23" name="组合 22"/>
          <p:cNvGrpSpPr/>
          <p:nvPr/>
        </p:nvGrpSpPr>
        <p:grpSpPr>
          <a:xfrm>
            <a:off x="231177" y="1152422"/>
            <a:ext cx="5734035" cy="3469853"/>
            <a:chOff x="2097" y="1474"/>
            <a:chExt cx="11094" cy="5465"/>
          </a:xfrm>
        </p:grpSpPr>
        <p:grpSp>
          <p:nvGrpSpPr>
            <p:cNvPr id="2" name="Group 1"/>
            <p:cNvGrpSpPr/>
            <p:nvPr/>
          </p:nvGrpSpPr>
          <p:grpSpPr bwMode="auto">
            <a:xfrm>
              <a:off x="2097" y="1474"/>
              <a:ext cx="11094" cy="5465"/>
              <a:chOff x="3274" y="5578"/>
              <a:chExt cx="11875" cy="5860"/>
            </a:xfrm>
          </p:grpSpPr>
          <p:grpSp>
            <p:nvGrpSpPr>
              <p:cNvPr id="3" name="Group 10"/>
              <p:cNvGrpSpPr/>
              <p:nvPr/>
            </p:nvGrpSpPr>
            <p:grpSpPr bwMode="auto">
              <a:xfrm>
                <a:off x="6793" y="5578"/>
                <a:ext cx="8192" cy="5860"/>
                <a:chOff x="6793" y="5518"/>
                <a:chExt cx="8192" cy="5860"/>
              </a:xfrm>
            </p:grpSpPr>
            <p:pic>
              <p:nvPicPr>
                <p:cNvPr id="12" name="Picture 2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93" y="6498"/>
                  <a:ext cx="2770" cy="4880"/>
                </a:xfrm>
                <a:prstGeom prst="rect">
                  <a:avLst/>
                </a:prstGeom>
                <a:noFill/>
                <a:extLst>
                  <a:ext uri="{909E8E84-426E-40DD-AFC4-6F175D3DCCD1}">
                    <a14:hiddenFill xmlns:a14="http://schemas.microsoft.com/office/drawing/2010/main">
                      <a:solidFill>
                        <a:srgbClr val="FFFFFF"/>
                      </a:solidFill>
                    </a14:hiddenFill>
                  </a:ext>
                </a:extLst>
              </p:spPr>
            </p:pic>
            <p:sp>
              <p:nvSpPr>
                <p:cNvPr id="13" name="Text Box 20"/>
                <p:cNvSpPr txBox="1">
                  <a:spLocks noChangeArrowheads="1"/>
                </p:cNvSpPr>
                <p:nvPr/>
              </p:nvSpPr>
              <p:spPr bwMode="auto">
                <a:xfrm>
                  <a:off x="9877" y="5518"/>
                  <a:ext cx="5108" cy="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algn="l" defTabSz="914400" rtl="0" eaLnBrk="0" fontAlgn="base" latinLnBrk="0" hangingPunct="0">
                    <a:lnSpc>
                      <a:spcPct val="100000"/>
                    </a:lnSpc>
                    <a:spcBef>
                      <a:spcPct val="0"/>
                    </a:spcBef>
                    <a:spcAft>
                      <a:spcPct val="0"/>
                    </a:spcAft>
                    <a:buClrTx/>
                    <a:buSzTx/>
                    <a:buFontTx/>
                    <a:buNone/>
                  </a:pPr>
                  <a:r>
                    <a:rPr kumimoji="0" lang="zh-CN" altLang="zh-CN" sz="1400" b="0" i="0" u="none" strike="noStrike" cap="none" normalizeH="0" baseline="0" dirty="0">
                      <a:ln>
                        <a:noFill/>
                      </a:ln>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数据检测报警装置</a:t>
                  </a:r>
                  <a:r>
                    <a:rPr kumimoji="0" lang="zh-CN" altLang="en-US" sz="1400" b="0" i="0" u="none" strike="noStrike" cap="none" normalizeH="0" baseline="0" dirty="0">
                      <a:ln>
                        <a:noFill/>
                      </a:ln>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，通过通过</a:t>
                  </a:r>
                  <a:r>
                    <a:rPr kumimoji="0" lang="en-US" altLang="zh-CN" sz="1400" b="0" i="0" u="none" strike="noStrike" cap="none" normalizeH="0" baseline="0" dirty="0">
                      <a:ln>
                        <a:noFill/>
                      </a:ln>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NB-IOT</a:t>
                  </a:r>
                  <a:r>
                    <a:rPr kumimoji="0" lang="zh-CN" altLang="en-US" sz="1400" b="0" i="0" u="none" strike="noStrike" cap="none" normalizeH="0" baseline="0" dirty="0">
                      <a:ln>
                        <a:noFill/>
                      </a:ln>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进行数据传输</a:t>
                  </a:r>
                  <a:endParaRPr kumimoji="0" lang="zh-CN" altLang="zh-CN"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
              <p:nvSpPr>
                <p:cNvPr id="14" name="Text Box 19"/>
                <p:cNvSpPr txBox="1">
                  <a:spLocks noChangeArrowheads="1"/>
                </p:cNvSpPr>
                <p:nvPr/>
              </p:nvSpPr>
              <p:spPr bwMode="auto">
                <a:xfrm>
                  <a:off x="9612" y="9147"/>
                  <a:ext cx="3008"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190500" algn="l" defTabSz="914400" rtl="0" eaLnBrk="0" fontAlgn="base" latinLnBrk="0" hangingPunct="0">
                    <a:lnSpc>
                      <a:spcPct val="100000"/>
                    </a:lnSpc>
                    <a:spcBef>
                      <a:spcPct val="0"/>
                    </a:spcBef>
                    <a:spcAft>
                      <a:spcPct val="0"/>
                    </a:spcAft>
                    <a:buClrTx/>
                    <a:buSzTx/>
                    <a:buFontTx/>
                    <a:buNone/>
                  </a:pPr>
                  <a:r>
                    <a:rPr kumimoji="0" lang="zh-CN" altLang="zh-CN" sz="1400" b="0" i="0" u="none" strike="noStrike" cap="none" normalizeH="0" baseline="0" dirty="0">
                      <a:ln>
                        <a:noFill/>
                      </a:ln>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液位检测部分</a:t>
                  </a:r>
                  <a:endParaRPr kumimoji="0" lang="zh-CN" altLang="zh-CN"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
              <p:nvSpPr>
                <p:cNvPr id="15" name="Text Box 18"/>
                <p:cNvSpPr txBox="1">
                  <a:spLocks noChangeArrowheads="1"/>
                </p:cNvSpPr>
                <p:nvPr/>
              </p:nvSpPr>
              <p:spPr bwMode="auto">
                <a:xfrm>
                  <a:off x="9603" y="9957"/>
                  <a:ext cx="3506" cy="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190500" algn="l" defTabSz="914400" rtl="0" eaLnBrk="0" fontAlgn="base" latinLnBrk="0" hangingPunct="0">
                    <a:lnSpc>
                      <a:spcPct val="100000"/>
                    </a:lnSpc>
                    <a:spcBef>
                      <a:spcPct val="0"/>
                    </a:spcBef>
                    <a:spcAft>
                      <a:spcPct val="0"/>
                    </a:spcAft>
                    <a:buClrTx/>
                    <a:buSzTx/>
                    <a:buFontTx/>
                    <a:buNone/>
                  </a:pPr>
                  <a:r>
                    <a:rPr kumimoji="0" lang="zh-CN" altLang="zh-CN" sz="1400" b="0" i="0" u="none" strike="noStrike" cap="none" normalizeH="0" baseline="0" dirty="0">
                      <a:ln>
                        <a:noFill/>
                      </a:ln>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水浸检测部分</a:t>
                  </a:r>
                  <a:endParaRPr kumimoji="0" lang="zh-CN" altLang="zh-CN"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
              <p:nvSpPr>
                <p:cNvPr id="17" name="Text Box 16"/>
                <p:cNvSpPr txBox="1">
                  <a:spLocks noChangeArrowheads="1"/>
                </p:cNvSpPr>
                <p:nvPr/>
              </p:nvSpPr>
              <p:spPr bwMode="auto">
                <a:xfrm>
                  <a:off x="9449" y="10919"/>
                  <a:ext cx="2571" cy="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190500" algn="l" defTabSz="914400" rtl="0" eaLnBrk="0" fontAlgn="base" latinLnBrk="0" hangingPunct="0">
                    <a:lnSpc>
                      <a:spcPct val="100000"/>
                    </a:lnSpc>
                    <a:spcBef>
                      <a:spcPct val="0"/>
                    </a:spcBef>
                    <a:spcAft>
                      <a:spcPct val="0"/>
                    </a:spcAft>
                    <a:buClrTx/>
                    <a:buSzTx/>
                    <a:buFontTx/>
                    <a:buNone/>
                  </a:pPr>
                  <a:r>
                    <a:rPr kumimoji="0" lang="zh-CN" altLang="zh-CN" sz="1400" b="0" i="0" u="none" strike="noStrike" cap="none" normalizeH="0" baseline="0" dirty="0">
                      <a:ln>
                        <a:noFill/>
                      </a:ln>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积水坑</a:t>
                  </a:r>
                  <a:endParaRPr kumimoji="0" lang="zh-CN" altLang="zh-CN"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
              <p:nvSpPr>
                <p:cNvPr id="19" name="AutoShape 14"/>
                <p:cNvSpPr>
                  <a:spLocks noChangeShapeType="1"/>
                </p:cNvSpPr>
                <p:nvPr/>
              </p:nvSpPr>
              <p:spPr bwMode="auto">
                <a:xfrm flipH="1">
                  <a:off x="9060" y="6086"/>
                  <a:ext cx="815" cy="612"/>
                </a:xfrm>
                <a:prstGeom prst="straightConnector1">
                  <a:avLst/>
                </a:prstGeom>
                <a:noFill/>
                <a:ln w="9525">
                  <a:solidFill>
                    <a:srgbClr val="FF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0" name="AutoShape 13"/>
                <p:cNvSpPr>
                  <a:spLocks noChangeShapeType="1"/>
                </p:cNvSpPr>
                <p:nvPr/>
              </p:nvSpPr>
              <p:spPr bwMode="auto">
                <a:xfrm flipH="1">
                  <a:off x="8193" y="9450"/>
                  <a:ext cx="1826" cy="799"/>
                </a:xfrm>
                <a:prstGeom prst="straightConnector1">
                  <a:avLst/>
                </a:prstGeom>
                <a:noFill/>
                <a:ln w="9525">
                  <a:solidFill>
                    <a:srgbClr val="FF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1" name="AutoShape 12"/>
                <p:cNvSpPr>
                  <a:spLocks noChangeShapeType="1"/>
                </p:cNvSpPr>
                <p:nvPr/>
              </p:nvSpPr>
              <p:spPr bwMode="auto">
                <a:xfrm flipH="1">
                  <a:off x="8306" y="10219"/>
                  <a:ext cx="1713" cy="356"/>
                </a:xfrm>
                <a:prstGeom prst="straightConnector1">
                  <a:avLst/>
                </a:prstGeom>
                <a:noFill/>
                <a:ln w="9525">
                  <a:solidFill>
                    <a:srgbClr val="FF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2" name="AutoShape 11"/>
                <p:cNvSpPr>
                  <a:spLocks noChangeShapeType="1"/>
                </p:cNvSpPr>
                <p:nvPr/>
              </p:nvSpPr>
              <p:spPr bwMode="auto">
                <a:xfrm flipH="1" flipV="1">
                  <a:off x="8402" y="10688"/>
                  <a:ext cx="1313" cy="423"/>
                </a:xfrm>
                <a:prstGeom prst="straightConnector1">
                  <a:avLst/>
                </a:prstGeom>
                <a:noFill/>
                <a:ln w="9525">
                  <a:solidFill>
                    <a:srgbClr val="FF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4" name="Group 6"/>
              <p:cNvGrpSpPr/>
              <p:nvPr/>
            </p:nvGrpSpPr>
            <p:grpSpPr bwMode="auto">
              <a:xfrm>
                <a:off x="3274" y="7043"/>
                <a:ext cx="3050" cy="4359"/>
                <a:chOff x="3274" y="7043"/>
                <a:chExt cx="3050" cy="4359"/>
              </a:xfrm>
            </p:grpSpPr>
            <p:sp>
              <p:nvSpPr>
                <p:cNvPr id="9" name="Oval 9"/>
                <p:cNvSpPr>
                  <a:spLocks noChangeArrowheads="1"/>
                </p:cNvSpPr>
                <p:nvPr/>
              </p:nvSpPr>
              <p:spPr bwMode="auto">
                <a:xfrm>
                  <a:off x="3274" y="7043"/>
                  <a:ext cx="3050" cy="4359"/>
                </a:xfrm>
                <a:prstGeom prst="ellipse">
                  <a:avLst/>
                </a:prstGeom>
                <a:noFill/>
                <a:ln w="9525">
                  <a:solidFill>
                    <a:srgbClr val="FF0000"/>
                  </a:solidFill>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0" name="Text Box 8"/>
                <p:cNvSpPr txBox="1">
                  <a:spLocks noChangeArrowheads="1"/>
                </p:cNvSpPr>
                <p:nvPr/>
              </p:nvSpPr>
              <p:spPr bwMode="auto">
                <a:xfrm>
                  <a:off x="3638" y="7389"/>
                  <a:ext cx="2522" cy="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1400" b="0" i="0" u="none" strike="noStrike" cap="none" normalizeH="0" baseline="0" dirty="0">
                      <a:ln>
                        <a:noFill/>
                      </a:ln>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使用</a:t>
                  </a:r>
                  <a:r>
                    <a:rPr kumimoji="0" lang="en-US" altLang="zh-CN" sz="1400" b="0" i="0" u="none" strike="noStrike" cap="none" normalizeH="0" baseline="0" dirty="0">
                      <a:ln>
                        <a:noFill/>
                      </a:ln>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M8</a:t>
                  </a:r>
                  <a:r>
                    <a:rPr kumimoji="0" lang="zh-CN" altLang="en-US" sz="1400" b="0" i="0" u="none" strike="noStrike" cap="none" normalizeH="0" baseline="0" dirty="0">
                      <a:ln>
                        <a:noFill/>
                      </a:ln>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不锈钢膨胀钉固定墙壁</a:t>
                  </a:r>
                  <a:endParaRPr kumimoji="0" lang="zh-CN" altLang="en-US"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pic>
              <p:nvPicPr>
                <p:cNvPr id="11"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l="291" t="40536" b="42035"/>
                <a:stretch>
                  <a:fillRect/>
                </a:stretch>
              </p:blipFill>
              <p:spPr bwMode="auto">
                <a:xfrm rot="16200000" flipH="1">
                  <a:off x="3785" y="9561"/>
                  <a:ext cx="2932" cy="28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Group 2"/>
              <p:cNvGrpSpPr/>
              <p:nvPr/>
            </p:nvGrpSpPr>
            <p:grpSpPr bwMode="auto">
              <a:xfrm>
                <a:off x="12257" y="7099"/>
                <a:ext cx="2892" cy="2939"/>
                <a:chOff x="12257" y="7099"/>
                <a:chExt cx="2892" cy="2939"/>
              </a:xfrm>
            </p:grpSpPr>
            <p:sp>
              <p:nvSpPr>
                <p:cNvPr id="6" name="Oval 5"/>
                <p:cNvSpPr>
                  <a:spLocks noChangeArrowheads="1"/>
                </p:cNvSpPr>
                <p:nvPr/>
              </p:nvSpPr>
              <p:spPr bwMode="auto">
                <a:xfrm>
                  <a:off x="12257" y="7099"/>
                  <a:ext cx="2892" cy="2939"/>
                </a:xfrm>
                <a:prstGeom prst="ellipse">
                  <a:avLst/>
                </a:prstGeom>
                <a:noFill/>
                <a:ln w="9525">
                  <a:solidFill>
                    <a:srgbClr val="FF0000"/>
                  </a:solidFill>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7" name="Text Box 4"/>
                <p:cNvSpPr txBox="1">
                  <a:spLocks noChangeArrowheads="1"/>
                </p:cNvSpPr>
                <p:nvPr/>
              </p:nvSpPr>
              <p:spPr bwMode="auto">
                <a:xfrm>
                  <a:off x="12296" y="7508"/>
                  <a:ext cx="2770" cy="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1400" b="0" i="0" u="none" strike="noStrike" cap="none" normalizeH="0" baseline="0" dirty="0">
                      <a:ln>
                        <a:noFill/>
                      </a:ln>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使用</a:t>
                  </a:r>
                  <a:r>
                    <a:rPr kumimoji="0" lang="en-US" altLang="zh-CN" sz="1400" b="0" i="0" u="none" strike="noStrike" cap="none" normalizeH="0" baseline="0" dirty="0">
                      <a:ln>
                        <a:noFill/>
                      </a:ln>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M8</a:t>
                  </a:r>
                  <a:r>
                    <a:rPr kumimoji="0" lang="zh-CN" altLang="en-US" sz="1400" b="0" i="0" u="none" strike="noStrike" cap="none" normalizeH="0" baseline="0" dirty="0">
                      <a:ln>
                        <a:noFill/>
                      </a:ln>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不锈钢膨胀钉固定墙壁</a:t>
                  </a:r>
                  <a:endParaRPr kumimoji="0" lang="zh-CN" altLang="en-US"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pic>
              <p:nvPicPr>
                <p:cNvPr id="8"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l="20160" t="2942" r="21327" b="5034"/>
                <a:stretch>
                  <a:fillRect/>
                </a:stretch>
              </p:blipFill>
              <p:spPr bwMode="auto">
                <a:xfrm rot="5400000">
                  <a:off x="13238" y="8653"/>
                  <a:ext cx="1224" cy="1083"/>
                </a:xfrm>
                <a:prstGeom prst="rect">
                  <a:avLst/>
                </a:prstGeom>
                <a:noFill/>
                <a:extLst>
                  <a:ext uri="{909E8E84-426E-40DD-AFC4-6F175D3DCCD1}">
                    <a14:hiddenFill xmlns:a14="http://schemas.microsoft.com/office/drawing/2010/main">
                      <a:solidFill>
                        <a:srgbClr val="FFFFFF"/>
                      </a:solidFill>
                    </a14:hiddenFill>
                  </a:ext>
                </a:extLst>
              </p:spPr>
            </p:pic>
          </p:grpSp>
        </p:grpSp>
        <p:cxnSp>
          <p:nvCxnSpPr>
            <p:cNvPr id="27" name="直接箭头连接符 26"/>
            <p:cNvCxnSpPr/>
            <p:nvPr/>
          </p:nvCxnSpPr>
          <p:spPr>
            <a:xfrm flipH="1">
              <a:off x="10078" y="5411"/>
              <a:ext cx="974" cy="34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AutoShape 15"/>
            <p:cNvSpPr>
              <a:spLocks noChangeShapeType="1"/>
            </p:cNvSpPr>
            <p:nvPr/>
          </p:nvSpPr>
          <p:spPr bwMode="auto">
            <a:xfrm>
              <a:off x="4902" y="5039"/>
              <a:ext cx="1779" cy="953"/>
            </a:xfrm>
            <a:prstGeom prst="straightConnector1">
              <a:avLst/>
            </a:prstGeom>
            <a:noFill/>
            <a:ln w="9525">
              <a:solidFill>
                <a:srgbClr val="FF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31" name="îš1ïḑê"/>
          <p:cNvSpPr/>
          <p:nvPr/>
        </p:nvSpPr>
        <p:spPr bwMode="auto">
          <a:xfrm>
            <a:off x="8483161" y="4731990"/>
            <a:ext cx="258692" cy="25577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en-US" altLang="zh-CN" sz="900" dirty="0">
                <a:latin typeface="微软雅黑 Light" panose="020B0502040204020203" pitchFamily="34" charset="-122"/>
                <a:ea typeface="微软雅黑 Light" panose="020B0502040204020203" pitchFamily="34" charset="-122"/>
                <a:cs typeface="+mn-ea"/>
                <a:sym typeface="+mn-lt"/>
              </a:rPr>
              <a:t>7</a:t>
            </a:r>
            <a:endParaRPr lang="zh-CN" altLang="en-US" sz="900" dirty="0">
              <a:latin typeface="微软雅黑 Light" panose="020B0502040204020203" pitchFamily="34" charset="-122"/>
              <a:ea typeface="微软雅黑 Light" panose="020B0502040204020203" pitchFamily="34" charset="-122"/>
              <a:cs typeface="+mn-ea"/>
              <a:sym typeface="+mn-lt"/>
            </a:endParaRPr>
          </a:p>
        </p:txBody>
      </p:sp>
      <p:sp>
        <p:nvSpPr>
          <p:cNvPr id="26" name="圆角矩形 25"/>
          <p:cNvSpPr/>
          <p:nvPr/>
        </p:nvSpPr>
        <p:spPr>
          <a:xfrm>
            <a:off x="6203315" y="1131570"/>
            <a:ext cx="2616835" cy="3513455"/>
          </a:xfrm>
          <a:prstGeom prst="roundRect">
            <a:avLst/>
          </a:prstGeom>
        </p:spPr>
        <p:style>
          <a:lnRef idx="0">
            <a:srgbClr val="FFFFFF"/>
          </a:lnRef>
          <a:fillRef idx="2">
            <a:schemeClr val="accent6"/>
          </a:fillRef>
          <a:effectRef idx="1">
            <a:schemeClr val="accent6"/>
          </a:effectRef>
          <a:fontRef idx="minor">
            <a:schemeClr val="dk1"/>
          </a:fontRef>
        </p:style>
        <p:txBody>
          <a:bodyPr rtlCol="0" anchor="ctr"/>
          <a:p>
            <a:pPr indent="355600" algn="just">
              <a:lnSpc>
                <a:spcPct val="150000"/>
              </a:lnSpc>
              <a:extLst>
                <a:ext uri="{35155182-B16C-46BC-9424-99874614C6A1}">
                  <wpsdc:indentchars xmlns:wpsdc="http://www.wps.cn/officeDocument/2017/drawingmlCustomData" val="200" checksum="3837665281"/>
                </a:ext>
              </a:extLst>
            </a:pPr>
            <a:r>
              <a:rPr lang="zh-CN" altLang="en-US" sz="1400">
                <a:latin typeface="微软雅黑" panose="020B0503020204020204" pitchFamily="34" charset="-122"/>
                <a:ea typeface="微软雅黑" panose="020B0503020204020204" pitchFamily="34" charset="-122"/>
                <a:cs typeface="微软雅黑" panose="020B0503020204020204" pitchFamily="34" charset="-122"/>
              </a:rPr>
              <a:t>通过传感器检测及数据传输装置，实时监测管线关键点管井环境</a:t>
            </a:r>
            <a:r>
              <a:rPr lang="zh-CN" altLang="en-US" sz="1400">
                <a:latin typeface="微软雅黑" panose="020B0503020204020204" pitchFamily="34" charset="-122"/>
                <a:ea typeface="微软雅黑" panose="020B0503020204020204" pitchFamily="34" charset="-122"/>
                <a:cs typeface="微软雅黑" panose="020B0503020204020204" pitchFamily="34" charset="-122"/>
              </a:rPr>
              <a:t>液位，高温水管井和蒸汽管井均可适用。可实现漏水事故的准确判定，以及固定周期自动上传，报警事件立即上传，同时报警信息直接联动运维人员智能终端</a:t>
            </a:r>
            <a:r>
              <a:rPr lang="en-US" altLang="zh-CN" sz="1400">
                <a:latin typeface="微软雅黑" panose="020B0503020204020204" pitchFamily="34" charset="-122"/>
                <a:ea typeface="微软雅黑" panose="020B0503020204020204" pitchFamily="34" charset="-122"/>
                <a:cs typeface="微软雅黑" panose="020B0503020204020204" pitchFamily="34" charset="-122"/>
              </a:rPr>
              <a:t>APP</a:t>
            </a:r>
            <a:r>
              <a:rPr lang="zh-CN" altLang="en-US" sz="140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1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custDataLst>
              <p:tags r:id="rId1"/>
            </p:custDataLst>
          </p:nvPr>
        </p:nvSpPr>
        <p:spPr>
          <a:xfrm>
            <a:off x="107504" y="195486"/>
            <a:ext cx="4346354" cy="461665"/>
          </a:xfrm>
          <a:prstGeom prst="rect">
            <a:avLst/>
          </a:prstGeom>
        </p:spPr>
        <p:txBody>
          <a:bodyPr vert="horz" wrap="square" numCol="1" anchor="t" anchorCtr="0" compatLnSpc="1"/>
          <a:lstStyle>
            <a:defPPr>
              <a:defRPr lang="zh-CN"/>
            </a:defPPr>
            <a:lvl1pPr eaLnBrk="0" hangingPunct="0">
              <a:defRPr sz="1800" b="1">
                <a:solidFill>
                  <a:schemeClr val="tx1">
                    <a:lumMod val="65000"/>
                    <a:lumOff val="35000"/>
                  </a:schemeClr>
                </a:solidFill>
                <a:latin typeface="微软雅黑" panose="020B0503020204020204" pitchFamily="34" charset="-122"/>
                <a:ea typeface="微软雅黑" panose="020B0503020204020204" pitchFamily="34" charset="-122"/>
              </a:defRPr>
            </a:lvl1pPr>
            <a:lvl2pPr algn="ctr" eaLnBrk="0" hangingPunct="0">
              <a:defRPr sz="4400">
                <a:latin typeface="Calibri" panose="020F0502020204030204" pitchFamily="34" charset="0"/>
              </a:defRPr>
            </a:lvl2pPr>
            <a:lvl3pPr algn="ctr" eaLnBrk="0" hangingPunct="0">
              <a:defRPr sz="4400">
                <a:latin typeface="Calibri" panose="020F0502020204030204" pitchFamily="34" charset="0"/>
              </a:defRPr>
            </a:lvl3pPr>
            <a:lvl4pPr algn="ctr" eaLnBrk="0" hangingPunct="0">
              <a:defRPr sz="4400">
                <a:latin typeface="Calibri" panose="020F0502020204030204" pitchFamily="34" charset="0"/>
              </a:defRPr>
            </a:lvl4pPr>
            <a:lvl5pPr algn="ctr" eaLnBrk="0" hangingPunct="0">
              <a:defRPr sz="4400">
                <a:latin typeface="Calibri" panose="020F0502020204030204" pitchFamily="34" charset="0"/>
              </a:defRPr>
            </a:lvl5pPr>
            <a:lvl6pPr marL="457200" algn="ctr">
              <a:defRPr sz="4400">
                <a:latin typeface="Calibri" panose="020F0502020204030204" pitchFamily="34" charset="0"/>
              </a:defRPr>
            </a:lvl6pPr>
            <a:lvl7pPr marL="914400" algn="ctr">
              <a:defRPr sz="4400">
                <a:latin typeface="Calibri" panose="020F0502020204030204" pitchFamily="34" charset="0"/>
              </a:defRPr>
            </a:lvl7pPr>
            <a:lvl8pPr marL="1371600" algn="ctr">
              <a:defRPr sz="4400">
                <a:latin typeface="Calibri" panose="020F0502020204030204" pitchFamily="34" charset="0"/>
              </a:defRPr>
            </a:lvl8pPr>
            <a:lvl9pPr marL="1828800" algn="ctr">
              <a:defRPr sz="4400">
                <a:latin typeface="Calibri" panose="020F0502020204030204" pitchFamily="34" charset="0"/>
              </a:defRPr>
            </a:lvl9pPr>
          </a:lstStyle>
          <a:p>
            <a:r>
              <a:rPr lang="zh-CN" altLang="en-US" dirty="0">
                <a:sym typeface="+mn-ea"/>
              </a:rPr>
              <a:t>二、建设内容</a:t>
            </a:r>
            <a:endParaRPr lang="zh-CN" altLang="en-US" dirty="0"/>
          </a:p>
        </p:txBody>
      </p:sp>
      <p:sp>
        <p:nvSpPr>
          <p:cNvPr id="32" name="îš1ïḑê"/>
          <p:cNvSpPr/>
          <p:nvPr/>
        </p:nvSpPr>
        <p:spPr bwMode="auto">
          <a:xfrm>
            <a:off x="8483161" y="4731990"/>
            <a:ext cx="258692" cy="25577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en-US" altLang="zh-CN" sz="900" dirty="0">
                <a:latin typeface="微软雅黑 Light" panose="020B0502040204020203" pitchFamily="34" charset="-122"/>
                <a:ea typeface="微软雅黑 Light" panose="020B0502040204020203" pitchFamily="34" charset="-122"/>
                <a:cs typeface="+mn-ea"/>
                <a:sym typeface="+mn-lt"/>
              </a:rPr>
              <a:t>6</a:t>
            </a:r>
            <a:endParaRPr lang="zh-CN" altLang="en-US" sz="900" dirty="0">
              <a:latin typeface="微软雅黑 Light" panose="020B0502040204020203" pitchFamily="34" charset="-122"/>
              <a:ea typeface="微软雅黑 Light" panose="020B0502040204020203" pitchFamily="34" charset="-122"/>
              <a:cs typeface="+mn-ea"/>
              <a:sym typeface="+mn-lt"/>
            </a:endParaRPr>
          </a:p>
        </p:txBody>
      </p:sp>
      <p:cxnSp>
        <p:nvCxnSpPr>
          <p:cNvPr id="12" name="直接连接符 11"/>
          <p:cNvCxnSpPr/>
          <p:nvPr>
            <p:custDataLst>
              <p:tags r:id="rId2"/>
            </p:custDataLst>
          </p:nvPr>
        </p:nvCxnSpPr>
        <p:spPr>
          <a:xfrm>
            <a:off x="657015" y="2895812"/>
            <a:ext cx="2128884"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 name="http://photo-static-api.fotomore.com/creative/vcg/400/version23/VCG21gic13483260.jpg" descr="D:/1 文件/2024年/36 职工科技创新创效/图片3.png图片3"/>
          <p:cNvPicPr>
            <a:picLocks noChangeAspect="1"/>
          </p:cNvPicPr>
          <p:nvPr>
            <p:custDataLst>
              <p:tags r:id="rId3"/>
            </p:custDataLst>
          </p:nvPr>
        </p:nvPicPr>
        <p:blipFill>
          <a:blip r:embed="rId4"/>
          <a:srcRect/>
          <a:stretch>
            <a:fillRect/>
          </a:stretch>
        </p:blipFill>
        <p:spPr>
          <a:xfrm>
            <a:off x="1115695" y="913765"/>
            <a:ext cx="1134745" cy="1569085"/>
          </a:xfrm>
          <a:prstGeom prst="roundRect">
            <a:avLst>
              <a:gd name="adj" fmla="val 9726"/>
            </a:avLst>
          </a:prstGeom>
          <a:ln>
            <a:solidFill>
              <a:schemeClr val="accent1">
                <a:lumMod val="75000"/>
              </a:schemeClr>
            </a:solidFill>
          </a:ln>
        </p:spPr>
      </p:pic>
      <p:sp>
        <p:nvSpPr>
          <p:cNvPr id="5" name="矩形 4"/>
          <p:cNvSpPr/>
          <p:nvPr>
            <p:custDataLst>
              <p:tags r:id="rId5"/>
            </p:custDataLst>
          </p:nvPr>
        </p:nvSpPr>
        <p:spPr>
          <a:xfrm>
            <a:off x="2404567" y="2485214"/>
            <a:ext cx="381165" cy="410731"/>
          </a:xfrm>
          <a:prstGeom prst="rect">
            <a:avLst/>
          </a:prstGeom>
          <a:noFill/>
        </p:spPr>
        <p:txBody>
          <a:bodyPr wrap="none" lIns="0" tIns="0" rIns="0" bIns="0" rtlCol="0" anchor="ctr">
            <a:noAutofit/>
          </a:bodyPr>
          <a:p>
            <a:pPr algn="r">
              <a:spcBef>
                <a:spcPct val="0"/>
              </a:spcBef>
              <a:spcAft>
                <a:spcPct val="0"/>
              </a:spcAft>
            </a:pPr>
            <a:r>
              <a:rPr lang="en-US" altLang="zh-CN" sz="2030" b="1" dirty="0">
                <a:solidFill>
                  <a:schemeClr val="accent1"/>
                </a:solidFill>
                <a:latin typeface="+mn-ea"/>
                <a:cs typeface="+mn-ea"/>
              </a:rPr>
              <a:t>01</a:t>
            </a:r>
            <a:endParaRPr lang="en-US" altLang="zh-CN" sz="2030" b="1" dirty="0">
              <a:solidFill>
                <a:schemeClr val="accent1"/>
              </a:solidFill>
              <a:latin typeface="+mn-ea"/>
              <a:cs typeface="+mn-ea"/>
            </a:endParaRPr>
          </a:p>
        </p:txBody>
      </p:sp>
      <p:sp>
        <p:nvSpPr>
          <p:cNvPr id="6" name="矩形 5"/>
          <p:cNvSpPr/>
          <p:nvPr>
            <p:custDataLst>
              <p:tags r:id="rId6"/>
            </p:custDataLst>
          </p:nvPr>
        </p:nvSpPr>
        <p:spPr>
          <a:xfrm>
            <a:off x="657225" y="2967355"/>
            <a:ext cx="2128520" cy="1458595"/>
          </a:xfrm>
          <a:prstGeom prst="rect">
            <a:avLst/>
          </a:prstGeom>
          <a:noFill/>
        </p:spPr>
        <p:txBody>
          <a:bodyPr wrap="square" lIns="0" tIns="0" rIns="0" bIns="0" rtlCol="0" anchor="t" anchorCtr="0">
            <a:noAutofit/>
          </a:bodyPr>
          <a:p>
            <a:pPr algn="just">
              <a:lnSpc>
                <a:spcPct val="130000"/>
              </a:lnSpc>
              <a:spcBef>
                <a:spcPct val="0"/>
              </a:spcBef>
              <a:spcAft>
                <a:spcPct val="0"/>
              </a:spcAft>
            </a:pPr>
            <a:r>
              <a:rPr lang="zh-CN" altLang="en-US" sz="1355" b="1" dirty="0">
                <a:ln>
                  <a:noFill/>
                  <a:prstDash val="sysDot"/>
                </a:ln>
                <a:solidFill>
                  <a:schemeClr val="tx1">
                    <a:lumMod val="85000"/>
                    <a:lumOff val="15000"/>
                  </a:schemeClr>
                </a:solidFill>
                <a:latin typeface="微软雅黑" panose="020B0503020204020204" pitchFamily="34" charset="-122"/>
                <a:ea typeface="微软雅黑" panose="020B0503020204020204" pitchFamily="34" charset="-122"/>
                <a:cs typeface="+mn-ea"/>
              </a:rPr>
              <a:t>难点：</a:t>
            </a:r>
            <a:r>
              <a:rPr lang="zh-CN" altLang="zh-CN" sz="1355" kern="100" dirty="0">
                <a:effectLst/>
                <a:latin typeface="微软雅黑" panose="020B0503020204020204" pitchFamily="34" charset="-122"/>
                <a:ea typeface="微软雅黑" panose="020B0503020204020204" pitchFamily="34" charset="-122"/>
                <a:sym typeface="+mn-ea"/>
              </a:rPr>
              <a:t>安装环境的特殊性</a:t>
            </a:r>
            <a:r>
              <a:rPr lang="zh-CN" altLang="en-US" sz="1355" kern="100" dirty="0">
                <a:effectLst/>
                <a:latin typeface="微软雅黑" panose="020B0503020204020204" pitchFamily="34" charset="-122"/>
                <a:ea typeface="微软雅黑" panose="020B0503020204020204" pitchFamily="34" charset="-122"/>
                <a:sym typeface="+mn-ea"/>
              </a:rPr>
              <a:t>，</a:t>
            </a:r>
            <a:r>
              <a:rPr lang="zh-CN" altLang="zh-CN" sz="1355" kern="100" dirty="0">
                <a:effectLst/>
                <a:latin typeface="微软雅黑" panose="020B0503020204020204" pitchFamily="34" charset="-122"/>
                <a:ea typeface="微软雅黑" panose="020B0503020204020204" pitchFamily="34" charset="-122"/>
                <a:sym typeface="+mn-ea"/>
              </a:rPr>
              <a:t>高温、高湿、水浸、水淹、环境密闭</a:t>
            </a:r>
            <a:endParaRPr lang="zh-CN" altLang="zh-CN" sz="1355" kern="100" dirty="0">
              <a:effectLst/>
              <a:latin typeface="微软雅黑" panose="020B0503020204020204" pitchFamily="34" charset="-122"/>
              <a:ea typeface="微软雅黑" panose="020B0503020204020204" pitchFamily="34" charset="-122"/>
              <a:sym typeface="+mn-ea"/>
            </a:endParaRPr>
          </a:p>
          <a:p>
            <a:pPr algn="just">
              <a:lnSpc>
                <a:spcPct val="130000"/>
              </a:lnSpc>
              <a:spcBef>
                <a:spcPct val="0"/>
              </a:spcBef>
              <a:spcAft>
                <a:spcPct val="0"/>
              </a:spcAft>
            </a:pPr>
            <a:r>
              <a:rPr lang="zh-CN" altLang="en-US" sz="1355" b="1" dirty="0">
                <a:latin typeface="微软雅黑" panose="020B0503020204020204" pitchFamily="34" charset="-122"/>
                <a:ea typeface="微软雅黑" panose="020B0503020204020204" pitchFamily="34" charset="-122"/>
              </a:rPr>
              <a:t>解决方案：</a:t>
            </a:r>
            <a:r>
              <a:rPr lang="zh-CN" altLang="en-US" sz="1355" kern="100" dirty="0">
                <a:latin typeface="微软雅黑" panose="020B0503020204020204" pitchFamily="34" charset="-122"/>
                <a:ea typeface="微软雅黑" panose="020B0503020204020204" pitchFamily="34" charset="-122"/>
                <a:sym typeface="+mn-ea"/>
              </a:rPr>
              <a:t>采用耐高温、耐腐蚀的电缆及固定装置等（线缆选择耐高温耐腐蚀的铁氟龙屏蔽电缆信号线）</a:t>
            </a:r>
            <a:endParaRPr lang="zh-CN" altLang="en-US" sz="1355" dirty="0">
              <a:latin typeface="微软雅黑" panose="020B0503020204020204" pitchFamily="34" charset="-122"/>
              <a:ea typeface="微软雅黑" panose="020B0503020204020204" pitchFamily="34" charset="-122"/>
            </a:endParaRPr>
          </a:p>
          <a:p>
            <a:pPr algn="just">
              <a:lnSpc>
                <a:spcPct val="130000"/>
              </a:lnSpc>
              <a:spcBef>
                <a:spcPct val="0"/>
              </a:spcBef>
              <a:spcAft>
                <a:spcPct val="0"/>
              </a:spcAft>
            </a:pPr>
            <a:endParaRPr lang="zh-CN" altLang="en-US" sz="1355" dirty="0">
              <a:ln>
                <a:noFill/>
                <a:prstDash val="sysDot"/>
              </a:ln>
              <a:solidFill>
                <a:schemeClr val="tx1">
                  <a:lumMod val="85000"/>
                  <a:lumOff val="15000"/>
                </a:schemeClr>
              </a:solidFill>
              <a:latin typeface="微软雅黑" panose="020B0503020204020204" pitchFamily="34" charset="-122"/>
              <a:ea typeface="微软雅黑" panose="020B0503020204020204" pitchFamily="34" charset="-122"/>
              <a:cs typeface="+mn-ea"/>
            </a:endParaRPr>
          </a:p>
        </p:txBody>
      </p:sp>
      <p:cxnSp>
        <p:nvCxnSpPr>
          <p:cNvPr id="57" name="直接连接符 56"/>
          <p:cNvCxnSpPr/>
          <p:nvPr>
            <p:custDataLst>
              <p:tags r:id="rId7"/>
            </p:custDataLst>
          </p:nvPr>
        </p:nvCxnSpPr>
        <p:spPr>
          <a:xfrm>
            <a:off x="3279434" y="2895812"/>
            <a:ext cx="2128884"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8" name="http://photo-static-api.fotomore.com/creative/vcg/400/version23/VCG21gic13483260.jpg" descr="D:/1 文件/2024年/36 职工科技创新创效/图片1.png图片1"/>
          <p:cNvPicPr>
            <a:picLocks noChangeAspect="1"/>
          </p:cNvPicPr>
          <p:nvPr>
            <p:custDataLst>
              <p:tags r:id="rId8"/>
            </p:custDataLst>
          </p:nvPr>
        </p:nvPicPr>
        <p:blipFill>
          <a:blip r:embed="rId9"/>
          <a:srcRect/>
          <a:stretch>
            <a:fillRect/>
          </a:stretch>
        </p:blipFill>
        <p:spPr>
          <a:xfrm>
            <a:off x="3707765" y="911225"/>
            <a:ext cx="1219200" cy="1624965"/>
          </a:xfrm>
          <a:prstGeom prst="roundRect">
            <a:avLst>
              <a:gd name="adj" fmla="val 9726"/>
            </a:avLst>
          </a:prstGeom>
          <a:ln>
            <a:solidFill>
              <a:schemeClr val="accent2">
                <a:lumMod val="75000"/>
              </a:schemeClr>
            </a:solidFill>
          </a:ln>
        </p:spPr>
      </p:pic>
      <p:sp>
        <p:nvSpPr>
          <p:cNvPr id="11" name="矩形 10"/>
          <p:cNvSpPr/>
          <p:nvPr>
            <p:custDataLst>
              <p:tags r:id="rId10"/>
            </p:custDataLst>
          </p:nvPr>
        </p:nvSpPr>
        <p:spPr>
          <a:xfrm>
            <a:off x="5026986" y="2485214"/>
            <a:ext cx="381165" cy="410731"/>
          </a:xfrm>
          <a:prstGeom prst="rect">
            <a:avLst/>
          </a:prstGeom>
          <a:noFill/>
        </p:spPr>
        <p:txBody>
          <a:bodyPr wrap="none" lIns="0" tIns="0" rIns="0" bIns="0" rtlCol="0" anchor="ctr">
            <a:noAutofit/>
          </a:bodyPr>
          <a:p>
            <a:pPr algn="r">
              <a:spcBef>
                <a:spcPct val="0"/>
              </a:spcBef>
              <a:spcAft>
                <a:spcPct val="0"/>
              </a:spcAft>
            </a:pPr>
            <a:r>
              <a:rPr lang="en-US" altLang="zh-CN" sz="2030" b="1">
                <a:solidFill>
                  <a:schemeClr val="accent2"/>
                </a:solidFill>
                <a:latin typeface="+mn-ea"/>
                <a:cs typeface="+mn-ea"/>
              </a:rPr>
              <a:t>02</a:t>
            </a:r>
            <a:endParaRPr lang="en-US" altLang="zh-CN" sz="2030" b="1">
              <a:solidFill>
                <a:schemeClr val="accent2"/>
              </a:solidFill>
              <a:latin typeface="+mn-ea"/>
              <a:cs typeface="+mn-ea"/>
            </a:endParaRPr>
          </a:p>
        </p:txBody>
      </p:sp>
      <p:sp>
        <p:nvSpPr>
          <p:cNvPr id="13" name="矩形 12"/>
          <p:cNvSpPr/>
          <p:nvPr>
            <p:custDataLst>
              <p:tags r:id="rId11"/>
            </p:custDataLst>
          </p:nvPr>
        </p:nvSpPr>
        <p:spPr>
          <a:xfrm>
            <a:off x="3345322" y="2967372"/>
            <a:ext cx="2062633" cy="1458606"/>
          </a:xfrm>
          <a:prstGeom prst="rect">
            <a:avLst/>
          </a:prstGeom>
          <a:noFill/>
        </p:spPr>
        <p:txBody>
          <a:bodyPr wrap="square" lIns="0" tIns="0" rIns="0" bIns="0" rtlCol="0" anchor="t" anchorCtr="0">
            <a:noAutofit/>
          </a:bodyPr>
          <a:p>
            <a:pPr algn="just">
              <a:lnSpc>
                <a:spcPct val="130000"/>
              </a:lnSpc>
              <a:spcBef>
                <a:spcPct val="0"/>
              </a:spcBef>
              <a:spcAft>
                <a:spcPct val="0"/>
              </a:spcAft>
            </a:pPr>
            <a:r>
              <a:rPr lang="zh-CN" altLang="en-US" sz="1355" b="1" dirty="0">
                <a:ln>
                  <a:noFill/>
                  <a:prstDash val="sysDot"/>
                </a:ln>
                <a:solidFill>
                  <a:schemeClr val="tx1">
                    <a:lumMod val="85000"/>
                    <a:lumOff val="15000"/>
                  </a:schemeClr>
                </a:solidFill>
                <a:latin typeface="微软雅黑" panose="020B0503020204020204" pitchFamily="34" charset="-122"/>
                <a:ea typeface="微软雅黑" panose="020B0503020204020204" pitchFamily="34" charset="-122"/>
                <a:cs typeface="+mn-ea"/>
                <a:sym typeface="+mn-ea"/>
              </a:rPr>
              <a:t>难点：</a:t>
            </a:r>
            <a:r>
              <a:rPr lang="zh-CN" altLang="zh-CN" sz="1355" kern="100" dirty="0">
                <a:latin typeface="微软雅黑" panose="020B0503020204020204" pitchFamily="34" charset="-122"/>
                <a:ea typeface="微软雅黑" panose="020B0503020204020204" pitchFamily="34" charset="-122"/>
                <a:sym typeface="+mn-ea"/>
              </a:rPr>
              <a:t>如何保证第一时间对管沟初期水位的灵敏检测，同时确保管沟液位检测的长期可靠性</a:t>
            </a:r>
            <a:endParaRPr lang="en-US" altLang="zh-CN" sz="1355" kern="100" dirty="0">
              <a:latin typeface="微软雅黑" panose="020B0503020204020204" pitchFamily="34" charset="-122"/>
              <a:ea typeface="微软雅黑" panose="020B0503020204020204" pitchFamily="34" charset="-122"/>
            </a:endParaRPr>
          </a:p>
          <a:p>
            <a:pPr algn="just">
              <a:lnSpc>
                <a:spcPct val="130000"/>
              </a:lnSpc>
              <a:spcBef>
                <a:spcPct val="0"/>
              </a:spcBef>
              <a:spcAft>
                <a:spcPct val="0"/>
              </a:spcAft>
            </a:pPr>
            <a:r>
              <a:rPr lang="zh-CN" altLang="en-US" sz="1355" b="1" dirty="0">
                <a:latin typeface="微软雅黑" panose="020B0503020204020204" pitchFamily="34" charset="-122"/>
                <a:ea typeface="微软雅黑" panose="020B0503020204020204" pitchFamily="34" charset="-122"/>
                <a:sym typeface="+mn-ea"/>
              </a:rPr>
              <a:t>解决方案：</a:t>
            </a:r>
            <a:r>
              <a:rPr lang="zh-CN" altLang="en-US" sz="1355" kern="100" dirty="0">
                <a:latin typeface="微软雅黑" panose="020B0503020204020204" pitchFamily="34" charset="-122"/>
                <a:ea typeface="微软雅黑" panose="020B0503020204020204" pitchFamily="34" charset="-122"/>
                <a:sym typeface="+mn-ea"/>
              </a:rPr>
              <a:t>采用自行设计多点式液位水浸检测装置</a:t>
            </a:r>
            <a:endParaRPr lang="en-US" altLang="zh-CN" sz="1355" kern="100" dirty="0">
              <a:latin typeface="微软雅黑" panose="020B0503020204020204" pitchFamily="34" charset="-122"/>
              <a:ea typeface="微软雅黑" panose="020B0503020204020204" pitchFamily="34" charset="-122"/>
            </a:endParaRPr>
          </a:p>
          <a:p>
            <a:pPr algn="just">
              <a:lnSpc>
                <a:spcPct val="130000"/>
              </a:lnSpc>
              <a:spcBef>
                <a:spcPct val="0"/>
              </a:spcBef>
              <a:spcAft>
                <a:spcPct val="0"/>
              </a:spcAft>
            </a:pPr>
            <a:endParaRPr lang="zh-CN" altLang="en-US" sz="1355" dirty="0">
              <a:ln>
                <a:noFill/>
                <a:prstDash val="sysDot"/>
              </a:ln>
              <a:solidFill>
                <a:schemeClr val="tx1">
                  <a:lumMod val="85000"/>
                  <a:lumOff val="15000"/>
                </a:schemeClr>
              </a:solidFill>
              <a:latin typeface="+mn-ea"/>
              <a:cs typeface="+mn-ea"/>
            </a:endParaRPr>
          </a:p>
        </p:txBody>
      </p:sp>
      <p:cxnSp>
        <p:nvCxnSpPr>
          <p:cNvPr id="63" name="直接连接符 62"/>
          <p:cNvCxnSpPr/>
          <p:nvPr>
            <p:custDataLst>
              <p:tags r:id="rId12"/>
            </p:custDataLst>
          </p:nvPr>
        </p:nvCxnSpPr>
        <p:spPr>
          <a:xfrm>
            <a:off x="5901417" y="2895812"/>
            <a:ext cx="2128884"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64" name="http://photo-static-api.fotomore.com/creative/vcg/400/version23/VCG21gic13483260.jpg" descr="D:/1 文件/2024年/36 职工科技创新创效/图片2.png图片2"/>
          <p:cNvPicPr>
            <a:picLocks noChangeAspect="1"/>
          </p:cNvPicPr>
          <p:nvPr>
            <p:custDataLst>
              <p:tags r:id="rId13"/>
            </p:custDataLst>
          </p:nvPr>
        </p:nvPicPr>
        <p:blipFill>
          <a:blip r:embed="rId14"/>
          <a:srcRect/>
          <a:stretch>
            <a:fillRect/>
          </a:stretch>
        </p:blipFill>
        <p:spPr>
          <a:xfrm>
            <a:off x="5967730" y="1059180"/>
            <a:ext cx="1931670" cy="1292225"/>
          </a:xfrm>
          <a:prstGeom prst="roundRect">
            <a:avLst>
              <a:gd name="adj" fmla="val 9726"/>
            </a:avLst>
          </a:prstGeom>
          <a:ln>
            <a:solidFill>
              <a:schemeClr val="accent1">
                <a:lumMod val="75000"/>
              </a:schemeClr>
            </a:solidFill>
          </a:ln>
        </p:spPr>
      </p:pic>
      <p:sp>
        <p:nvSpPr>
          <p:cNvPr id="26" name="矩形 25"/>
          <p:cNvSpPr/>
          <p:nvPr>
            <p:custDataLst>
              <p:tags r:id="rId15"/>
            </p:custDataLst>
          </p:nvPr>
        </p:nvSpPr>
        <p:spPr>
          <a:xfrm>
            <a:off x="7648969" y="2485214"/>
            <a:ext cx="381165" cy="410731"/>
          </a:xfrm>
          <a:prstGeom prst="rect">
            <a:avLst/>
          </a:prstGeom>
          <a:noFill/>
        </p:spPr>
        <p:txBody>
          <a:bodyPr wrap="none" lIns="0" tIns="0" rIns="0" bIns="0" rtlCol="0" anchor="ctr">
            <a:noAutofit/>
          </a:bodyPr>
          <a:p>
            <a:pPr algn="r">
              <a:spcBef>
                <a:spcPct val="0"/>
              </a:spcBef>
              <a:spcAft>
                <a:spcPct val="0"/>
              </a:spcAft>
            </a:pPr>
            <a:r>
              <a:rPr lang="en-US" altLang="zh-CN" sz="2030" b="1">
                <a:solidFill>
                  <a:schemeClr val="accent1"/>
                </a:solidFill>
                <a:latin typeface="+mn-ea"/>
                <a:cs typeface="+mn-ea"/>
              </a:rPr>
              <a:t>03</a:t>
            </a:r>
            <a:endParaRPr lang="en-US" altLang="zh-CN" sz="2030" b="1">
              <a:solidFill>
                <a:schemeClr val="accent1"/>
              </a:solidFill>
              <a:latin typeface="+mn-ea"/>
              <a:cs typeface="+mn-ea"/>
            </a:endParaRPr>
          </a:p>
        </p:txBody>
      </p:sp>
      <p:sp>
        <p:nvSpPr>
          <p:cNvPr id="28" name="矩形 27"/>
          <p:cNvSpPr/>
          <p:nvPr>
            <p:custDataLst>
              <p:tags r:id="rId16"/>
            </p:custDataLst>
          </p:nvPr>
        </p:nvSpPr>
        <p:spPr>
          <a:xfrm>
            <a:off x="5967741" y="2967372"/>
            <a:ext cx="2062633" cy="1458606"/>
          </a:xfrm>
          <a:prstGeom prst="rect">
            <a:avLst/>
          </a:prstGeom>
          <a:noFill/>
        </p:spPr>
        <p:txBody>
          <a:bodyPr wrap="square" lIns="0" tIns="0" rIns="0" bIns="0" rtlCol="0" anchor="t" anchorCtr="0">
            <a:noAutofit/>
          </a:bodyPr>
          <a:p>
            <a:pPr algn="just">
              <a:lnSpc>
                <a:spcPct val="130000"/>
              </a:lnSpc>
              <a:spcBef>
                <a:spcPct val="0"/>
              </a:spcBef>
              <a:spcAft>
                <a:spcPct val="0"/>
              </a:spcAft>
            </a:pPr>
            <a:r>
              <a:rPr lang="zh-CN" altLang="en-US" sz="1355" b="1" dirty="0">
                <a:ln>
                  <a:noFill/>
                  <a:prstDash val="sysDot"/>
                </a:ln>
                <a:solidFill>
                  <a:schemeClr val="tx1">
                    <a:lumMod val="85000"/>
                    <a:lumOff val="15000"/>
                  </a:schemeClr>
                </a:solidFill>
                <a:latin typeface="微软雅黑" panose="020B0503020204020204" pitchFamily="34" charset="-122"/>
                <a:ea typeface="微软雅黑" panose="020B0503020204020204" pitchFamily="34" charset="-122"/>
                <a:cs typeface="+mn-ea"/>
                <a:sym typeface="+mn-ea"/>
              </a:rPr>
              <a:t>难点：</a:t>
            </a:r>
            <a:r>
              <a:rPr lang="zh-CN" altLang="zh-CN" sz="1355" kern="100" dirty="0">
                <a:latin typeface="微软雅黑" panose="020B0503020204020204" pitchFamily="34" charset="-122"/>
                <a:ea typeface="微软雅黑" panose="020B0503020204020204" pitchFamily="34" charset="-122"/>
                <a:sym typeface="+mn-ea"/>
              </a:rPr>
              <a:t>如何实现现场数据远程传输及可靠供电，是</a:t>
            </a:r>
            <a:r>
              <a:rPr lang="zh-CN" altLang="en-US" sz="1355" kern="100" dirty="0">
                <a:latin typeface="微软雅黑" panose="020B0503020204020204" pitchFamily="34" charset="-122"/>
                <a:ea typeface="微软雅黑" panose="020B0503020204020204" pitchFamily="34" charset="-122"/>
                <a:sym typeface="+mn-ea"/>
              </a:rPr>
              <a:t>本系统的技术难</a:t>
            </a:r>
            <a:r>
              <a:rPr lang="zh-CN" altLang="zh-CN" sz="1355" kern="100" dirty="0">
                <a:latin typeface="微软雅黑" panose="020B0503020204020204" pitchFamily="34" charset="-122"/>
                <a:ea typeface="微软雅黑" panose="020B0503020204020204" pitchFamily="34" charset="-122"/>
                <a:sym typeface="+mn-ea"/>
              </a:rPr>
              <a:t>点</a:t>
            </a:r>
            <a:endParaRPr lang="zh-CN" altLang="en-US" sz="1355" kern="100" dirty="0">
              <a:latin typeface="微软雅黑" panose="020B0503020204020204" pitchFamily="34" charset="-122"/>
              <a:ea typeface="微软雅黑" panose="020B0503020204020204" pitchFamily="34" charset="-122"/>
            </a:endParaRPr>
          </a:p>
          <a:p>
            <a:pPr algn="just">
              <a:lnSpc>
                <a:spcPct val="130000"/>
              </a:lnSpc>
              <a:spcBef>
                <a:spcPct val="0"/>
              </a:spcBef>
              <a:spcAft>
                <a:spcPct val="0"/>
              </a:spcAft>
            </a:pPr>
            <a:r>
              <a:rPr lang="zh-CN" altLang="en-US" sz="1355" b="1" dirty="0">
                <a:latin typeface="微软雅黑" panose="020B0503020204020204" pitchFamily="34" charset="-122"/>
                <a:ea typeface="微软雅黑" panose="020B0503020204020204" pitchFamily="34" charset="-122"/>
                <a:sym typeface="+mn-ea"/>
              </a:rPr>
              <a:t>解决方案：</a:t>
            </a:r>
            <a:r>
              <a:rPr lang="zh-CN" altLang="en-US" sz="1355" kern="100" dirty="0">
                <a:latin typeface="微软雅黑" panose="020B0503020204020204" pitchFamily="34" charset="-122"/>
                <a:ea typeface="微软雅黑" panose="020B0503020204020204" pitchFamily="34" charset="-122"/>
                <a:sym typeface="+mn-ea"/>
              </a:rPr>
              <a:t>可靠电池防水保护</a:t>
            </a:r>
            <a:r>
              <a:rPr lang="en-US" altLang="zh-CN" sz="1355" kern="100" dirty="0">
                <a:latin typeface="微软雅黑" panose="020B0503020204020204" pitchFamily="34" charset="-122"/>
                <a:ea typeface="微软雅黑" panose="020B0503020204020204" pitchFamily="34" charset="-122"/>
                <a:sym typeface="+mn-ea"/>
              </a:rPr>
              <a:t>+NB-IOT</a:t>
            </a:r>
            <a:r>
              <a:rPr lang="zh-CN" altLang="en-US" sz="1355" kern="100" dirty="0">
                <a:latin typeface="微软雅黑" panose="020B0503020204020204" pitchFamily="34" charset="-122"/>
                <a:ea typeface="微软雅黑" panose="020B0503020204020204" pitchFamily="34" charset="-122"/>
                <a:sym typeface="+mn-ea"/>
              </a:rPr>
              <a:t>数据传输系统</a:t>
            </a:r>
            <a:endParaRPr lang="zh-CN" altLang="en-US" sz="1355" dirty="0">
              <a:ln>
                <a:noFill/>
                <a:prstDash val="sysDot"/>
              </a:ln>
              <a:solidFill>
                <a:schemeClr val="tx1">
                  <a:lumMod val="85000"/>
                  <a:lumOff val="15000"/>
                </a:schemeClr>
              </a:solidFill>
              <a:latin typeface="+mn-ea"/>
              <a:cs typeface="+mn-ea"/>
            </a:endParaRPr>
          </a:p>
        </p:txBody>
      </p:sp>
      <p:sp>
        <p:nvSpPr>
          <p:cNvPr id="33" name="文本框 32"/>
          <p:cNvSpPr txBox="1"/>
          <p:nvPr/>
        </p:nvSpPr>
        <p:spPr>
          <a:xfrm>
            <a:off x="611505" y="2536190"/>
            <a:ext cx="1953260" cy="306705"/>
          </a:xfrm>
          <a:prstGeom prst="rect">
            <a:avLst/>
          </a:prstGeom>
          <a:noFill/>
        </p:spPr>
        <p:txBody>
          <a:bodyPr wrap="square" rtlCol="0" anchor="t">
            <a:spAutoFit/>
          </a:bodyPr>
          <a:p>
            <a:r>
              <a:rPr lang="en-US" altLang="zh-CN" sz="1400" dirty="0">
                <a:latin typeface="微软雅黑" panose="020B0503020204020204" pitchFamily="34" charset="-122"/>
                <a:ea typeface="微软雅黑" panose="020B0503020204020204" pitchFamily="34" charset="-122"/>
                <a:sym typeface="+mn-ea"/>
              </a:rPr>
              <a:t>304</a:t>
            </a:r>
            <a:r>
              <a:rPr lang="zh-CN" altLang="en-US" sz="1400" dirty="0">
                <a:latin typeface="微软雅黑" panose="020B0503020204020204" pitchFamily="34" charset="-122"/>
                <a:ea typeface="微软雅黑" panose="020B0503020204020204" pitchFamily="34" charset="-122"/>
                <a:sym typeface="+mn-ea"/>
              </a:rPr>
              <a:t>不锈钢定制水浸板</a:t>
            </a:r>
            <a:endParaRPr lang="zh-CN" altLang="en-US" sz="1400" dirty="0">
              <a:latin typeface="微软雅黑" panose="020B0503020204020204" pitchFamily="34" charset="-122"/>
              <a:ea typeface="微软雅黑" panose="020B0503020204020204" pitchFamily="34" charset="-122"/>
              <a:sym typeface="+mn-ea"/>
            </a:endParaRPr>
          </a:p>
        </p:txBody>
      </p:sp>
      <p:sp>
        <p:nvSpPr>
          <p:cNvPr id="34" name="Text Box 20"/>
          <p:cNvSpPr txBox="1">
            <a:spLocks noChangeArrowheads="1"/>
          </p:cNvSpPr>
          <p:nvPr/>
        </p:nvSpPr>
        <p:spPr bwMode="auto">
          <a:xfrm>
            <a:off x="5653965" y="2542398"/>
            <a:ext cx="2376264" cy="281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pPr marL="0" marR="0" lvl="0" indent="190500" algn="l" defTabSz="914400" rtl="0" eaLnBrk="0" fontAlgn="base" latinLnBrk="0" hangingPunct="0">
              <a:lnSpc>
                <a:spcPct val="100000"/>
              </a:lnSpc>
              <a:spcBef>
                <a:spcPct val="0"/>
              </a:spcBef>
              <a:spcAft>
                <a:spcPct val="0"/>
              </a:spcAft>
              <a:buClrTx/>
              <a:buSzTx/>
              <a:buFontTx/>
              <a:buNone/>
            </a:pPr>
            <a:r>
              <a:rPr kumimoji="0" lang="zh-CN" altLang="zh-CN" sz="1400" b="0"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数据检测报警</a:t>
            </a:r>
            <a:r>
              <a:rPr kumimoji="0" lang="zh-CN" altLang="en-US" sz="1400" b="0"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通讯</a:t>
            </a:r>
            <a:r>
              <a:rPr kumimoji="0" lang="zh-CN" altLang="zh-CN" sz="1400" b="0"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装置</a:t>
            </a:r>
            <a:endParaRPr kumimoji="0" lang="zh-CN" altLang="zh-CN" sz="1400" b="0" i="0" u="none" strike="noStrike" cap="none" normalizeH="0" baseline="0" dirty="0">
              <a:ln>
                <a:noFill/>
              </a:ln>
              <a:effectLst/>
              <a:latin typeface="微软雅黑" panose="020B0503020204020204" pitchFamily="34" charset="-122"/>
              <a:ea typeface="微软雅黑" panose="020B0503020204020204" pitchFamily="34" charset="-122"/>
            </a:endParaRPr>
          </a:p>
        </p:txBody>
      </p:sp>
      <p:sp>
        <p:nvSpPr>
          <p:cNvPr id="35" name="Text Box 20"/>
          <p:cNvSpPr txBox="1">
            <a:spLocks noChangeArrowheads="1"/>
          </p:cNvSpPr>
          <p:nvPr/>
        </p:nvSpPr>
        <p:spPr bwMode="auto">
          <a:xfrm>
            <a:off x="3345289" y="2542619"/>
            <a:ext cx="2016224" cy="281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pPr marL="0" marR="0" lvl="0" indent="190500" algn="l" defTabSz="914400" rtl="0" eaLnBrk="0" fontAlgn="base" latinLnBrk="0" hangingPunct="0">
              <a:lnSpc>
                <a:spcPct val="100000"/>
              </a:lnSpc>
              <a:spcBef>
                <a:spcPct val="0"/>
              </a:spcBef>
              <a:spcAft>
                <a:spcPct val="0"/>
              </a:spcAft>
              <a:buClrTx/>
              <a:buSzTx/>
              <a:buFontTx/>
              <a:buNone/>
            </a:pP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液位水浸检测装置</a:t>
            </a:r>
            <a:endParaRPr kumimoji="0" lang="zh-CN" altLang="zh-CN" sz="1400" b="0" i="0" u="none" strike="noStrike" cap="none" normalizeH="0" baseline="0" dirty="0">
              <a:ln>
                <a:noFill/>
              </a:ln>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l="11155" t="6883"/>
          <a:stretch>
            <a:fillRect/>
          </a:stretch>
        </p:blipFill>
        <p:spPr bwMode="auto">
          <a:xfrm>
            <a:off x="1086160" y="1335156"/>
            <a:ext cx="2146928" cy="281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AutoShape 15"/>
          <p:cNvSpPr>
            <a:spLocks noChangeShapeType="1"/>
          </p:cNvSpPr>
          <p:nvPr/>
        </p:nvSpPr>
        <p:spPr bwMode="auto">
          <a:xfrm flipH="1">
            <a:off x="1403648" y="1588855"/>
            <a:ext cx="3168352" cy="720515"/>
          </a:xfrm>
          <a:prstGeom prst="straightConnector1">
            <a:avLst/>
          </a:prstGeom>
          <a:noFill/>
          <a:ln w="9525">
            <a:solidFill>
              <a:schemeClr val="bg2">
                <a:lumMod val="10000"/>
              </a:schemeClr>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 name="椭圆 3"/>
          <p:cNvSpPr/>
          <p:nvPr/>
        </p:nvSpPr>
        <p:spPr>
          <a:xfrm>
            <a:off x="3823952" y="1472632"/>
            <a:ext cx="2000154" cy="880032"/>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095913" y="1550442"/>
            <a:ext cx="1728192" cy="738664"/>
          </a:xfrm>
          <a:prstGeom prst="rect">
            <a:avLst/>
          </a:prstGeom>
          <a:noFill/>
        </p:spPr>
        <p:txBody>
          <a:bodyPr wrap="square" rtlCol="0">
            <a:spAutoFit/>
          </a:bodyPr>
          <a:lstStyle/>
          <a:p>
            <a:r>
              <a:rPr lang="en-US" altLang="zh-CN" sz="1400" dirty="0">
                <a:latin typeface="微软雅黑" panose="020B0503020204020204" pitchFamily="34" charset="-122"/>
                <a:ea typeface="微软雅黑" panose="020B0503020204020204" pitchFamily="34" charset="-122"/>
              </a:rPr>
              <a:t>304</a:t>
            </a:r>
            <a:r>
              <a:rPr lang="zh-CN" altLang="en-US" sz="1400" dirty="0">
                <a:latin typeface="微软雅黑" panose="020B0503020204020204" pitchFamily="34" charset="-122"/>
                <a:ea typeface="微软雅黑" panose="020B0503020204020204" pitchFamily="34" charset="-122"/>
              </a:rPr>
              <a:t>不锈钢定制液位板</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定制节点盒 </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镀镍不锈钢棒</a:t>
            </a:r>
            <a:endParaRPr lang="zh-CN" altLang="en-US" sz="1400" dirty="0">
              <a:latin typeface="微软雅黑" panose="020B0503020204020204" pitchFamily="34" charset="-122"/>
              <a:ea typeface="微软雅黑" panose="020B0503020204020204" pitchFamily="34" charset="-122"/>
            </a:endParaRPr>
          </a:p>
        </p:txBody>
      </p:sp>
      <p:sp>
        <p:nvSpPr>
          <p:cNvPr id="6" name="椭圆 5"/>
          <p:cNvSpPr/>
          <p:nvPr/>
        </p:nvSpPr>
        <p:spPr>
          <a:xfrm>
            <a:off x="3851921" y="2578780"/>
            <a:ext cx="2059220" cy="1021399"/>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箭头连接符 7"/>
          <p:cNvCxnSpPr>
            <a:stCxn id="6" idx="2"/>
          </p:cNvCxnSpPr>
          <p:nvPr/>
        </p:nvCxnSpPr>
        <p:spPr>
          <a:xfrm flipH="1" flipV="1">
            <a:off x="1691680" y="2864164"/>
            <a:ext cx="2160241" cy="2253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4095914" y="2742387"/>
            <a:ext cx="1728192" cy="738664"/>
          </a:xfrm>
          <a:prstGeom prst="rect">
            <a:avLst/>
          </a:prstGeom>
          <a:noFill/>
        </p:spPr>
        <p:txBody>
          <a:bodyPr wrap="square" rtlCol="0">
            <a:spAutoFit/>
          </a:bodyPr>
          <a:lstStyle/>
          <a:p>
            <a:r>
              <a:rPr lang="en-US" altLang="zh-CN" sz="1400" dirty="0">
                <a:latin typeface="微软雅黑" panose="020B0503020204020204" pitchFamily="34" charset="-122"/>
                <a:ea typeface="微软雅黑" panose="020B0503020204020204" pitchFamily="34" charset="-122"/>
              </a:rPr>
              <a:t>304</a:t>
            </a:r>
            <a:r>
              <a:rPr lang="zh-CN" altLang="en-US" sz="1400" dirty="0">
                <a:latin typeface="微软雅黑" panose="020B0503020204020204" pitchFamily="34" charset="-122"/>
                <a:ea typeface="微软雅黑" panose="020B0503020204020204" pitchFamily="34" charset="-122"/>
              </a:rPr>
              <a:t>不锈钢定制水浸板</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定制节点盒 </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镀镍不锈钢棒</a:t>
            </a:r>
            <a:endParaRPr lang="zh-CN" altLang="en-US" sz="1400" dirty="0">
              <a:latin typeface="微软雅黑" panose="020B0503020204020204" pitchFamily="34" charset="-122"/>
              <a:ea typeface="微软雅黑" panose="020B0503020204020204" pitchFamily="34" charset="-122"/>
            </a:endParaRPr>
          </a:p>
        </p:txBody>
      </p:sp>
      <p:sp>
        <p:nvSpPr>
          <p:cNvPr id="17" name="TextBox 1"/>
          <p:cNvSpPr txBox="1"/>
          <p:nvPr>
            <p:custDataLst>
              <p:tags r:id="rId2"/>
            </p:custDataLst>
          </p:nvPr>
        </p:nvSpPr>
        <p:spPr>
          <a:xfrm>
            <a:off x="107504" y="195486"/>
            <a:ext cx="4346354" cy="461665"/>
          </a:xfrm>
          <a:prstGeom prst="rect">
            <a:avLst/>
          </a:prstGeom>
        </p:spPr>
        <p:txBody>
          <a:bodyPr vert="horz" wrap="square" numCol="1" anchor="t" anchorCtr="0" compatLnSpc="1"/>
          <a:lstStyle>
            <a:defPPr>
              <a:defRPr lang="zh-CN"/>
            </a:defPPr>
            <a:lvl1pPr eaLnBrk="0" hangingPunct="0">
              <a:defRPr sz="1800" b="1">
                <a:solidFill>
                  <a:schemeClr val="tx1">
                    <a:lumMod val="65000"/>
                    <a:lumOff val="35000"/>
                  </a:schemeClr>
                </a:solidFill>
                <a:latin typeface="微软雅黑" panose="020B0503020204020204" pitchFamily="34" charset="-122"/>
                <a:ea typeface="微软雅黑" panose="020B0503020204020204" pitchFamily="34" charset="-122"/>
              </a:defRPr>
            </a:lvl1pPr>
            <a:lvl2pPr algn="ctr" eaLnBrk="0" hangingPunct="0">
              <a:defRPr sz="4400">
                <a:latin typeface="Calibri" panose="020F0502020204030204" pitchFamily="34" charset="0"/>
              </a:defRPr>
            </a:lvl2pPr>
            <a:lvl3pPr algn="ctr" eaLnBrk="0" hangingPunct="0">
              <a:defRPr sz="4400">
                <a:latin typeface="Calibri" panose="020F0502020204030204" pitchFamily="34" charset="0"/>
              </a:defRPr>
            </a:lvl3pPr>
            <a:lvl4pPr algn="ctr" eaLnBrk="0" hangingPunct="0">
              <a:defRPr sz="4400">
                <a:latin typeface="Calibri" panose="020F0502020204030204" pitchFamily="34" charset="0"/>
              </a:defRPr>
            </a:lvl4pPr>
            <a:lvl5pPr algn="ctr" eaLnBrk="0" hangingPunct="0">
              <a:defRPr sz="4400">
                <a:latin typeface="Calibri" panose="020F0502020204030204" pitchFamily="34" charset="0"/>
              </a:defRPr>
            </a:lvl5pPr>
            <a:lvl6pPr marL="457200" algn="ctr">
              <a:defRPr sz="4400">
                <a:latin typeface="Calibri" panose="020F0502020204030204" pitchFamily="34" charset="0"/>
              </a:defRPr>
            </a:lvl6pPr>
            <a:lvl7pPr marL="914400" algn="ctr">
              <a:defRPr sz="4400">
                <a:latin typeface="Calibri" panose="020F0502020204030204" pitchFamily="34" charset="0"/>
              </a:defRPr>
            </a:lvl7pPr>
            <a:lvl8pPr marL="1371600" algn="ctr">
              <a:defRPr sz="4400">
                <a:latin typeface="Calibri" panose="020F0502020204030204" pitchFamily="34" charset="0"/>
              </a:defRPr>
            </a:lvl8pPr>
            <a:lvl9pPr marL="1828800" algn="ctr">
              <a:defRPr sz="4400">
                <a:latin typeface="Calibri" panose="020F0502020204030204" pitchFamily="34" charset="0"/>
              </a:defRPr>
            </a:lvl9pPr>
          </a:lstStyle>
          <a:p>
            <a:r>
              <a:rPr lang="zh-CN" altLang="en-US" dirty="0">
                <a:sym typeface="+mn-ea"/>
              </a:rPr>
              <a:t>二、建设内容</a:t>
            </a:r>
            <a:endParaRPr lang="zh-CN" altLang="en-US" dirty="0"/>
          </a:p>
        </p:txBody>
      </p:sp>
      <p:sp>
        <p:nvSpPr>
          <p:cNvPr id="20" name="文本框 19"/>
          <p:cNvSpPr txBox="1"/>
          <p:nvPr/>
        </p:nvSpPr>
        <p:spPr>
          <a:xfrm>
            <a:off x="6399381" y="1978451"/>
            <a:ext cx="2232248" cy="738664"/>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电池、主板放在</a:t>
            </a:r>
            <a:r>
              <a:rPr lang="en-US" altLang="zh-CN" sz="1400" dirty="0">
                <a:latin typeface="微软雅黑" panose="020B0503020204020204" pitchFamily="34" charset="-122"/>
                <a:ea typeface="微软雅黑" panose="020B0503020204020204" pitchFamily="34" charset="-122"/>
              </a:rPr>
              <a:t>PC</a:t>
            </a:r>
            <a:r>
              <a:rPr lang="zh-CN" altLang="en-US" sz="1400" dirty="0">
                <a:latin typeface="微软雅黑" panose="020B0503020204020204" pitchFamily="34" charset="-122"/>
                <a:ea typeface="微软雅黑" panose="020B0503020204020204" pitchFamily="34" charset="-122"/>
              </a:rPr>
              <a:t>防水盒内</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防水盒内部灌充环氧树脂胶实现</a:t>
            </a:r>
            <a:r>
              <a:rPr lang="en-US" altLang="zh-CN" sz="1400" dirty="0">
                <a:latin typeface="微软雅黑" panose="020B0503020204020204" pitchFamily="34" charset="-122"/>
                <a:ea typeface="微软雅黑" panose="020B0503020204020204" pitchFamily="34" charset="-122"/>
              </a:rPr>
              <a:t>IP68</a:t>
            </a:r>
            <a:r>
              <a:rPr lang="zh-CN" altLang="en-US" sz="1400" dirty="0">
                <a:latin typeface="微软雅黑" panose="020B0503020204020204" pitchFamily="34" charset="-122"/>
                <a:ea typeface="微软雅黑" panose="020B0503020204020204" pitchFamily="34" charset="-122"/>
              </a:rPr>
              <a:t>的防护。</a:t>
            </a:r>
            <a:endParaRPr lang="zh-CN" altLang="en-US" sz="1400" dirty="0">
              <a:latin typeface="微软雅黑" panose="020B0503020204020204" pitchFamily="34" charset="-122"/>
              <a:ea typeface="微软雅黑" panose="020B0503020204020204" pitchFamily="34" charset="-122"/>
            </a:endParaRPr>
          </a:p>
        </p:txBody>
      </p:sp>
      <p:sp>
        <p:nvSpPr>
          <p:cNvPr id="21" name="椭圆 20"/>
          <p:cNvSpPr/>
          <p:nvPr/>
        </p:nvSpPr>
        <p:spPr>
          <a:xfrm>
            <a:off x="6222593" y="2309370"/>
            <a:ext cx="144016" cy="144016"/>
          </a:xfrm>
          <a:prstGeom prst="ellipse">
            <a:avLst/>
          </a:prstGeom>
          <a:solidFill>
            <a:srgbClr val="0E893B"/>
          </a:solidFill>
          <a:ln>
            <a:solidFill>
              <a:srgbClr val="138C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6412070" y="2847116"/>
            <a:ext cx="2232248" cy="523220"/>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线缆选择耐高温耐腐蚀的铁氟龙屏蔽电缆信号线。</a:t>
            </a:r>
            <a:endParaRPr lang="zh-CN" altLang="en-US" sz="1400" dirty="0">
              <a:latin typeface="微软雅黑" panose="020B0503020204020204" pitchFamily="34" charset="-122"/>
              <a:ea typeface="微软雅黑" panose="020B0503020204020204" pitchFamily="34" charset="-122"/>
            </a:endParaRPr>
          </a:p>
        </p:txBody>
      </p:sp>
      <p:sp>
        <p:nvSpPr>
          <p:cNvPr id="23" name="椭圆 22"/>
          <p:cNvSpPr/>
          <p:nvPr/>
        </p:nvSpPr>
        <p:spPr>
          <a:xfrm>
            <a:off x="6222593" y="3042248"/>
            <a:ext cx="144016" cy="144016"/>
          </a:xfrm>
          <a:prstGeom prst="ellipse">
            <a:avLst/>
          </a:prstGeom>
          <a:solidFill>
            <a:srgbClr val="0E893B"/>
          </a:solidFill>
          <a:ln>
            <a:solidFill>
              <a:srgbClr val="138C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6347138" y="1363539"/>
            <a:ext cx="2216742" cy="523220"/>
          </a:xfrm>
          <a:prstGeom prst="rect">
            <a:avLst/>
          </a:prstGeom>
          <a:noFill/>
        </p:spPr>
        <p:txBody>
          <a:bodyPr wrap="square">
            <a:spAutoFit/>
          </a:bodyPr>
          <a:lstStyle/>
          <a:p>
            <a:pPr algn="just">
              <a:spcBef>
                <a:spcPts val="600"/>
              </a:spcBef>
              <a:spcAft>
                <a:spcPts val="600"/>
              </a:spcAft>
              <a:buClr>
                <a:srgbClr val="C00000"/>
              </a:buClr>
            </a:pPr>
            <a:r>
              <a:rPr lang="zh-CN" altLang="en-US" sz="1400" dirty="0">
                <a:latin typeface="微软雅黑" panose="020B0503020204020204" pitchFamily="34" charset="-122"/>
                <a:ea typeface="微软雅黑" panose="020B0503020204020204" pitchFamily="34" charset="-122"/>
              </a:rPr>
              <a:t>水浸安装时</a:t>
            </a:r>
            <a:r>
              <a:rPr lang="en-US" altLang="zh-CN" sz="1400" dirty="0">
                <a:latin typeface="微软雅黑" panose="020B0503020204020204" pitchFamily="34" charset="-122"/>
                <a:ea typeface="微软雅黑" panose="020B0503020204020204" pitchFamily="34" charset="-122"/>
              </a:rPr>
              <a:t>0</a:t>
            </a:r>
            <a:r>
              <a:rPr lang="zh-CN" altLang="en-US" sz="1400" dirty="0">
                <a:latin typeface="微软雅黑" panose="020B0503020204020204" pitchFamily="34" charset="-122"/>
                <a:ea typeface="微软雅黑" panose="020B0503020204020204" pitchFamily="34" charset="-122"/>
              </a:rPr>
              <a:t>刻度线与积水坑平面平齐</a:t>
            </a:r>
            <a:endParaRPr lang="en-US" altLang="zh-CN" sz="1400" dirty="0">
              <a:latin typeface="微软雅黑" panose="020B0503020204020204" pitchFamily="34" charset="-122"/>
              <a:ea typeface="微软雅黑" panose="020B0503020204020204" pitchFamily="34" charset="-122"/>
            </a:endParaRPr>
          </a:p>
        </p:txBody>
      </p:sp>
      <p:sp>
        <p:nvSpPr>
          <p:cNvPr id="26" name="椭圆 25"/>
          <p:cNvSpPr/>
          <p:nvPr/>
        </p:nvSpPr>
        <p:spPr>
          <a:xfrm>
            <a:off x="6203121" y="1588855"/>
            <a:ext cx="144016" cy="144016"/>
          </a:xfrm>
          <a:prstGeom prst="ellipse">
            <a:avLst/>
          </a:prstGeom>
          <a:solidFill>
            <a:srgbClr val="0E893B"/>
          </a:solidFill>
          <a:ln>
            <a:solidFill>
              <a:srgbClr val="138C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0" y="4241800"/>
            <a:ext cx="4338320" cy="337185"/>
          </a:xfrm>
          <a:prstGeom prst="rect">
            <a:avLst/>
          </a:prstGeom>
          <a:noFill/>
        </p:spPr>
        <p:txBody>
          <a:bodyPr wrap="square">
            <a:spAutoFit/>
          </a:bodyPr>
          <a:lstStyle/>
          <a:p>
            <a:pPr algn="ctr"/>
            <a:r>
              <a:rPr lang="zh-CN" altLang="zh-CN" sz="1600" b="1" dirty="0">
                <a:latin typeface="微软雅黑" panose="020B0503020204020204" pitchFamily="34" charset="-122"/>
                <a:ea typeface="微软雅黑" panose="020B0503020204020204" pitchFamily="34" charset="-122"/>
              </a:rPr>
              <a:t>测液位装置及水浸检测装置示意图</a:t>
            </a:r>
            <a:endParaRPr lang="zh-CN" altLang="en-US" sz="1600" b="1" dirty="0">
              <a:latin typeface="微软雅黑" panose="020B0503020204020204" pitchFamily="34" charset="-122"/>
              <a:ea typeface="微软雅黑" panose="020B0503020204020204" pitchFamily="34" charset="-122"/>
            </a:endParaRPr>
          </a:p>
        </p:txBody>
      </p:sp>
      <p:sp>
        <p:nvSpPr>
          <p:cNvPr id="30" name="文本框 29"/>
          <p:cNvSpPr txBox="1"/>
          <p:nvPr/>
        </p:nvSpPr>
        <p:spPr>
          <a:xfrm>
            <a:off x="6412070" y="3512053"/>
            <a:ext cx="2232248" cy="30777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电池寿命长达</a:t>
            </a:r>
            <a:r>
              <a:rPr lang="en-US" altLang="zh-CN" sz="1400" dirty="0">
                <a:latin typeface="微软雅黑" panose="020B0503020204020204" pitchFamily="34" charset="-122"/>
                <a:ea typeface="微软雅黑" panose="020B0503020204020204" pitchFamily="34" charset="-122"/>
              </a:rPr>
              <a:t>6</a:t>
            </a:r>
            <a:r>
              <a:rPr lang="zh-CN" altLang="en-US" sz="1400" dirty="0">
                <a:latin typeface="微软雅黑" panose="020B0503020204020204" pitchFamily="34" charset="-122"/>
                <a:ea typeface="微软雅黑" panose="020B0503020204020204" pitchFamily="34" charset="-122"/>
              </a:rPr>
              <a:t>年</a:t>
            </a:r>
            <a:endParaRPr lang="zh-CN" altLang="en-US" sz="1400" dirty="0">
              <a:latin typeface="微软雅黑" panose="020B0503020204020204" pitchFamily="34" charset="-122"/>
              <a:ea typeface="微软雅黑" panose="020B0503020204020204" pitchFamily="34" charset="-122"/>
            </a:endParaRPr>
          </a:p>
        </p:txBody>
      </p:sp>
      <p:sp>
        <p:nvSpPr>
          <p:cNvPr id="31" name="椭圆 30"/>
          <p:cNvSpPr/>
          <p:nvPr/>
        </p:nvSpPr>
        <p:spPr>
          <a:xfrm>
            <a:off x="6223474" y="3594823"/>
            <a:ext cx="144016" cy="144016"/>
          </a:xfrm>
          <a:prstGeom prst="ellipse">
            <a:avLst/>
          </a:prstGeom>
          <a:solidFill>
            <a:srgbClr val="0E893B"/>
          </a:solidFill>
          <a:ln>
            <a:solidFill>
              <a:srgbClr val="138C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îš1ïḑê"/>
          <p:cNvSpPr/>
          <p:nvPr/>
        </p:nvSpPr>
        <p:spPr bwMode="auto">
          <a:xfrm>
            <a:off x="8483161" y="4731990"/>
            <a:ext cx="258692" cy="25577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en-US" altLang="zh-CN" sz="900" dirty="0">
                <a:latin typeface="微软雅黑 Light" panose="020B0502040204020203" pitchFamily="34" charset="-122"/>
                <a:ea typeface="微软雅黑 Light" panose="020B0502040204020203" pitchFamily="34" charset="-122"/>
                <a:cs typeface="+mn-ea"/>
                <a:sym typeface="+mn-lt"/>
              </a:rPr>
              <a:t>8</a:t>
            </a:r>
            <a:endParaRPr lang="zh-CN" altLang="en-US" sz="900" dirty="0">
              <a:latin typeface="微软雅黑 Light" panose="020B0502040204020203" pitchFamily="34" charset="-122"/>
              <a:ea typeface="微软雅黑 Light" panose="020B0502040204020203" pitchFamily="34" charset="-122"/>
              <a:cs typeface="+mn-ea"/>
              <a:sym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custDataLst>
              <p:tags r:id="rId1"/>
            </p:custDataLst>
          </p:nvPr>
        </p:nvSpPr>
        <p:spPr>
          <a:xfrm>
            <a:off x="107504" y="195486"/>
            <a:ext cx="4346354" cy="461665"/>
          </a:xfrm>
          <a:prstGeom prst="rect">
            <a:avLst/>
          </a:prstGeom>
        </p:spPr>
        <p:txBody>
          <a:bodyPr vert="horz" wrap="square" numCol="1" anchor="t" anchorCtr="0" compatLnSpc="1"/>
          <a:lstStyle>
            <a:defPPr>
              <a:defRPr lang="zh-CN"/>
            </a:defPPr>
            <a:lvl1pPr eaLnBrk="0" hangingPunct="0">
              <a:defRPr sz="1800" b="1">
                <a:solidFill>
                  <a:schemeClr val="tx1">
                    <a:lumMod val="65000"/>
                    <a:lumOff val="35000"/>
                  </a:schemeClr>
                </a:solidFill>
                <a:latin typeface="微软雅黑" panose="020B0503020204020204" pitchFamily="34" charset="-122"/>
                <a:ea typeface="微软雅黑" panose="020B0503020204020204" pitchFamily="34" charset="-122"/>
              </a:defRPr>
            </a:lvl1pPr>
            <a:lvl2pPr algn="ctr" eaLnBrk="0" hangingPunct="0">
              <a:defRPr sz="4400">
                <a:latin typeface="Calibri" panose="020F0502020204030204" pitchFamily="34" charset="0"/>
              </a:defRPr>
            </a:lvl2pPr>
            <a:lvl3pPr algn="ctr" eaLnBrk="0" hangingPunct="0">
              <a:defRPr sz="4400">
                <a:latin typeface="Calibri" panose="020F0502020204030204" pitchFamily="34" charset="0"/>
              </a:defRPr>
            </a:lvl3pPr>
            <a:lvl4pPr algn="ctr" eaLnBrk="0" hangingPunct="0">
              <a:defRPr sz="4400">
                <a:latin typeface="Calibri" panose="020F0502020204030204" pitchFamily="34" charset="0"/>
              </a:defRPr>
            </a:lvl4pPr>
            <a:lvl5pPr algn="ctr" eaLnBrk="0" hangingPunct="0">
              <a:defRPr sz="4400">
                <a:latin typeface="Calibri" panose="020F0502020204030204" pitchFamily="34" charset="0"/>
              </a:defRPr>
            </a:lvl5pPr>
            <a:lvl6pPr marL="457200" algn="ctr">
              <a:defRPr sz="4400">
                <a:latin typeface="Calibri" panose="020F0502020204030204" pitchFamily="34" charset="0"/>
              </a:defRPr>
            </a:lvl6pPr>
            <a:lvl7pPr marL="914400" algn="ctr">
              <a:defRPr sz="4400">
                <a:latin typeface="Calibri" panose="020F0502020204030204" pitchFamily="34" charset="0"/>
              </a:defRPr>
            </a:lvl7pPr>
            <a:lvl8pPr marL="1371600" algn="ctr">
              <a:defRPr sz="4400">
                <a:latin typeface="Calibri" panose="020F0502020204030204" pitchFamily="34" charset="0"/>
              </a:defRPr>
            </a:lvl8pPr>
            <a:lvl9pPr marL="1828800" algn="ctr">
              <a:defRPr sz="4400">
                <a:latin typeface="Calibri" panose="020F0502020204030204" pitchFamily="34" charset="0"/>
              </a:defRPr>
            </a:lvl9pPr>
          </a:lstStyle>
          <a:p>
            <a:r>
              <a:rPr lang="zh-CN" altLang="en-US" dirty="0">
                <a:sym typeface="+mn-ea"/>
              </a:rPr>
              <a:t>二、建设内容</a:t>
            </a:r>
            <a:endParaRPr lang="zh-CN" altLang="en-US" dirty="0"/>
          </a:p>
        </p:txBody>
      </p:sp>
      <p:sp>
        <p:nvSpPr>
          <p:cNvPr id="4" name="文本框 3"/>
          <p:cNvSpPr txBox="1"/>
          <p:nvPr/>
        </p:nvSpPr>
        <p:spPr>
          <a:xfrm>
            <a:off x="683600" y="3708514"/>
            <a:ext cx="7722604" cy="1023742"/>
          </a:xfrm>
          <a:prstGeom prst="rect">
            <a:avLst/>
          </a:prstGeom>
          <a:noFill/>
        </p:spPr>
        <p:txBody>
          <a:bodyPr wrap="square">
            <a:spAutoFit/>
          </a:bodyPr>
          <a:lstStyle/>
          <a:p>
            <a:pPr indent="304800" algn="just">
              <a:lnSpc>
                <a:spcPct val="150000"/>
              </a:lnSpc>
            </a:pPr>
            <a:r>
              <a:rPr lang="zh-CN" altLang="en-US" sz="1400" spc="300" dirty="0">
                <a:solidFill>
                  <a:schemeClr val="tx1">
                    <a:lumMod val="65000"/>
                    <a:lumOff val="35000"/>
                  </a:schemeClr>
                </a:solidFill>
                <a:latin typeface="微软雅黑" panose="020B0503020204020204" pitchFamily="34" charset="-122"/>
                <a:ea typeface="微软雅黑" panose="020B0503020204020204" pitchFamily="34" charset="-122"/>
              </a:rPr>
              <a:t> 本系统</a:t>
            </a:r>
            <a:r>
              <a:rPr lang="zh-CN" altLang="zh-CN" sz="1400" spc="300" dirty="0">
                <a:solidFill>
                  <a:schemeClr val="tx1">
                    <a:lumMod val="65000"/>
                    <a:lumOff val="35000"/>
                  </a:schemeClr>
                </a:solidFill>
                <a:latin typeface="微软雅黑" panose="020B0503020204020204" pitchFamily="34" charset="-122"/>
                <a:ea typeface="微软雅黑" panose="020B0503020204020204" pitchFamily="34" charset="-122"/>
              </a:rPr>
              <a:t>通过水浸检测及报警模块、液位检测及报警模块、温度测量模块、通讯远传模块、电池供电模块等实现数据的采集与传输，监控中心可实时掌握管网的运行参数，及时发现管道漏点</a:t>
            </a:r>
            <a:r>
              <a:rPr lang="zh-CN" altLang="en-US" sz="1400" spc="300" dirty="0">
                <a:solidFill>
                  <a:schemeClr val="tx1">
                    <a:lumMod val="65000"/>
                    <a:lumOff val="35000"/>
                  </a:schemeClr>
                </a:solidFill>
                <a:latin typeface="微软雅黑" panose="020B0503020204020204" pitchFamily="34" charset="-122"/>
                <a:ea typeface="微软雅黑" panose="020B0503020204020204" pitchFamily="34" charset="-122"/>
              </a:rPr>
              <a:t>并及时发出预报警</a:t>
            </a:r>
            <a:r>
              <a:rPr lang="zh-CN" altLang="zh-CN" sz="1400" spc="300" dirty="0">
                <a:solidFill>
                  <a:schemeClr val="tx1">
                    <a:lumMod val="65000"/>
                    <a:lumOff val="35000"/>
                  </a:schemeClr>
                </a:solidFill>
                <a:latin typeface="微软雅黑" panose="020B0503020204020204" pitchFamily="34" charset="-122"/>
                <a:ea typeface="微软雅黑" panose="020B0503020204020204" pitchFamily="34" charset="-122"/>
              </a:rPr>
              <a:t>，保证管网安全稳定运行。</a:t>
            </a:r>
            <a:endParaRPr lang="zh-CN" altLang="zh-CN" sz="1400" spc="3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îš1ïḑê"/>
          <p:cNvSpPr/>
          <p:nvPr/>
        </p:nvSpPr>
        <p:spPr bwMode="auto">
          <a:xfrm>
            <a:off x="8483161" y="4731990"/>
            <a:ext cx="258692" cy="25577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en-US" altLang="zh-CN" sz="900" dirty="0">
                <a:latin typeface="微软雅黑 Light" panose="020B0502040204020203" pitchFamily="34" charset="-122"/>
                <a:ea typeface="微软雅黑 Light" panose="020B0502040204020203" pitchFamily="34" charset="-122"/>
                <a:cs typeface="+mn-ea"/>
                <a:sym typeface="+mn-lt"/>
              </a:rPr>
              <a:t>5</a:t>
            </a:r>
            <a:endParaRPr lang="zh-CN" altLang="en-US" sz="900" dirty="0">
              <a:latin typeface="微软雅黑 Light" panose="020B0502040204020203" pitchFamily="34" charset="-122"/>
              <a:ea typeface="微软雅黑 Light" panose="020B0502040204020203" pitchFamily="34" charset="-122"/>
              <a:cs typeface="+mn-ea"/>
              <a:sym typeface="+mn-lt"/>
            </a:endParaRPr>
          </a:p>
        </p:txBody>
      </p:sp>
      <p:pic>
        <p:nvPicPr>
          <p:cNvPr id="3" name="图片 2"/>
          <p:cNvPicPr>
            <a:picLocks noChangeAspect="1"/>
          </p:cNvPicPr>
          <p:nvPr/>
        </p:nvPicPr>
        <p:blipFill>
          <a:blip r:embed="rId2"/>
          <a:stretch>
            <a:fillRect/>
          </a:stretch>
        </p:blipFill>
        <p:spPr>
          <a:xfrm>
            <a:off x="1475740" y="915035"/>
            <a:ext cx="5989955" cy="267144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p:cNvSpPr txBox="1"/>
          <p:nvPr>
            <p:custDataLst>
              <p:tags r:id="rId1"/>
            </p:custDataLst>
          </p:nvPr>
        </p:nvSpPr>
        <p:spPr>
          <a:xfrm>
            <a:off x="107504" y="195486"/>
            <a:ext cx="4346354" cy="461665"/>
          </a:xfrm>
          <a:prstGeom prst="rect">
            <a:avLst/>
          </a:prstGeom>
        </p:spPr>
        <p:txBody>
          <a:bodyPr vert="horz" wrap="square" numCol="1" anchor="t" anchorCtr="0" compatLnSpc="1"/>
          <a:lstStyle>
            <a:defPPr>
              <a:defRPr lang="zh-CN"/>
            </a:defPPr>
            <a:lvl1pPr eaLnBrk="0" hangingPunct="0">
              <a:defRPr sz="1800" b="1">
                <a:solidFill>
                  <a:schemeClr val="tx1">
                    <a:lumMod val="65000"/>
                    <a:lumOff val="35000"/>
                  </a:schemeClr>
                </a:solidFill>
                <a:latin typeface="微软雅黑" panose="020B0503020204020204" pitchFamily="34" charset="-122"/>
                <a:ea typeface="微软雅黑" panose="020B0503020204020204" pitchFamily="34" charset="-122"/>
              </a:defRPr>
            </a:lvl1pPr>
            <a:lvl2pPr algn="ctr" eaLnBrk="0" hangingPunct="0">
              <a:defRPr sz="4400">
                <a:latin typeface="Calibri" panose="020F0502020204030204" pitchFamily="34" charset="0"/>
              </a:defRPr>
            </a:lvl2pPr>
            <a:lvl3pPr algn="ctr" eaLnBrk="0" hangingPunct="0">
              <a:defRPr sz="4400">
                <a:latin typeface="Calibri" panose="020F0502020204030204" pitchFamily="34" charset="0"/>
              </a:defRPr>
            </a:lvl3pPr>
            <a:lvl4pPr algn="ctr" eaLnBrk="0" hangingPunct="0">
              <a:defRPr sz="4400">
                <a:latin typeface="Calibri" panose="020F0502020204030204" pitchFamily="34" charset="0"/>
              </a:defRPr>
            </a:lvl4pPr>
            <a:lvl5pPr algn="ctr" eaLnBrk="0" hangingPunct="0">
              <a:defRPr sz="4400">
                <a:latin typeface="Calibri" panose="020F0502020204030204" pitchFamily="34" charset="0"/>
              </a:defRPr>
            </a:lvl5pPr>
            <a:lvl6pPr marL="457200" algn="ctr">
              <a:defRPr sz="4400">
                <a:latin typeface="Calibri" panose="020F0502020204030204" pitchFamily="34" charset="0"/>
              </a:defRPr>
            </a:lvl6pPr>
            <a:lvl7pPr marL="914400" algn="ctr">
              <a:defRPr sz="4400">
                <a:latin typeface="Calibri" panose="020F0502020204030204" pitchFamily="34" charset="0"/>
              </a:defRPr>
            </a:lvl7pPr>
            <a:lvl8pPr marL="1371600" algn="ctr">
              <a:defRPr sz="4400">
                <a:latin typeface="Calibri" panose="020F0502020204030204" pitchFamily="34" charset="0"/>
              </a:defRPr>
            </a:lvl8pPr>
            <a:lvl9pPr marL="1828800" algn="ctr">
              <a:defRPr sz="4400">
                <a:latin typeface="Calibri" panose="020F0502020204030204" pitchFamily="34" charset="0"/>
              </a:defRPr>
            </a:lvl9pPr>
          </a:lstStyle>
          <a:p>
            <a:r>
              <a:rPr lang="zh-CN" altLang="en-US" dirty="0">
                <a:sym typeface="+mn-ea"/>
              </a:rPr>
              <a:t>三、成果目标及亮点</a:t>
            </a:r>
            <a:endParaRPr lang="zh-CN" altLang="en-US" dirty="0"/>
          </a:p>
        </p:txBody>
      </p:sp>
      <p:sp>
        <p:nvSpPr>
          <p:cNvPr id="3" name="文本框 2"/>
          <p:cNvSpPr txBox="1"/>
          <p:nvPr/>
        </p:nvSpPr>
        <p:spPr>
          <a:xfrm>
            <a:off x="7296708" y="896999"/>
            <a:ext cx="1872208" cy="261354"/>
          </a:xfrm>
          <a:prstGeom prst="rect">
            <a:avLst/>
          </a:prstGeom>
        </p:spPr>
        <p:txBody>
          <a:bodyPr wrap="square">
            <a:spAutoFit/>
          </a:bodyPr>
          <a:lstStyle>
            <a:defPPr>
              <a:defRPr lang="zh-CN"/>
            </a:defPPr>
            <a:lvl1pPr algn="just" hangingPunct="0">
              <a:lnSpc>
                <a:spcPct val="120000"/>
              </a:lnSpc>
              <a:defRPr sz="1600" spc="3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000" spc="0" dirty="0">
                <a:solidFill>
                  <a:schemeClr val="bg1"/>
                </a:solidFill>
              </a:rPr>
              <a:t>图片仅为示例后期可自行替换</a:t>
            </a:r>
            <a:endParaRPr lang="zh-CN" altLang="en-US" sz="1000" spc="0" dirty="0">
              <a:solidFill>
                <a:schemeClr val="bg1"/>
              </a:solidFill>
            </a:endParaRPr>
          </a:p>
        </p:txBody>
      </p:sp>
      <p:pic>
        <p:nvPicPr>
          <p:cNvPr id="4" name="图形 3"/>
          <p:cNvPicPr>
            <a:picLocks noChangeAspect="1"/>
          </p:cNvPicPr>
          <p:nvPr/>
        </p:nvPicPr>
        <p:blipFill rotWithShape="1">
          <a:blip r:embed="rId2"/>
          <a:srcRect l="2064" t="2" r="2064" b="-1"/>
          <a:stretch>
            <a:fillRect/>
          </a:stretch>
        </p:blipFill>
        <p:spPr>
          <a:xfrm>
            <a:off x="0" y="682364"/>
            <a:ext cx="9144000" cy="153250"/>
          </a:xfrm>
          <a:prstGeom prst="rect">
            <a:avLst/>
          </a:prstGeom>
        </p:spPr>
      </p:pic>
      <p:sp>
        <p:nvSpPr>
          <p:cNvPr id="8" name="文本框 7"/>
          <p:cNvSpPr txBox="1"/>
          <p:nvPr/>
        </p:nvSpPr>
        <p:spPr>
          <a:xfrm>
            <a:off x="8676456" y="4866501"/>
            <a:ext cx="467544" cy="276999"/>
          </a:xfrm>
          <a:prstGeom prst="rect">
            <a:avLst/>
          </a:prstGeom>
          <a:noFill/>
        </p:spPr>
        <p:txBody>
          <a:bodyPr wrap="square" rtlCol="0">
            <a:spAutoFit/>
          </a:bodyPr>
          <a:lstStyle/>
          <a:p>
            <a:fld id="{26CBEC8B-D4F5-4765-BA16-D6C967C3AE9B}" type="slidenum">
              <a:rPr lang="zh-CN" altLang="en-US" sz="1200" smtClean="0">
                <a:solidFill>
                  <a:schemeClr val="bg1"/>
                </a:solidFill>
                <a:latin typeface="微软雅黑 Light" panose="020B0502040204020203" pitchFamily="34" charset="-122"/>
                <a:ea typeface="微软雅黑 Light" panose="020B0502040204020203" pitchFamily="34" charset="-122"/>
              </a:rPr>
            </a:fld>
            <a:endParaRPr lang="zh-CN" altLang="en-US" sz="1200" dirty="0">
              <a:solidFill>
                <a:schemeClr val="bg1"/>
              </a:solidFill>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1072115" y="2870791"/>
            <a:ext cx="150346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0D893C"/>
                </a:solidFill>
                <a:effectLst/>
                <a:uLnTx/>
                <a:uFillTx/>
                <a:latin typeface="微软雅黑" panose="020B0503020204020204" pitchFamily="34" charset="-122"/>
                <a:ea typeface="微软雅黑" panose="020B0503020204020204" pitchFamily="34" charset="-122"/>
              </a:rPr>
              <a:t>寿命较长</a:t>
            </a:r>
            <a:endParaRPr kumimoji="0" lang="zh-CN" altLang="en-US" b="0" i="0" u="none" strike="noStrike" kern="1200" cap="none" spc="0" normalizeH="0" baseline="0" noProof="0" dirty="0">
              <a:ln>
                <a:noFill/>
              </a:ln>
              <a:solidFill>
                <a:srgbClr val="0D893C"/>
              </a:solidFill>
              <a:effectLst/>
              <a:uLnTx/>
              <a:uFillTx/>
              <a:latin typeface="微软雅黑" panose="020B0503020204020204" pitchFamily="34" charset="-122"/>
              <a:ea typeface="微软雅黑" panose="020B0503020204020204" pitchFamily="34" charset="-122"/>
            </a:endParaRPr>
          </a:p>
        </p:txBody>
      </p:sp>
      <p:sp>
        <p:nvSpPr>
          <p:cNvPr id="12" name="矩形 11"/>
          <p:cNvSpPr/>
          <p:nvPr/>
        </p:nvSpPr>
        <p:spPr>
          <a:xfrm>
            <a:off x="538086" y="3266035"/>
            <a:ext cx="2504358" cy="1167371"/>
          </a:xfrm>
          <a:prstGeom prst="rect">
            <a:avLst/>
          </a:prstGeom>
        </p:spPr>
        <p:txBody>
          <a:bodyPr wrap="square">
            <a:spAutoFit/>
          </a:bodyPr>
          <a:lstStyle/>
          <a:p>
            <a:pPr lvl="0" fontAlgn="auto">
              <a:lnSpc>
                <a:spcPct val="150000"/>
              </a:lnSpc>
              <a:spcBef>
                <a:spcPts val="0"/>
              </a:spcBef>
              <a:spcAft>
                <a:spcPts val="0"/>
              </a:spcAft>
              <a:defRPr/>
            </a:pPr>
            <a:r>
              <a:rPr lang="zh-CN" altLang="en-US" sz="1200" dirty="0">
                <a:solidFill>
                  <a:prstClr val="black">
                    <a:lumMod val="75000"/>
                    <a:lumOff val="25000"/>
                  </a:prstClr>
                </a:solidFill>
                <a:latin typeface="Arial" panose="020B0604020202020204"/>
                <a:ea typeface="微软雅黑" panose="020B0503020204020204" pitchFamily="34" charset="-122"/>
              </a:rPr>
              <a:t>电池寿命长达</a:t>
            </a:r>
            <a:r>
              <a:rPr lang="en-US" altLang="zh-CN" sz="1200" dirty="0">
                <a:solidFill>
                  <a:prstClr val="black">
                    <a:lumMod val="75000"/>
                    <a:lumOff val="25000"/>
                  </a:prstClr>
                </a:solidFill>
                <a:latin typeface="Arial" panose="020B0604020202020204"/>
                <a:ea typeface="微软雅黑" panose="020B0503020204020204" pitchFamily="34" charset="-122"/>
              </a:rPr>
              <a:t>6</a:t>
            </a:r>
            <a:r>
              <a:rPr lang="zh-CN" altLang="en-US" sz="1200" dirty="0">
                <a:solidFill>
                  <a:prstClr val="black">
                    <a:lumMod val="75000"/>
                    <a:lumOff val="25000"/>
                  </a:prstClr>
                </a:solidFill>
                <a:latin typeface="Arial" panose="020B0604020202020204"/>
                <a:ea typeface="微软雅黑" panose="020B0503020204020204" pitchFamily="34" charset="-122"/>
              </a:rPr>
              <a:t>年，不用经常更换</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Arial" panose="020B0604020202020204"/>
                <a:ea typeface="微软雅黑" panose="020B0503020204020204" pitchFamily="34" charset="-122"/>
                <a:cs typeface="+mn-cs"/>
              </a:rPr>
              <a:t>可长时间浸泡在泥水中，能适应井内环境长期处于高温、高温的恶劣条件</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Arial" panose="020B0604020202020204"/>
              <a:ea typeface="微软雅黑" panose="020B0503020204020204" pitchFamily="34" charset="-122"/>
              <a:cs typeface="+mn-cs"/>
            </a:endParaRPr>
          </a:p>
        </p:txBody>
      </p:sp>
      <p:grpSp>
        <p:nvGrpSpPr>
          <p:cNvPr id="15" name="组合 14"/>
          <p:cNvGrpSpPr/>
          <p:nvPr/>
        </p:nvGrpSpPr>
        <p:grpSpPr>
          <a:xfrm>
            <a:off x="1186158" y="2025987"/>
            <a:ext cx="929795" cy="844900"/>
            <a:chOff x="3419873" y="1164893"/>
            <a:chExt cx="948855" cy="873223"/>
          </a:xfrm>
        </p:grpSpPr>
        <p:sp>
          <p:nvSpPr>
            <p:cNvPr id="2" name="椭圆 1"/>
            <p:cNvSpPr/>
            <p:nvPr/>
          </p:nvSpPr>
          <p:spPr>
            <a:xfrm>
              <a:off x="3537689" y="1237722"/>
              <a:ext cx="720080" cy="720000"/>
            </a:xfrm>
            <a:prstGeom prst="ellipse">
              <a:avLst/>
            </a:prstGeom>
            <a:solidFill>
              <a:srgbClr val="118B3B"/>
            </a:solidFill>
            <a:ln>
              <a:solidFill>
                <a:srgbClr val="168D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形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19873" y="1164893"/>
              <a:ext cx="948855" cy="873223"/>
            </a:xfrm>
            <a:prstGeom prst="rect">
              <a:avLst/>
            </a:prstGeom>
          </p:spPr>
        </p:pic>
      </p:grpSp>
      <p:grpSp>
        <p:nvGrpSpPr>
          <p:cNvPr id="18" name="组合 17"/>
          <p:cNvGrpSpPr/>
          <p:nvPr/>
        </p:nvGrpSpPr>
        <p:grpSpPr>
          <a:xfrm>
            <a:off x="4015054" y="1979258"/>
            <a:ext cx="857580" cy="813843"/>
            <a:chOff x="3468939" y="2127053"/>
            <a:chExt cx="857580" cy="813843"/>
          </a:xfrm>
        </p:grpSpPr>
        <p:sp>
          <p:nvSpPr>
            <p:cNvPr id="5" name="椭圆 4"/>
            <p:cNvSpPr/>
            <p:nvPr/>
          </p:nvSpPr>
          <p:spPr>
            <a:xfrm>
              <a:off x="3561676" y="2220896"/>
              <a:ext cx="720000" cy="720000"/>
            </a:xfrm>
            <a:prstGeom prst="ellipse">
              <a:avLst/>
            </a:prstGeom>
            <a:solidFill>
              <a:srgbClr val="118B3B"/>
            </a:solidFill>
            <a:ln>
              <a:solidFill>
                <a:srgbClr val="168D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形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68939" y="2127053"/>
              <a:ext cx="857580" cy="789224"/>
            </a:xfrm>
            <a:prstGeom prst="rect">
              <a:avLst/>
            </a:prstGeom>
          </p:spPr>
        </p:pic>
      </p:grpSp>
      <p:sp>
        <p:nvSpPr>
          <p:cNvPr id="23" name="矩形 22"/>
          <p:cNvSpPr/>
          <p:nvPr/>
        </p:nvSpPr>
        <p:spPr>
          <a:xfrm>
            <a:off x="3203848" y="3227416"/>
            <a:ext cx="2736304" cy="1753235"/>
          </a:xfrm>
          <a:prstGeom prst="rect">
            <a:avLst/>
          </a:prstGeom>
        </p:spPr>
        <p:txBody>
          <a:bodyPr wrap="square">
            <a:spAutoFit/>
          </a:bodyPr>
          <a:lstStyle/>
          <a:p>
            <a:pPr lvl="0" fontAlgn="auto">
              <a:lnSpc>
                <a:spcPct val="150000"/>
              </a:lnSpc>
              <a:spcBef>
                <a:spcPts val="0"/>
              </a:spcBef>
              <a:spcAft>
                <a:spcPts val="0"/>
              </a:spcAft>
              <a:defRPr/>
            </a:pPr>
            <a:r>
              <a:rPr lang="zh-CN" altLang="en-US" sz="1200" dirty="0">
                <a:solidFill>
                  <a:prstClr val="black">
                    <a:lumMod val="75000"/>
                    <a:lumOff val="25000"/>
                  </a:prstClr>
                </a:solidFill>
                <a:latin typeface="Arial" panose="020B0604020202020204"/>
                <a:ea typeface="微软雅黑" panose="020B0503020204020204" pitchFamily="34" charset="-122"/>
              </a:rPr>
              <a:t>针对井下实际情况自主设计多点式液位水浸检测装置，与预警系统和运维人员智能终端</a:t>
            </a:r>
            <a:r>
              <a:rPr lang="en-US" altLang="zh-CN" sz="1200" dirty="0">
                <a:solidFill>
                  <a:prstClr val="black">
                    <a:lumMod val="75000"/>
                    <a:lumOff val="25000"/>
                  </a:prstClr>
                </a:solidFill>
                <a:latin typeface="Arial" panose="020B0604020202020204"/>
                <a:ea typeface="微软雅黑" panose="020B0503020204020204" pitchFamily="34" charset="-122"/>
              </a:rPr>
              <a:t>APP</a:t>
            </a:r>
            <a:r>
              <a:rPr lang="zh-CN" altLang="en-US" sz="1200" dirty="0">
                <a:solidFill>
                  <a:prstClr val="black">
                    <a:lumMod val="75000"/>
                    <a:lumOff val="25000"/>
                  </a:prstClr>
                </a:solidFill>
                <a:latin typeface="Arial" panose="020B0604020202020204"/>
                <a:ea typeface="微软雅黑" panose="020B0503020204020204" pitchFamily="34" charset="-122"/>
              </a:rPr>
              <a:t>的结合使用，确保管网安全检测及预警的可靠性和灵敏性</a:t>
            </a:r>
            <a:endParaRPr lang="zh-CN" altLang="en-US" sz="1200" dirty="0">
              <a:solidFill>
                <a:prstClr val="black">
                  <a:lumMod val="75000"/>
                  <a:lumOff val="25000"/>
                </a:prstClr>
              </a:solidFill>
              <a:latin typeface="Arial" panose="020B0604020202020204"/>
              <a:ea typeface="微软雅黑" panose="020B0503020204020204" pitchFamily="34" charset="-122"/>
            </a:endParaRPr>
          </a:p>
          <a:p>
            <a:pPr lvl="0" fontAlgn="auto">
              <a:lnSpc>
                <a:spcPct val="150000"/>
              </a:lnSpc>
              <a:spcBef>
                <a:spcPts val="0"/>
              </a:spcBef>
              <a:spcAft>
                <a:spcPts val="0"/>
              </a:spcAft>
              <a:defRPr/>
            </a:pP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Arial" panose="020B0604020202020204"/>
              <a:ea typeface="微软雅黑" panose="020B0503020204020204" pitchFamily="34" charset="-122"/>
              <a:cs typeface="+mn-cs"/>
            </a:endParaRPr>
          </a:p>
        </p:txBody>
      </p:sp>
      <p:sp>
        <p:nvSpPr>
          <p:cNvPr id="24" name="文本框 23"/>
          <p:cNvSpPr txBox="1"/>
          <p:nvPr/>
        </p:nvSpPr>
        <p:spPr>
          <a:xfrm>
            <a:off x="3435540" y="2862325"/>
            <a:ext cx="2091479" cy="36830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0D893C"/>
                </a:solidFill>
                <a:effectLst/>
                <a:uLnTx/>
                <a:uFillTx/>
                <a:latin typeface="微软雅黑" panose="020B0503020204020204" pitchFamily="34" charset="-122"/>
                <a:ea typeface="微软雅黑" panose="020B0503020204020204" pitchFamily="34" charset="-122"/>
              </a:rPr>
              <a:t>创新自主设计</a:t>
            </a:r>
            <a:endParaRPr lang="zh-CN" altLang="en-US" dirty="0">
              <a:solidFill>
                <a:srgbClr val="0D893C"/>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7053993" y="2057752"/>
            <a:ext cx="788400" cy="737495"/>
            <a:chOff x="3520064" y="3430890"/>
            <a:chExt cx="788400" cy="737495"/>
          </a:xfrm>
        </p:grpSpPr>
        <p:sp>
          <p:nvSpPr>
            <p:cNvPr id="6" name="椭圆 5"/>
            <p:cNvSpPr/>
            <p:nvPr/>
          </p:nvSpPr>
          <p:spPr>
            <a:xfrm>
              <a:off x="3551175" y="3448385"/>
              <a:ext cx="720000" cy="720000"/>
            </a:xfrm>
            <a:prstGeom prst="ellipse">
              <a:avLst/>
            </a:prstGeom>
            <a:solidFill>
              <a:srgbClr val="0E893B"/>
            </a:solidFill>
            <a:ln>
              <a:solidFill>
                <a:srgbClr val="118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形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20064" y="3430890"/>
              <a:ext cx="788400" cy="720000"/>
            </a:xfrm>
            <a:prstGeom prst="rect">
              <a:avLst/>
            </a:prstGeom>
          </p:spPr>
        </p:pic>
      </p:grpSp>
      <p:sp>
        <p:nvSpPr>
          <p:cNvPr id="22" name="文本框 21"/>
          <p:cNvSpPr txBox="1"/>
          <p:nvPr/>
        </p:nvSpPr>
        <p:spPr>
          <a:xfrm>
            <a:off x="6429597" y="2829454"/>
            <a:ext cx="209148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0D893C"/>
                </a:solidFill>
                <a:effectLst/>
                <a:uLnTx/>
                <a:uFillTx/>
                <a:latin typeface="微软雅黑" panose="020B0503020204020204" pitchFamily="34" charset="-122"/>
                <a:ea typeface="微软雅黑" panose="020B0503020204020204" pitchFamily="34" charset="-122"/>
              </a:rPr>
              <a:t>远程监控及时精确</a:t>
            </a:r>
            <a:endParaRPr lang="zh-CN" altLang="en-US" dirty="0">
              <a:solidFill>
                <a:srgbClr val="0D893C"/>
              </a:solidFill>
              <a:latin typeface="微软雅黑" panose="020B0503020204020204" pitchFamily="34" charset="-122"/>
              <a:ea typeface="微软雅黑" panose="020B0503020204020204" pitchFamily="34" charset="-122"/>
            </a:endParaRPr>
          </a:p>
        </p:txBody>
      </p:sp>
      <p:sp>
        <p:nvSpPr>
          <p:cNvPr id="25" name="矩形 24"/>
          <p:cNvSpPr/>
          <p:nvPr/>
        </p:nvSpPr>
        <p:spPr>
          <a:xfrm>
            <a:off x="6101556" y="3184018"/>
            <a:ext cx="2736304" cy="1198880"/>
          </a:xfrm>
          <a:prstGeom prst="rect">
            <a:avLst/>
          </a:prstGeom>
        </p:spPr>
        <p:txBody>
          <a:bodyPr wrap="square">
            <a:spAutoFit/>
          </a:bodyPr>
          <a:lstStyle/>
          <a:p>
            <a:pPr lvl="0" fontAlgn="auto">
              <a:lnSpc>
                <a:spcPct val="150000"/>
              </a:lnSpc>
              <a:spcBef>
                <a:spcPts val="0"/>
              </a:spcBef>
              <a:spcAft>
                <a:spcPts val="0"/>
              </a:spcAft>
              <a:defRPr/>
            </a:pPr>
            <a:r>
              <a:rPr lang="zh-CN" altLang="en-US" sz="1200" dirty="0">
                <a:solidFill>
                  <a:prstClr val="black">
                    <a:lumMod val="75000"/>
                    <a:lumOff val="25000"/>
                  </a:prstClr>
                </a:solidFill>
                <a:latin typeface="Arial" panose="020B0604020202020204"/>
                <a:ea typeface="微软雅黑" panose="020B0503020204020204" pitchFamily="34" charset="-122"/>
              </a:rPr>
              <a:t>地下管道重大隐患精确预警。目前为止，未出现误报漏报现象，减少了大量的人力物力，避免了发生较大的供暖及蒸汽生产事故的损失。</a:t>
            </a:r>
            <a:endParaRPr lang="zh-CN" altLang="en-US" sz="1200" dirty="0">
              <a:solidFill>
                <a:prstClr val="black">
                  <a:lumMod val="75000"/>
                  <a:lumOff val="25000"/>
                </a:prstClr>
              </a:solidFill>
              <a:latin typeface="Arial" panose="020B0604020202020204"/>
              <a:ea typeface="微软雅黑" panose="020B0503020204020204" pitchFamily="34" charset="-122"/>
            </a:endParaRPr>
          </a:p>
        </p:txBody>
      </p:sp>
      <p:sp>
        <p:nvSpPr>
          <p:cNvPr id="26" name="îš1ïḑê"/>
          <p:cNvSpPr/>
          <p:nvPr/>
        </p:nvSpPr>
        <p:spPr bwMode="auto">
          <a:xfrm>
            <a:off x="8388424" y="4731990"/>
            <a:ext cx="353429" cy="25577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en-US" altLang="zh-CN" sz="900" dirty="0">
                <a:latin typeface="微软雅黑 Light" panose="020B0502040204020203" pitchFamily="34" charset="-122"/>
                <a:ea typeface="微软雅黑 Light" panose="020B0502040204020203" pitchFamily="34" charset="-122"/>
                <a:cs typeface="+mn-ea"/>
                <a:sym typeface="+mn-lt"/>
              </a:rPr>
              <a:t>11</a:t>
            </a:r>
            <a:endParaRPr lang="zh-CN" altLang="en-US" sz="900" dirty="0">
              <a:latin typeface="微软雅黑 Light" panose="020B0502040204020203" pitchFamily="34" charset="-122"/>
              <a:ea typeface="微软雅黑 Light" panose="020B0502040204020203" pitchFamily="34" charset="-122"/>
              <a:cs typeface="+mn-ea"/>
              <a:sym typeface="+mn-lt"/>
            </a:endParaRPr>
          </a:p>
        </p:txBody>
      </p:sp>
      <p:sp>
        <p:nvSpPr>
          <p:cNvPr id="14" name="文本框 13"/>
          <p:cNvSpPr txBox="1"/>
          <p:nvPr/>
        </p:nvSpPr>
        <p:spPr>
          <a:xfrm>
            <a:off x="1475656" y="1335724"/>
            <a:ext cx="797773" cy="371930"/>
          </a:xfrm>
          <a:prstGeom prst="rect">
            <a:avLst/>
          </a:prstGeom>
          <a:noFill/>
        </p:spPr>
        <p:txBody>
          <a:bodyPr wrap="square" rtlCol="0">
            <a:spAutoFit/>
          </a:bodyPr>
          <a:lstStyle/>
          <a:p>
            <a:r>
              <a:rPr lang="zh-CN" altLang="en-US" dirty="0">
                <a:solidFill>
                  <a:schemeClr val="bg1"/>
                </a:solidFill>
              </a:rPr>
              <a:t>目标</a:t>
            </a:r>
            <a:endParaRPr lang="zh-CN" altLang="en-US" dirty="0">
              <a:solidFill>
                <a:schemeClr val="bg1"/>
              </a:solidFill>
            </a:endParaRPr>
          </a:p>
        </p:txBody>
      </p:sp>
      <p:sp>
        <p:nvSpPr>
          <p:cNvPr id="27" name="矩形 26"/>
          <p:cNvSpPr/>
          <p:nvPr/>
        </p:nvSpPr>
        <p:spPr>
          <a:xfrm>
            <a:off x="637302" y="1006427"/>
            <a:ext cx="7751122" cy="890372"/>
          </a:xfrm>
          <a:prstGeom prst="rect">
            <a:avLst/>
          </a:prstGeom>
        </p:spPr>
        <p:txBody>
          <a:bodyPr wrap="square">
            <a:spAutoFit/>
          </a:bodyPr>
          <a:lstStyle/>
          <a:p>
            <a:pPr lvl="0" indent="360045" algn="just" fontAlgn="auto">
              <a:lnSpc>
                <a:spcPct val="150000"/>
              </a:lnSpc>
              <a:spcBef>
                <a:spcPts val="0"/>
              </a:spcBef>
              <a:spcAft>
                <a:spcPts val="0"/>
              </a:spcAft>
              <a:defRPr/>
            </a:pPr>
            <a:r>
              <a:rPr lang="zh-CN" altLang="en-US" sz="1200" dirty="0">
                <a:solidFill>
                  <a:prstClr val="black">
                    <a:lumMod val="75000"/>
                    <a:lumOff val="25000"/>
                  </a:prstClr>
                </a:solidFill>
                <a:latin typeface="Arial" panose="020B0604020202020204"/>
                <a:ea typeface="微软雅黑" panose="020B0503020204020204" pitchFamily="34" charset="-122"/>
              </a:rPr>
              <a:t>通过多点式液位水浸检测装置、温度测量与</a:t>
            </a:r>
            <a:r>
              <a:rPr lang="zh-CN" altLang="zh-CN" sz="1200" dirty="0">
                <a:solidFill>
                  <a:prstClr val="black">
                    <a:lumMod val="75000"/>
                    <a:lumOff val="25000"/>
                  </a:prstClr>
                </a:solidFill>
                <a:latin typeface="Arial" panose="020B0604020202020204"/>
                <a:ea typeface="微软雅黑" panose="020B0503020204020204" pitchFamily="34" charset="-122"/>
              </a:rPr>
              <a:t>报警模块、通讯远传模块、电池供电模块</a:t>
            </a:r>
            <a:r>
              <a:rPr lang="zh-CN" altLang="en-US" sz="1200" dirty="0">
                <a:solidFill>
                  <a:prstClr val="black">
                    <a:lumMod val="75000"/>
                    <a:lumOff val="25000"/>
                  </a:prstClr>
                </a:solidFill>
                <a:latin typeface="Arial" panose="020B0604020202020204"/>
                <a:ea typeface="微软雅黑" panose="020B0503020204020204" pitchFamily="34" charset="-122"/>
              </a:rPr>
              <a:t>等与监控中心的数据融合形成的热力管网安全运行监测及预警系统，解决了地下</a:t>
            </a:r>
            <a:r>
              <a:rPr lang="zh-CN" altLang="zh-CN" sz="1200" dirty="0">
                <a:solidFill>
                  <a:prstClr val="black">
                    <a:lumMod val="75000"/>
                    <a:lumOff val="25000"/>
                  </a:prstClr>
                </a:solidFill>
                <a:latin typeface="Arial" panose="020B0604020202020204"/>
                <a:ea typeface="微软雅黑" panose="020B0503020204020204" pitchFamily="34" charset="-122"/>
              </a:rPr>
              <a:t>管道漏点</a:t>
            </a:r>
            <a:r>
              <a:rPr lang="zh-CN" altLang="en-US" sz="1200" dirty="0">
                <a:solidFill>
                  <a:prstClr val="black">
                    <a:lumMod val="75000"/>
                    <a:lumOff val="25000"/>
                  </a:prstClr>
                </a:solidFill>
                <a:latin typeface="Arial" panose="020B0604020202020204"/>
                <a:ea typeface="微软雅黑" panose="020B0503020204020204" pitchFamily="34" charset="-122"/>
              </a:rPr>
              <a:t>预报警的问题</a:t>
            </a:r>
            <a:r>
              <a:rPr lang="zh-CN" altLang="zh-CN" sz="1200" dirty="0">
                <a:solidFill>
                  <a:prstClr val="black">
                    <a:lumMod val="75000"/>
                    <a:lumOff val="25000"/>
                  </a:prstClr>
                </a:solidFill>
                <a:latin typeface="Arial" panose="020B0604020202020204"/>
                <a:ea typeface="微软雅黑" panose="020B0503020204020204" pitchFamily="34" charset="-122"/>
              </a:rPr>
              <a:t>，</a:t>
            </a:r>
            <a:r>
              <a:rPr lang="zh-CN" altLang="en-US" sz="1200" dirty="0">
                <a:solidFill>
                  <a:prstClr val="black">
                    <a:lumMod val="75000"/>
                    <a:lumOff val="25000"/>
                  </a:prstClr>
                </a:solidFill>
                <a:latin typeface="Arial" panose="020B0604020202020204"/>
                <a:ea typeface="微软雅黑" panose="020B0503020204020204" pitchFamily="34" charset="-122"/>
              </a:rPr>
              <a:t>实现了热网安全运行远程监测预警 “零”突破，</a:t>
            </a:r>
            <a:r>
              <a:rPr lang="zh-CN" altLang="zh-CN" sz="1200" dirty="0">
                <a:solidFill>
                  <a:prstClr val="black">
                    <a:lumMod val="75000"/>
                    <a:lumOff val="25000"/>
                  </a:prstClr>
                </a:solidFill>
                <a:latin typeface="Arial" panose="020B0604020202020204"/>
                <a:ea typeface="微软雅黑" panose="020B0503020204020204" pitchFamily="34" charset="-122"/>
              </a:rPr>
              <a:t>保</a:t>
            </a:r>
            <a:r>
              <a:rPr lang="zh-CN" altLang="en-US" sz="1200" dirty="0">
                <a:solidFill>
                  <a:prstClr val="black">
                    <a:lumMod val="75000"/>
                    <a:lumOff val="25000"/>
                  </a:prstClr>
                </a:solidFill>
                <a:latin typeface="Arial" panose="020B0604020202020204"/>
                <a:ea typeface="微软雅黑" panose="020B0503020204020204" pitchFamily="34" charset="-122"/>
              </a:rPr>
              <a:t>障</a:t>
            </a:r>
            <a:r>
              <a:rPr lang="zh-CN" altLang="zh-CN" sz="1200" dirty="0">
                <a:solidFill>
                  <a:prstClr val="black">
                    <a:lumMod val="75000"/>
                    <a:lumOff val="25000"/>
                  </a:prstClr>
                </a:solidFill>
                <a:latin typeface="Arial" panose="020B0604020202020204"/>
                <a:ea typeface="微软雅黑" panose="020B0503020204020204" pitchFamily="34" charset="-122"/>
              </a:rPr>
              <a:t>管网安全稳定运行。</a:t>
            </a:r>
            <a:endParaRPr lang="en-US" altLang="zh-CN" sz="1200" dirty="0">
              <a:solidFill>
                <a:prstClr val="black">
                  <a:lumMod val="75000"/>
                  <a:lumOff val="25000"/>
                </a:prstClr>
              </a:solidFill>
              <a:latin typeface="Arial" panose="020B0604020202020204"/>
              <a:ea typeface="微软雅黑" panose="020B0503020204020204" pitchFamily="34" charset="-122"/>
            </a:endParaRPr>
          </a:p>
        </p:txBody>
      </p:sp>
    </p:spTree>
  </p:cSld>
  <p:clrMapOvr>
    <a:masterClrMapping/>
  </p:clrMapOvr>
</p:sld>
</file>

<file path=ppt/tags/tag1.xml><?xml version="1.0" encoding="utf-8"?>
<p:tagLst xmlns:p="http://schemas.openxmlformats.org/presentationml/2006/main">
  <p:tag name="REFSHAPE" val="1297559132"/>
</p:tagLst>
</file>

<file path=ppt/tags/tag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78_2*l_h_d*1_2_1"/>
  <p:tag name="KSO_WM_TEMPLATE_CATEGORY" val="diagram"/>
  <p:tag name="KSO_WM_TEMPLATE_INDEX" val="2023178"/>
  <p:tag name="KSO_WM_UNIT_LAYERLEVEL" val="1_1_1"/>
  <p:tag name="KSO_WM_TAG_VERSION" val="3.0"/>
  <p:tag name="KSO_WM_DIAGRAM_VERSION" val="3"/>
  <p:tag name="KSO_WM_DIAGRAM_COLOR_TRICK" val="1"/>
  <p:tag name="KSO_WM_DIAGRAM_COLOR_TEXT_CAN_REMOVE" val="n"/>
  <p:tag name="KSO_WM_UNIT_VALUE" val="559*879"/>
  <p:tag name="KSO_WM_DIAGRAM_GROUP_CODE" val="l1-1"/>
  <p:tag name="KSO_WM_UNIT_TYPE" val="l_h_d"/>
  <p:tag name="KSO_WM_UNIT_INDEX" val="1_2_1"/>
  <p:tag name="KSO_WM_DIAGRAM_MAX_ITEMCNT" val="4"/>
  <p:tag name="KSO_WM_DIAGRAM_MIN_ITEMCNT" val="2"/>
  <p:tag name="KSO_WM_DIAGRAM_VIRTUALLY_FRAME" val="{&quot;height&quot;:388.2999267578125,&quot;left&quot;:-83.17887047474778,&quot;top&quot;:20.944800400621283,&quot;width&quot;:850.4000244140625}"/>
  <p:tag name="KSO_WM_DIAGRAM_COLOR_MATCH_VALUE" val="{&quot;shape&quot;:{&quot;fill&quot;:{&quot;type&quot;:0},&quot;glow&quot;:{&quot;colorType&quot;:0},&quot;line&quot;:{&quot;solidLine&quot;:{&quot;brightness&quot;:-0.25,&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3178_2*l_h_i*1_2_1"/>
  <p:tag name="KSO_WM_TEMPLATE_CATEGORY" val="diagram"/>
  <p:tag name="KSO_WM_TEMPLATE_INDEX" val="2023178"/>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88.2999267578125,&quot;left&quot;:-83.17887047474778,&quot;top&quot;:20.944800400621283,&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DIAGRAM_USE_COLOR_VALUE" val="{&quot;color_scheme&quot;:1,&quot;color_type&quot;:1,&quot;theme_color_indexes&quot;:[5,6,5,6,5,6]}"/>
</p:tagLst>
</file>

<file path=ppt/tags/tag1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178_2*l_h_f*1_2_1"/>
  <p:tag name="KSO_WM_TEMPLATE_CATEGORY" val="diagram"/>
  <p:tag name="KSO_WM_TEMPLATE_INDEX" val="2023178"/>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88.2999267578125,&quot;left&quot;:-83.17887047474778,&quot;top&quot;:20.944800400621283,&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8_2*l_h_i*1_3_2"/>
  <p:tag name="KSO_WM_TEMPLATE_CATEGORY" val="diagram"/>
  <p:tag name="KSO_WM_TEMPLATE_INDEX" val="2023178"/>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UNIT_TYPE" val="l_h_i"/>
  <p:tag name="KSO_WM_UNIT_INDEX" val="1_3_2"/>
  <p:tag name="KSO_WM_DIAGRAM_MAX_ITEMCNT" val="4"/>
  <p:tag name="KSO_WM_DIAGRAM_MIN_ITEMCNT" val="2"/>
  <p:tag name="KSO_WM_DIAGRAM_VIRTUALLY_FRAME" val="{&quot;height&quot;:388.2999267578125,&quot;left&quot;:-83.17887047474778,&quot;top&quot;:20.944800400621283,&quot;width&quot;:850.40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78_2*l_h_d*1_3_1"/>
  <p:tag name="KSO_WM_TEMPLATE_CATEGORY" val="diagram"/>
  <p:tag name="KSO_WM_TEMPLATE_INDEX" val="2023178"/>
  <p:tag name="KSO_WM_UNIT_LAYERLEVEL" val="1_1_1"/>
  <p:tag name="KSO_WM_TAG_VERSION" val="3.0"/>
  <p:tag name="KSO_WM_DIAGRAM_VERSION" val="3"/>
  <p:tag name="KSO_WM_DIAGRAM_COLOR_TRICK" val="1"/>
  <p:tag name="KSO_WM_DIAGRAM_COLOR_TEXT_CAN_REMOVE" val="n"/>
  <p:tag name="KSO_WM_UNIT_VALUE" val="559*879"/>
  <p:tag name="KSO_WM_DIAGRAM_GROUP_CODE" val="l1-1"/>
  <p:tag name="KSO_WM_UNIT_TYPE" val="l_h_d"/>
  <p:tag name="KSO_WM_UNIT_INDEX" val="1_3_1"/>
  <p:tag name="KSO_WM_DIAGRAM_MAX_ITEMCNT" val="4"/>
  <p:tag name="KSO_WM_DIAGRAM_MIN_ITEMCNT" val="2"/>
  <p:tag name="KSO_WM_DIAGRAM_VIRTUALLY_FRAME" val="{&quot;height&quot;:388.2999267578125,&quot;left&quot;:-83.17887047474778,&quot;top&quot;:20.944800400621283,&quot;width&quot;:850.4000244140625}"/>
  <p:tag name="KSO_WM_DIAGRAM_COLOR_MATCH_VALUE" val="{&quot;shape&quot;:{&quot;fill&quot;:{&quot;type&quot;:0},&quot;glow&quot;:{&quot;colorType&quot;:0},&quot;line&quot;:{&quot;solidLine&quot;:{&quot;brightness&quot;:-0.25,&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3178_2*l_h_i*1_3_1"/>
  <p:tag name="KSO_WM_TEMPLATE_CATEGORY" val="diagram"/>
  <p:tag name="KSO_WM_TEMPLATE_INDEX" val="2023178"/>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88.2999267578125,&quot;left&quot;:-83.17887047474778,&quot;top&quot;:20.944800400621283,&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DIAGRAM_USE_COLOR_VALUE" val="{&quot;color_scheme&quot;:1,&quot;color_type&quot;:1,&quot;theme_color_indexes&quot;:[5,6,5,6,5,6]}"/>
</p:tagLst>
</file>

<file path=ppt/tags/tag1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178_2*l_h_f*1_3_1"/>
  <p:tag name="KSO_WM_TEMPLATE_CATEGORY" val="diagram"/>
  <p:tag name="KSO_WM_TEMPLATE_INDEX" val="2023178"/>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88.2999267578125,&quot;left&quot;:-83.17887047474778,&quot;top&quot;:20.944800400621283,&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7.xml><?xml version="1.0" encoding="utf-8"?>
<p:tagLst xmlns:p="http://schemas.openxmlformats.org/presentationml/2006/main">
  <p:tag name="REFSHAPE" val="1297559132"/>
</p:tagLst>
</file>

<file path=ppt/tags/tag18.xml><?xml version="1.0" encoding="utf-8"?>
<p:tagLst xmlns:p="http://schemas.openxmlformats.org/presentationml/2006/main">
  <p:tag name="REFSHAPE" val="1297559132"/>
</p:tagLst>
</file>

<file path=ppt/tags/tag19.xml><?xml version="1.0" encoding="utf-8"?>
<p:tagLst xmlns:p="http://schemas.openxmlformats.org/presentationml/2006/main">
  <p:tag name="REFSHAPE" val="1297559132"/>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DIAGRAM_VIRTUALLY_FRAME" val="{&quot;height&quot;:215.17181102362207,&quot;left&quot;:75.77488188976378,&quot;top&quot;:101.99598425196851,&quot;width&quot;:559.7340157480314}"/>
</p:tagLst>
</file>

<file path=ppt/tags/tag21.xml><?xml version="1.0" encoding="utf-8"?>
<p:tagLst xmlns:p="http://schemas.openxmlformats.org/presentationml/2006/main">
  <p:tag name="KSO_WM_DIAGRAM_VIRTUALLY_FRAME" val="{&quot;height&quot;:215.17181102362207,&quot;left&quot;:75.77488188976378,&quot;top&quot;:101.99598425196851,&quot;width&quot;:559.7340157480314}"/>
</p:tagLst>
</file>

<file path=ppt/tags/tag22.xml><?xml version="1.0" encoding="utf-8"?>
<p:tagLst xmlns:p="http://schemas.openxmlformats.org/presentationml/2006/main">
  <p:tag name="KSO_WM_DIAGRAM_VIRTUALLY_FRAME" val="{&quot;height&quot;:215.17181102362207,&quot;left&quot;:75.77488188976378,&quot;top&quot;:101.99598425196851,&quot;width&quot;:559.7340157480314}"/>
</p:tagLst>
</file>

<file path=ppt/tags/tag23.xml><?xml version="1.0" encoding="utf-8"?>
<p:tagLst xmlns:p="http://schemas.openxmlformats.org/presentationml/2006/main">
  <p:tag name="KSO_WM_DIAGRAM_VIRTUALLY_FRAME" val="{&quot;height&quot;:215.17181102362207,&quot;left&quot;:75.77488188976378,&quot;top&quot;:101.99598425196851,&quot;width&quot;:559.7340157480314}"/>
</p:tagLst>
</file>

<file path=ppt/tags/tag24.xml><?xml version="1.0" encoding="utf-8"?>
<p:tagLst xmlns:p="http://schemas.openxmlformats.org/presentationml/2006/main">
  <p:tag name="KSO_WM_DIAGRAM_VIRTUALLY_FRAME" val="{&quot;height&quot;:215.17181102362207,&quot;left&quot;:75.77488188976378,&quot;top&quot;:101.99598425196851,&quot;width&quot;:559.7340157480314}"/>
</p:tagLst>
</file>

<file path=ppt/tags/tag25.xml><?xml version="1.0" encoding="utf-8"?>
<p:tagLst xmlns:p="http://schemas.openxmlformats.org/presentationml/2006/main">
  <p:tag name="KSO_WM_DIAGRAM_VIRTUALLY_FRAME" val="{&quot;height&quot;:215.17181102362207,&quot;left&quot;:75.77488188976378,&quot;top&quot;:101.99598425196851,&quot;width&quot;:559.7340157480314}"/>
</p:tagLst>
</file>

<file path=ppt/tags/tag26.xml><?xml version="1.0" encoding="utf-8"?>
<p:tagLst xmlns:p="http://schemas.openxmlformats.org/presentationml/2006/main">
  <p:tag name="KSO_WM_DIAGRAM_VIRTUALLY_FRAME" val="{&quot;height&quot;:215.17181102362207,&quot;left&quot;:75.77488188976378,&quot;top&quot;:101.99598425196851,&quot;width&quot;:559.7340157480314}"/>
</p:tagLst>
</file>

<file path=ppt/tags/tag27.xml><?xml version="1.0" encoding="utf-8"?>
<p:tagLst xmlns:p="http://schemas.openxmlformats.org/presentationml/2006/main">
  <p:tag name="KSO_WM_DIAGRAM_VIRTUALLY_FRAME" val="{&quot;height&quot;:215.17181102362207,&quot;left&quot;:75.77488188976378,&quot;top&quot;:101.99598425196851,&quot;width&quot;:559.7340157480314}"/>
</p:tagLst>
</file>

<file path=ppt/tags/tag28.xml><?xml version="1.0" encoding="utf-8"?>
<p:tagLst xmlns:p="http://schemas.openxmlformats.org/presentationml/2006/main">
  <p:tag name="KSO_WM_DIAGRAM_VIRTUALLY_FRAME" val="{&quot;height&quot;:215.17181102362207,&quot;left&quot;:75.77488188976378,&quot;top&quot;:101.99598425196851,&quot;width&quot;:559.7340157480314}"/>
</p:tagLst>
</file>

<file path=ppt/tags/tag29.xml><?xml version="1.0" encoding="utf-8"?>
<p:tagLst xmlns:p="http://schemas.openxmlformats.org/presentationml/2006/main">
  <p:tag name="KSO_WM_DIAGRAM_VIRTUALLY_FRAME" val="{&quot;height&quot;:215.17181102362207,&quot;left&quot;:75.77488188976378,&quot;top&quot;:101.99598425196851,&quot;width&quot;:559.7340157480314}"/>
</p:tagLst>
</file>

<file path=ppt/tags/tag3.xml><?xml version="1.0" encoding="utf-8"?>
<p:tagLst xmlns:p="http://schemas.openxmlformats.org/presentationml/2006/main">
  <p:tag name="REFSHAPE" val="1297559132"/>
</p:tagLst>
</file>

<file path=ppt/tags/tag30.xml><?xml version="1.0" encoding="utf-8"?>
<p:tagLst xmlns:p="http://schemas.openxmlformats.org/presentationml/2006/main">
  <p:tag name="REFSHAPE" val="1297559132"/>
</p:tagLst>
</file>

<file path=ppt/tags/tag31.xml><?xml version="1.0" encoding="utf-8"?>
<p:tagLst xmlns:p="http://schemas.openxmlformats.org/presentationml/2006/main">
  <p:tag name="resource_record_key" val="{&quot;70&quot;:[3324638]}"/>
</p:tagLst>
</file>

<file path=ppt/tags/tag4.xml><?xml version="1.0" encoding="utf-8"?>
<p:tagLst xmlns:p="http://schemas.openxmlformats.org/presentationml/2006/main">
  <p:tag name="REFSHAPE" val="1297559132"/>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8_2*l_h_i*1_1_2"/>
  <p:tag name="KSO_WM_TEMPLATE_CATEGORY" val="diagram"/>
  <p:tag name="KSO_WM_TEMPLATE_INDEX" val="2023178"/>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UNIT_TYPE" val="l_h_i"/>
  <p:tag name="KSO_WM_UNIT_INDEX" val="1_1_2"/>
  <p:tag name="KSO_WM_DIAGRAM_MAX_ITEMCNT" val="4"/>
  <p:tag name="KSO_WM_DIAGRAM_MIN_ITEMCNT" val="2"/>
  <p:tag name="KSO_WM_DIAGRAM_VIRTUALLY_FRAME" val="{&quot;height&quot;:388.2999267578125,&quot;left&quot;:-83.17887047474778,&quot;top&quot;:20.944800400621283,&quot;width&quot;:850.40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78_2*l_h_d*1_1_1"/>
  <p:tag name="KSO_WM_TEMPLATE_CATEGORY" val="diagram"/>
  <p:tag name="KSO_WM_TEMPLATE_INDEX" val="2023178"/>
  <p:tag name="KSO_WM_UNIT_LAYERLEVEL" val="1_1_1"/>
  <p:tag name="KSO_WM_TAG_VERSION" val="3.0"/>
  <p:tag name="KSO_WM_DIAGRAM_VERSION" val="3"/>
  <p:tag name="KSO_WM_DIAGRAM_COLOR_TRICK" val="1"/>
  <p:tag name="KSO_WM_DIAGRAM_COLOR_TEXT_CAN_REMOVE" val="n"/>
  <p:tag name="KSO_WM_UNIT_VALUE" val="559*879"/>
  <p:tag name="KSO_WM_DIAGRAM_GROUP_CODE" val="l1-1"/>
  <p:tag name="KSO_WM_UNIT_TYPE" val="l_h_d"/>
  <p:tag name="KSO_WM_UNIT_INDEX" val="1_1_1"/>
  <p:tag name="KSO_WM_DIAGRAM_MAX_ITEMCNT" val="4"/>
  <p:tag name="KSO_WM_DIAGRAM_MIN_ITEMCNT" val="2"/>
  <p:tag name="KSO_WM_DIAGRAM_VIRTUALLY_FRAME" val="{&quot;height&quot;:388.2999267578125,&quot;left&quot;:-83.17887047474778,&quot;top&quot;:20.944800400621283,&quot;width&quot;:850.4000244140625}"/>
  <p:tag name="KSO_WM_DIAGRAM_COLOR_MATCH_VALUE" val="{&quot;shape&quot;:{&quot;fill&quot;:{&quot;type&quot;:0},&quot;glow&quot;:{&quot;colorType&quot;:0},&quot;line&quot;:{&quot;solidLine&quot;:{&quot;brightness&quot;:-0.25,&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3178_2*l_h_i*1_1_1"/>
  <p:tag name="KSO_WM_TEMPLATE_CATEGORY" val="diagram"/>
  <p:tag name="KSO_WM_TEMPLATE_INDEX" val="2023178"/>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88.2999267578125,&quot;left&quot;:-83.17887047474778,&quot;top&quot;:20.944800400621283,&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DIAGRAM_USE_COLOR_VALUE" val="{&quot;color_scheme&quot;:1,&quot;color_type&quot;:1,&quot;theme_color_indexes&quot;:[5,6,5,6,5,6]}"/>
</p:tagLst>
</file>

<file path=ppt/tags/tag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178_2*l_h_f*1_1_1"/>
  <p:tag name="KSO_WM_TEMPLATE_CATEGORY" val="diagram"/>
  <p:tag name="KSO_WM_TEMPLATE_INDEX" val="2023178"/>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88.2999267578125,&quot;left&quot;:-83.17887047474778,&quot;top&quot;:20.944800400621283,&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8_2*l_h_i*1_2_2"/>
  <p:tag name="KSO_WM_TEMPLATE_CATEGORY" val="diagram"/>
  <p:tag name="KSO_WM_TEMPLATE_INDEX" val="2023178"/>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UNIT_TYPE" val="l_h_i"/>
  <p:tag name="KSO_WM_UNIT_INDEX" val="1_2_2"/>
  <p:tag name="KSO_WM_DIAGRAM_MAX_ITEMCNT" val="4"/>
  <p:tag name="KSO_WM_DIAGRAM_MIN_ITEMCNT" val="2"/>
  <p:tag name="KSO_WM_DIAGRAM_VIRTUALLY_FRAME" val="{&quot;height&quot;:388.2999267578125,&quot;left&quot;:-83.17887047474778,&quot;top&quot;:20.944800400621283,&quot;width&quot;:850.40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2163</Words>
  <Application>WPS 演示</Application>
  <PresentationFormat>全屏显示(16:9)</PresentationFormat>
  <Paragraphs>157</Paragraphs>
  <Slides>11</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11</vt:i4>
      </vt:variant>
    </vt:vector>
  </HeadingPairs>
  <TitlesOfParts>
    <vt:vector size="24" baseType="lpstr">
      <vt:lpstr>Arial</vt:lpstr>
      <vt:lpstr>宋体</vt:lpstr>
      <vt:lpstr>Wingdings</vt:lpstr>
      <vt:lpstr>Calibri</vt:lpstr>
      <vt:lpstr>微软雅黑 Light</vt:lpstr>
      <vt:lpstr>微软雅黑</vt:lpstr>
      <vt:lpstr>Arial Unicode MS</vt:lpstr>
      <vt:lpstr>方正正粗黑简体</vt:lpstr>
      <vt:lpstr>黑体</vt:lpstr>
      <vt:lpstr>Franklin Gothic Book</vt:lpstr>
      <vt:lpstr>Times New Roman</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Lenovo</cp:lastModifiedBy>
  <cp:revision>794</cp:revision>
  <dcterms:created xsi:type="dcterms:W3CDTF">2015-09-01T09:21:00Z</dcterms:created>
  <dcterms:modified xsi:type="dcterms:W3CDTF">2024-11-21T10:23:31Z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2052-12.1.0.18912</vt:lpwstr>
  </property>
  <property fmtid="{D5CDD505-2E9C-101B-9397-08002B2CF9AE}" pid="3" name="ICV">
    <vt:lpwstr>0DF88F80C53E4CEC9BC0561594CA9C1B</vt:lpwstr>
  </property>
</Properties>
</file>