
<file path=[Content_Types].xml><?xml version="1.0" encoding="utf-8"?>
<Types xmlns="http://schemas.openxmlformats.org/package/2006/content-types">
  <Default Extension="jpeg" ContentType="image/jpeg"/>
  <Default Extension="JPG" ContentType="image/.jpg"/>
  <Default Extension="png" ContentType="image/png"/>
  <Default Extension="mp4" ContentType="vide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
  </p:notesMasterIdLst>
  <p:handoutMasterIdLst>
    <p:handoutMasterId r:id="rId18"/>
  </p:handoutMasterIdLst>
  <p:sldIdLst>
    <p:sldId id="358" r:id="rId4"/>
    <p:sldId id="359" r:id="rId5"/>
    <p:sldId id="289" r:id="rId7"/>
    <p:sldId id="360" r:id="rId8"/>
    <p:sldId id="376" r:id="rId9"/>
    <p:sldId id="290" r:id="rId10"/>
    <p:sldId id="341" r:id="rId11"/>
    <p:sldId id="404" r:id="rId12"/>
    <p:sldId id="405" r:id="rId13"/>
    <p:sldId id="406" r:id="rId14"/>
    <p:sldId id="391" r:id="rId15"/>
    <p:sldId id="403" r:id="rId16"/>
    <p:sldId id="407" r:id="rId17"/>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er" initials=""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53.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8.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E9BF4333-40E3-450E-BF75-FAF1EC84E749}"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BC320119-327D-410D-B380-0BBFE7075B41}" type="slidenum">
              <a:rPr lang="zh-CN" altLang="en-US"/>
            </a:fld>
            <a:endParaRPr lang="zh-CN" altLang="en-US" sz="18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60671" y="568325"/>
            <a:ext cx="2628900" cy="5811838"/>
          </a:xfrm>
        </p:spPr>
        <p:txBody>
          <a:bodyPr vert="eaVert"/>
          <a:lstStyle/>
          <a:p>
            <a:r>
              <a:rPr lang="zh-CN" altLang="en-US" dirty="0"/>
              <a:t>单击此处编辑母版标题样式</a:t>
            </a:r>
            <a:endParaRPr lang="zh-CN" altLang="en-US" dirty="0"/>
          </a:p>
        </p:txBody>
      </p:sp>
      <p:sp>
        <p:nvSpPr>
          <p:cNvPr id="3" name="竖排文字占位符 2"/>
          <p:cNvSpPr>
            <a:spLocks noGrp="1"/>
          </p:cNvSpPr>
          <p:nvPr>
            <p:ph type="body" orient="vert" idx="1" hasCustomPrompt="1"/>
          </p:nvPr>
        </p:nvSpPr>
        <p:spPr>
          <a:xfrm>
            <a:off x="-1722120" y="379192"/>
            <a:ext cx="7734300" cy="5811838"/>
          </a:xfrm>
        </p:spPr>
        <p:txBody>
          <a:bodyPr vert="eaVert"/>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第二章2">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419350" y="60960"/>
            <a:ext cx="973963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第二章2">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矩形 7"/>
          <p:cNvSpPr/>
          <p:nvPr userDrawn="1"/>
        </p:nvSpPr>
        <p:spPr>
          <a:xfrm>
            <a:off x="3137535" y="60960"/>
            <a:ext cx="902144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825750" y="60960"/>
            <a:ext cx="933323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054225" y="60960"/>
            <a:ext cx="1010475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590165" y="60960"/>
            <a:ext cx="956881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矩形 7"/>
          <p:cNvSpPr/>
          <p:nvPr userDrawn="1"/>
        </p:nvSpPr>
        <p:spPr>
          <a:xfrm>
            <a:off x="2644140" y="60960"/>
            <a:ext cx="951484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1576598896671">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E9BF4333-40E3-450E-BF75-FAF1EC84E749}"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BC320119-327D-410D-B380-0BBFE7075B41}" type="slidenum">
              <a:rPr lang="zh-CN" altLang="en-US"/>
            </a:fld>
            <a:endParaRPr lang="zh-CN" altLang="en-US" sz="18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60671" y="568325"/>
            <a:ext cx="2628900" cy="5811838"/>
          </a:xfrm>
        </p:spPr>
        <p:txBody>
          <a:bodyPr vert="eaVert"/>
          <a:lstStyle/>
          <a:p>
            <a:r>
              <a:rPr lang="zh-CN" altLang="en-US" dirty="0"/>
              <a:t>单击此处编辑母版标题样式</a:t>
            </a:r>
            <a:endParaRPr lang="zh-CN" altLang="en-US" dirty="0"/>
          </a:p>
        </p:txBody>
      </p:sp>
      <p:sp>
        <p:nvSpPr>
          <p:cNvPr id="3" name="竖排文字占位符 2"/>
          <p:cNvSpPr>
            <a:spLocks noGrp="1"/>
          </p:cNvSpPr>
          <p:nvPr>
            <p:ph type="body" orient="vert" idx="1" hasCustomPrompt="1"/>
          </p:nvPr>
        </p:nvSpPr>
        <p:spPr>
          <a:xfrm>
            <a:off x="-1722120" y="379192"/>
            <a:ext cx="7734300" cy="5811838"/>
          </a:xfrm>
        </p:spPr>
        <p:txBody>
          <a:bodyPr vert="eaVert"/>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第二章2">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419350" y="60960"/>
            <a:ext cx="973963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二章2">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矩形 7"/>
          <p:cNvSpPr/>
          <p:nvPr userDrawn="1"/>
        </p:nvSpPr>
        <p:spPr>
          <a:xfrm>
            <a:off x="3137535" y="60960"/>
            <a:ext cx="902144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825750" y="60960"/>
            <a:ext cx="933323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054225" y="60960"/>
            <a:ext cx="1010475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7"/>
          <p:cNvSpPr/>
          <p:nvPr userDrawn="1"/>
        </p:nvSpPr>
        <p:spPr>
          <a:xfrm>
            <a:off x="2590165" y="60960"/>
            <a:ext cx="9568815"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cxnSp>
        <p:nvCxnSpPr>
          <p:cNvPr id="11" name="直接连接符 10"/>
          <p:cNvCxnSpPr/>
          <p:nvPr userDrawn="1"/>
        </p:nvCxnSpPr>
        <p:spPr>
          <a:xfrm flipH="1" flipV="1">
            <a:off x="2200275" y="752158"/>
            <a:ext cx="9664700" cy="1333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 name="矩形 7"/>
          <p:cNvSpPr/>
          <p:nvPr userDrawn="1"/>
        </p:nvSpPr>
        <p:spPr>
          <a:xfrm>
            <a:off x="2644140" y="60960"/>
            <a:ext cx="9514840" cy="581025"/>
          </a:xfrm>
          <a:prstGeom prst="rect">
            <a:avLst/>
          </a:prstGeom>
          <a:noFill/>
          <a:ln w="9525">
            <a:noFill/>
          </a:ln>
        </p:spPr>
        <p:txBody>
          <a:bodyPr wrap="square" lIns="91432" tIns="45715" rIns="91432" bIns="45715">
            <a:spAutoFit/>
            <a:scene3d>
              <a:camera prst="orthographicFront"/>
              <a:lightRig rig="threePt" dir="t"/>
            </a:scene3d>
          </a:bodyPr>
          <a:p>
            <a:pPr algn="ctr" eaLnBrk="0" hangingPunct="0">
              <a:lnSpc>
                <a:spcPct val="120000"/>
              </a:lnSpc>
            </a:pPr>
            <a:r>
              <a:rPr lang="zh-CN" altLang="en-US" sz="2655" b="1" dirty="0">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sym typeface="+mn-ea"/>
              </a:rPr>
              <a:t>全寿命周期范畴城市主干路非破拆模式改造更新技术</a:t>
            </a:r>
            <a:endParaRPr lang="zh-CN" altLang="en-US" sz="2655" b="1" dirty="0">
              <a:solidFill>
                <a:schemeClr val="tx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endParaRPr>
          </a:p>
        </p:txBody>
      </p:sp>
      <p:pic>
        <p:nvPicPr>
          <p:cNvPr id="5" name="内容占位符 4" descr="3fcd08386f11178b84a014df8ac0044"/>
          <p:cNvPicPr>
            <a:picLocks noChangeAspect="1"/>
          </p:cNvPicPr>
          <p:nvPr>
            <p:ph idx="1"/>
            <p:custDataLst>
              <p:tags r:id="rId2"/>
            </p:custDataLst>
          </p:nvPr>
        </p:nvPicPr>
        <p:blipFill>
          <a:blip r:embed="rId3"/>
          <a:stretch>
            <a:fillRect/>
          </a:stretch>
        </p:blipFill>
        <p:spPr>
          <a:xfrm>
            <a:off x="193675" y="110490"/>
            <a:ext cx="2810510" cy="641985"/>
          </a:xfrm>
          <a:prstGeom prst="rect">
            <a:avLst/>
          </a:prstGeom>
          <a:noFill/>
          <a:ln w="9525">
            <a:noFill/>
          </a:ln>
        </p:spPr>
      </p:pic>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1576598896671">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46.xml"/><Relationship Id="rId2" Type="http://schemas.openxmlformats.org/officeDocument/2006/relationships/image" Target="../media/image1.png"/><Relationship Id="rId1" Type="http://schemas.openxmlformats.org/officeDocument/2006/relationships/tags" Target="../tags/tag45.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tags" Target="../tags/tag48.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tags" Target="../tags/tag47.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50.xml"/><Relationship Id="rId7" Type="http://schemas.openxmlformats.org/officeDocument/2006/relationships/image" Target="../media/image1.png"/><Relationship Id="rId6" Type="http://schemas.openxmlformats.org/officeDocument/2006/relationships/tags" Target="../tags/tag49.xml"/><Relationship Id="rId5" Type="http://schemas.openxmlformats.org/officeDocument/2006/relationships/image" Target="../media/image26.jpeg"/><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image" Target="../media/image1.png"/><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0" Type="http://schemas.openxmlformats.org/officeDocument/2006/relationships/notesSlide" Target="../notesSlides/notesSlide1.xml"/><Relationship Id="rId2" Type="http://schemas.openxmlformats.org/officeDocument/2006/relationships/tags" Target="../tags/tag13.xml"/><Relationship Id="rId19" Type="http://schemas.openxmlformats.org/officeDocument/2006/relationships/slideLayout" Target="../slideLayouts/slideLayout11.xml"/><Relationship Id="rId18" Type="http://schemas.openxmlformats.org/officeDocument/2006/relationships/tags" Target="../tags/tag29.xml"/><Relationship Id="rId17" Type="http://schemas.openxmlformats.org/officeDocument/2006/relationships/tags" Target="../tags/tag28.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3.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4.xml"/><Relationship Id="rId7" Type="http://schemas.openxmlformats.org/officeDocument/2006/relationships/tags" Target="../tags/tag3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tags" Target="../tags/tag32.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6.xml"/><Relationship Id="rId5" Type="http://schemas.openxmlformats.org/officeDocument/2006/relationships/image" Target="../media/image13.png"/><Relationship Id="rId4" Type="http://schemas.openxmlformats.org/officeDocument/2006/relationships/tags" Target="../tags/tag35.xml"/><Relationship Id="rId3" Type="http://schemas.microsoft.com/office/2007/relationships/media" Target="../media/media1.mp4"/><Relationship Id="rId2" Type="http://schemas.openxmlformats.org/officeDocument/2006/relationships/video" Target="../media/media1.mp4"/><Relationship Id="rId1" Type="http://schemas.openxmlformats.org/officeDocument/2006/relationships/tags" Target="../tags/tag34.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tags" Target="../tags/tag38.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tags" Target="../tags/tag37.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tags" Target="../tags/tag40.xml"/><Relationship Id="rId5" Type="http://schemas.openxmlformats.org/officeDocument/2006/relationships/image" Target="../media/image19.pn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tags" Target="../tags/tag39.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42.xml"/><Relationship Id="rId2" Type="http://schemas.openxmlformats.org/officeDocument/2006/relationships/image" Target="../media/image1.png"/><Relationship Id="rId1" Type="http://schemas.openxmlformats.org/officeDocument/2006/relationships/tags" Target="../tags/tag4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44.xml"/><Relationship Id="rId2" Type="http://schemas.openxmlformats.org/officeDocument/2006/relationships/image" Target="../media/image1.png"/><Relationship Id="rId1" Type="http://schemas.openxmlformats.org/officeDocument/2006/relationships/tags" Target="../tags/tag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任意多边形 27"/>
          <p:cNvSpPr>
            <a:spLocks noChangeArrowheads="1"/>
          </p:cNvSpPr>
          <p:nvPr/>
        </p:nvSpPr>
        <p:spPr bwMode="auto">
          <a:xfrm>
            <a:off x="-635" y="0"/>
            <a:ext cx="12192635" cy="6858000"/>
          </a:xfrm>
          <a:custGeom>
            <a:avLst/>
            <a:gdLst>
              <a:gd name="T0" fmla="*/ 0 w 9095751"/>
              <a:gd name="T1" fmla="*/ 0 h 6858000"/>
              <a:gd name="T2" fmla="*/ 9096999 w 9095751"/>
              <a:gd name="T3" fmla="*/ 0 h 6858000"/>
              <a:gd name="T4" fmla="*/ 9096999 w 9095751"/>
              <a:gd name="T5" fmla="*/ 6858000 h 6858000"/>
              <a:gd name="T6" fmla="*/ 3960012 w 9095751"/>
              <a:gd name="T7" fmla="*/ 6858000 h 6858000"/>
              <a:gd name="T8" fmla="*/ 0 60000 65536"/>
              <a:gd name="T9" fmla="*/ 0 60000 65536"/>
              <a:gd name="T10" fmla="*/ 0 60000 65536"/>
              <a:gd name="T11" fmla="*/ 0 60000 65536"/>
              <a:gd name="T12" fmla="*/ 0 w 9095751"/>
              <a:gd name="T13" fmla="*/ 0 h 6858000"/>
              <a:gd name="T14" fmla="*/ 9095751 w 9095751"/>
              <a:gd name="T15" fmla="*/ 6858000 h 6858000"/>
            </a:gdLst>
            <a:ahLst/>
            <a:cxnLst>
              <a:cxn ang="T8">
                <a:pos x="T0" y="T1"/>
              </a:cxn>
              <a:cxn ang="T9">
                <a:pos x="T2" y="T3"/>
              </a:cxn>
              <a:cxn ang="T10">
                <a:pos x="T4" y="T5"/>
              </a:cxn>
              <a:cxn ang="T11">
                <a:pos x="T6" y="T7"/>
              </a:cxn>
            </a:cxnLst>
            <a:rect l="T12" t="T13" r="T14" b="T15"/>
            <a:pathLst>
              <a:path w="9095751" h="6858000">
                <a:moveTo>
                  <a:pt x="0" y="0"/>
                </a:moveTo>
                <a:lnTo>
                  <a:pt x="9095751" y="0"/>
                </a:lnTo>
                <a:lnTo>
                  <a:pt x="9095751" y="6858000"/>
                </a:lnTo>
                <a:lnTo>
                  <a:pt x="3959468" y="6858000"/>
                </a:lnTo>
                <a:lnTo>
                  <a:pt x="0" y="0"/>
                </a:lnTo>
                <a:close/>
              </a:path>
            </a:pathLst>
          </a:custGeom>
          <a:blipFill dpi="0" rotWithShape="1">
            <a:blip r:embed="rId1"/>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5365" name="文本框 24"/>
          <p:cNvSpPr>
            <a:spLocks noChangeArrowheads="1"/>
          </p:cNvSpPr>
          <p:nvPr/>
        </p:nvSpPr>
        <p:spPr bwMode="auto">
          <a:xfrm>
            <a:off x="3552825" y="565785"/>
            <a:ext cx="7555865" cy="2024380"/>
          </a:xfrm>
          <a:prstGeom prst="rect">
            <a:avLst/>
          </a:prstGeom>
          <a:noFill/>
          <a:ln>
            <a:noFill/>
          </a:ln>
          <a:effectLst>
            <a:glow rad="1905000">
              <a:schemeClr val="bg1">
                <a:alpha val="100000"/>
              </a:schemeClr>
            </a:glow>
            <a:outerShdw blurRad="50800" dist="38100" dir="2700000" algn="tl" rotWithShape="0">
              <a:prstClr val="black">
                <a:alpha val="40000"/>
              </a:prstClr>
            </a:outerShdw>
            <a:softEdge rad="1079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Autofit/>
            <a:scene3d>
              <a:camera prst="orthographicFront"/>
              <a:lightRig rig="threePt" dir="t"/>
            </a:scene3d>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indent="0" algn="ctr" fontAlgn="auto">
              <a:lnSpc>
                <a:spcPct val="120000"/>
              </a:lnSpc>
              <a:spcBef>
                <a:spcPct val="0"/>
              </a:spcBef>
              <a:buFont typeface="Arial" panose="020B0604020202020204" pitchFamily="34" charset="0"/>
              <a:buNone/>
            </a:pPr>
            <a:r>
              <a:rPr lang="zh-CN" altLang="en-US" sz="4800" b="1" dirty="0">
                <a:ln w="13462">
                  <a:solidFill>
                    <a:schemeClr val="bg1">
                      <a:alpha val="17000"/>
                    </a:schemeClr>
                  </a:solidFill>
                  <a:prstDash val="solid"/>
                </a:ln>
                <a:solidFill>
                  <a:schemeClr val="tx1">
                    <a:lumMod val="85000"/>
                    <a:lumOff val="15000"/>
                  </a:schemeClr>
                </a:solidFill>
                <a:effectLst>
                  <a:glow rad="228600">
                    <a:schemeClr val="accent3">
                      <a:satMod val="175000"/>
                      <a:alpha val="40000"/>
                    </a:schemeClr>
                  </a:glow>
                  <a:outerShdw dist="38100" dir="2700000" algn="bl" rotWithShape="0">
                    <a:schemeClr val="accent5"/>
                  </a:outerShdw>
                </a:effectLst>
                <a:latin typeface="方正小标宋简体" panose="02000000000000000000" charset="-122"/>
                <a:ea typeface="方正小标宋简体" panose="02000000000000000000" charset="-122"/>
                <a:sym typeface="方正姚体" panose="02010601030101010101" pitchFamily="2" charset="-122"/>
              </a:rPr>
              <a:t>全寿命周期范畴城市主干路</a:t>
            </a:r>
            <a:endParaRPr lang="zh-CN" altLang="en-US" sz="4800" b="1" dirty="0">
              <a:ln w="13462">
                <a:solidFill>
                  <a:schemeClr val="bg1">
                    <a:alpha val="17000"/>
                  </a:schemeClr>
                </a:solidFill>
                <a:prstDash val="solid"/>
              </a:ln>
              <a:solidFill>
                <a:schemeClr val="tx1">
                  <a:lumMod val="85000"/>
                  <a:lumOff val="15000"/>
                </a:schemeClr>
              </a:solidFill>
              <a:effectLst>
                <a:glow rad="228600">
                  <a:schemeClr val="accent3">
                    <a:satMod val="175000"/>
                    <a:alpha val="40000"/>
                  </a:schemeClr>
                </a:glow>
                <a:outerShdw dist="38100" dir="2700000" algn="bl" rotWithShape="0">
                  <a:schemeClr val="accent5"/>
                </a:outerShdw>
              </a:effectLst>
              <a:latin typeface="方正小标宋简体" panose="02000000000000000000" charset="-122"/>
              <a:ea typeface="方正小标宋简体" panose="02000000000000000000" charset="-122"/>
              <a:sym typeface="方正姚体" panose="02010601030101010101" pitchFamily="2" charset="-122"/>
            </a:endParaRPr>
          </a:p>
          <a:p>
            <a:pPr indent="0" algn="ctr" fontAlgn="auto">
              <a:lnSpc>
                <a:spcPct val="120000"/>
              </a:lnSpc>
              <a:spcBef>
                <a:spcPct val="0"/>
              </a:spcBef>
              <a:buFont typeface="Arial" panose="020B0604020202020204" pitchFamily="34" charset="0"/>
              <a:buNone/>
            </a:pPr>
            <a:r>
              <a:rPr lang="zh-CN" altLang="en-US" sz="4800" b="1" dirty="0">
                <a:ln w="13462">
                  <a:solidFill>
                    <a:schemeClr val="bg1">
                      <a:alpha val="17000"/>
                    </a:schemeClr>
                  </a:solidFill>
                  <a:prstDash val="solid"/>
                </a:ln>
                <a:solidFill>
                  <a:schemeClr val="tx1">
                    <a:lumMod val="85000"/>
                    <a:lumOff val="15000"/>
                  </a:schemeClr>
                </a:solidFill>
                <a:effectLst>
                  <a:glow rad="228600">
                    <a:schemeClr val="accent3">
                      <a:satMod val="175000"/>
                      <a:alpha val="40000"/>
                    </a:schemeClr>
                  </a:glow>
                  <a:outerShdw dist="38100" dir="2700000" algn="bl" rotWithShape="0">
                    <a:schemeClr val="accent5"/>
                  </a:outerShdw>
                </a:effectLst>
                <a:latin typeface="方正小标宋简体" panose="02000000000000000000" charset="-122"/>
                <a:ea typeface="方正小标宋简体" panose="02000000000000000000" charset="-122"/>
                <a:sym typeface="方正姚体" panose="02010601030101010101" pitchFamily="2" charset="-122"/>
              </a:rPr>
              <a:t>非破拆模式改造更新技术</a:t>
            </a:r>
            <a:endParaRPr lang="zh-CN" altLang="en-US" sz="4800" b="1" dirty="0">
              <a:ln w="13462">
                <a:solidFill>
                  <a:schemeClr val="bg1">
                    <a:alpha val="17000"/>
                  </a:schemeClr>
                </a:solidFill>
                <a:prstDash val="solid"/>
              </a:ln>
              <a:solidFill>
                <a:schemeClr val="tx1">
                  <a:lumMod val="85000"/>
                  <a:lumOff val="15000"/>
                </a:schemeClr>
              </a:solidFill>
              <a:effectLst>
                <a:glow rad="228600">
                  <a:schemeClr val="accent3">
                    <a:satMod val="175000"/>
                    <a:alpha val="40000"/>
                  </a:schemeClr>
                </a:glow>
                <a:outerShdw dist="38100" dir="2700000" algn="bl" rotWithShape="0">
                  <a:schemeClr val="accent5"/>
                </a:outerShdw>
              </a:effectLst>
              <a:latin typeface="方正小标宋简体" panose="02000000000000000000" charset="-122"/>
              <a:ea typeface="方正小标宋简体" panose="02000000000000000000" charset="-122"/>
              <a:sym typeface="方正姚体" panose="02010601030101010101" pitchFamily="2" charset="-122"/>
            </a:endParaRPr>
          </a:p>
        </p:txBody>
      </p:sp>
      <p:sp>
        <p:nvSpPr>
          <p:cNvPr id="15366" name="文本框 25"/>
          <p:cNvSpPr>
            <a:spLocks noChangeArrowheads="1"/>
          </p:cNvSpPr>
          <p:nvPr/>
        </p:nvSpPr>
        <p:spPr bwMode="auto">
          <a:xfrm>
            <a:off x="5378450" y="5224780"/>
            <a:ext cx="52330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3600" b="1" dirty="0">
                <a:solidFill>
                  <a:schemeClr val="bg1"/>
                </a:solidFill>
                <a:latin typeface="Impact" panose="020B0806030902050204" pitchFamily="34" charset="0"/>
                <a:sym typeface="Impact" panose="020B0806030902050204" pitchFamily="34" charset="0"/>
              </a:rPr>
              <a:t>石家庄市道桥建设总公司</a:t>
            </a:r>
            <a:endParaRPr lang="zh-CN" altLang="en-US" sz="3600" b="1" dirty="0">
              <a:solidFill>
                <a:schemeClr val="bg1"/>
              </a:solidFill>
              <a:latin typeface="Impact" panose="020B0806030902050204" pitchFamily="34" charset="0"/>
              <a:sym typeface="Impact" panose="020B0806030902050204" pitchFamily="34" charset="0"/>
            </a:endParaRPr>
          </a:p>
        </p:txBody>
      </p:sp>
      <p:sp>
        <p:nvSpPr>
          <p:cNvPr id="7" name="文本框 6"/>
          <p:cNvSpPr txBox="1"/>
          <p:nvPr/>
        </p:nvSpPr>
        <p:spPr>
          <a:xfrm>
            <a:off x="864870" y="5869940"/>
            <a:ext cx="3542030"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gradFill>
                  <a:gsLst>
                    <a:gs pos="50000">
                      <a:schemeClr val="tx1"/>
                    </a:gs>
                    <a:gs pos="0">
                      <a:schemeClr val="tx1">
                        <a:lumMod val="25000"/>
                        <a:lumOff val="75000"/>
                      </a:schemeClr>
                    </a:gs>
                    <a:gs pos="100000">
                      <a:schemeClr val="tx1">
                        <a:lumMod val="85000"/>
                      </a:schemeClr>
                    </a:gs>
                  </a:gsLst>
                  <a:lin ang="5400000" scaled="1"/>
                </a:gradFill>
                <a:effectLst>
                  <a:outerShdw blurRad="101600" dist="139700" dir="5400000" algn="t" rotWithShape="0">
                    <a:prstClr val="black">
                      <a:alpha val="24000"/>
                    </a:prstClr>
                  </a:outerShdw>
                </a:effectLst>
                <a:uLnTx/>
                <a:uFillTx/>
                <a:latin typeface="华文行楷" panose="02010800040101010101" charset="-122"/>
                <a:ea typeface="华文行楷" panose="02010800040101010101" charset="-122"/>
                <a:cs typeface="HarmonyOS Sans SC Medium" panose="00000600000000000000" charset="-122"/>
              </a:rPr>
              <a:t>汇报人：陈然</a:t>
            </a:r>
            <a:endParaRPr kumimoji="0" lang="zh-CN" altLang="en-US" sz="3200" b="0" i="0" u="none" strike="noStrike" kern="1200" cap="none" spc="0" normalizeH="0" baseline="0" noProof="0" dirty="0">
              <a:ln>
                <a:noFill/>
              </a:ln>
              <a:gradFill>
                <a:gsLst>
                  <a:gs pos="50000">
                    <a:schemeClr val="tx1"/>
                  </a:gs>
                  <a:gs pos="0">
                    <a:schemeClr val="tx1">
                      <a:lumMod val="25000"/>
                      <a:lumOff val="75000"/>
                    </a:schemeClr>
                  </a:gs>
                  <a:gs pos="100000">
                    <a:schemeClr val="tx1">
                      <a:lumMod val="85000"/>
                    </a:schemeClr>
                  </a:gs>
                </a:gsLst>
                <a:lin ang="5400000" scaled="1"/>
              </a:gradFill>
              <a:effectLst>
                <a:outerShdw blurRad="101600" dist="139700" dir="5400000" algn="t" rotWithShape="0">
                  <a:prstClr val="black">
                    <a:alpha val="24000"/>
                  </a:prstClr>
                </a:outerShdw>
              </a:effectLst>
              <a:uLnTx/>
              <a:uFillTx/>
              <a:latin typeface="华文行楷" panose="02010800040101010101" charset="-122"/>
              <a:ea typeface="华文行楷" panose="02010800040101010101" charset="-122"/>
              <a:cs typeface="HarmonyOS Sans SC Medium" panose="00000600000000000000" charset="-122"/>
            </a:endParaRPr>
          </a:p>
        </p:txBody>
      </p:sp>
      <p:sp>
        <p:nvSpPr>
          <p:cNvPr id="4" name="文本框 3"/>
          <p:cNvSpPr txBox="1"/>
          <p:nvPr/>
        </p:nvSpPr>
        <p:spPr>
          <a:xfrm>
            <a:off x="750570" y="4646930"/>
            <a:ext cx="2802255" cy="829945"/>
          </a:xfrm>
          <a:prstGeom prst="rect">
            <a:avLst/>
          </a:prstGeom>
        </p:spPr>
        <p:txBody>
          <a:bodyPr wrap="square">
            <a:spAutoFit/>
            <a:extLst>
              <a:ext uri="{4A0BC546-FE56-4ADE-93B0-CB8AF2F6F144}">
                <wpsdc:textFrameExt xmlns:wpsdc="http://www.wps.cn/officeDocument/2022/drawingmlCustomData" type="text"/>
              </a:ext>
            </a:extLst>
          </a:bodyPr>
          <a:lstStyle/>
          <a:p>
            <a:pPr algn="l"/>
            <a:r>
              <a:rPr lang="zh-CN" altLang="en-US" sz="4800">
                <a:ln>
                  <a:noFill/>
                </a:ln>
                <a:solidFill>
                  <a:schemeClr val="accent1"/>
                </a:solidFill>
                <a:effectLst>
                  <a:outerShdw blurRad="50800" dist="38100" dir="13500000" algn="br" rotWithShape="0">
                    <a:prstClr val="black">
                      <a:alpha val="40000"/>
                    </a:prstClr>
                  </a:outerShdw>
                  <a:reflection blurRad="6350" stA="55000" endA="300" endPos="45500" dir="5400000" sy="-100000" algn="bl" rotWithShape="0"/>
                </a:effectLst>
                <a:latin typeface="华文行楷" panose="02010800040101010101" charset="-122"/>
                <a:ea typeface="华文行楷" panose="02010800040101010101" charset="-122"/>
              </a:rPr>
              <a:t>项目汇报</a:t>
            </a:r>
            <a:endParaRPr lang="zh-CN" altLang="en-US" sz="4800">
              <a:ln>
                <a:noFill/>
              </a:ln>
              <a:solidFill>
                <a:schemeClr val="accent1"/>
              </a:solidFill>
              <a:effectLst>
                <a:outerShdw blurRad="50800" dist="38100" dir="13500000" algn="br" rotWithShape="0">
                  <a:prstClr val="black">
                    <a:alpha val="40000"/>
                  </a:prstClr>
                </a:outerShdw>
                <a:reflection blurRad="6350" stA="55000" endA="300" endPos="45500" dir="5400000" sy="-100000" algn="bl" rotWithShape="0"/>
              </a:effectLst>
              <a:latin typeface="华文行楷" panose="02010800040101010101" charset="-122"/>
              <a:ea typeface="华文行楷" panose="020108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88365" y="1195070"/>
            <a:ext cx="9692005" cy="5169535"/>
          </a:xfrm>
          <a:prstGeom prst="rect">
            <a:avLst/>
          </a:prstGeom>
          <a:noFill/>
        </p:spPr>
        <p:txBody>
          <a:bodyPr wrap="square" rtlCol="0" anchor="t">
            <a:spAutoFit/>
          </a:bodyPr>
          <a:p>
            <a:pPr>
              <a:lnSpc>
                <a:spcPct val="150000"/>
              </a:lnSpc>
            </a:pPr>
            <a:r>
              <a:rPr lang="en-US" altLang="zh-CN" sz="2200" dirty="0">
                <a:latin typeface="+mn-ea"/>
                <a:sym typeface="+mn-ea"/>
              </a:rPr>
              <a:t>3</a:t>
            </a:r>
            <a:r>
              <a:rPr lang="zh-CN" altLang="en-US" sz="2200" dirty="0">
                <a:latin typeface="+mn-ea"/>
                <a:sym typeface="+mn-ea"/>
              </a:rPr>
              <a:t>、中山路提升改造工程</a:t>
            </a:r>
            <a:endParaRPr lang="zh-CN" altLang="en-US" sz="2200" dirty="0">
              <a:latin typeface="+mn-ea"/>
              <a:sym typeface="+mn-ea"/>
            </a:endParaRPr>
          </a:p>
          <a:p>
            <a:pPr>
              <a:lnSpc>
                <a:spcPct val="150000"/>
              </a:lnSpc>
            </a:pPr>
            <a:r>
              <a:rPr lang="en-US" altLang="zh-CN" sz="2200" dirty="0">
                <a:latin typeface="+mn-ea"/>
                <a:sym typeface="+mn-ea"/>
              </a:rPr>
              <a:t>      改造实施地点位于中山路与西二环立交路口，交通流量繁重且旧路病害较多，交管部门要求夜间施工，白天恢复通行不断交。根据项目实际情况决定采取非破拆式工艺方法对旧路实施改造整修</a:t>
            </a:r>
            <a:r>
              <a:rPr lang="zh-CN" altLang="en-US" sz="2200" dirty="0">
                <a:latin typeface="+mn-ea"/>
                <a:sym typeface="+mn-ea"/>
              </a:rPr>
              <a:t>。</a:t>
            </a:r>
            <a:r>
              <a:rPr lang="en-US" altLang="zh-CN" sz="2200" dirty="0">
                <a:latin typeface="+mn-ea"/>
                <a:sym typeface="+mn-ea"/>
              </a:rPr>
              <a:t>新做道路面层结构：3cm厚AC-20Ⅱ橡胶沥青混凝土底面层+6cm厚AC-20Ⅰ改性沥青混凝土中面层+4cm厚AK-13A改性沥青混凝土抗滑面层，采取底面层上加铺双向土工玻纤格栅抗反射裂缝构造措施。非破拆施工方式实现了夜间施工昼间通行的间断可调节作业安排，按交管部门要求保障了施工期间道路运行要求。工程按计划目标竣工，经过效果评估分析，改造工程技术性能指标优良，经济效果明显，比破拆翻建施工方式具有显著的经济社会效益优势。</a:t>
            </a:r>
            <a:endParaRPr lang="en-US" altLang="zh-CN" sz="2200" dirty="0">
              <a:latin typeface="+mn-ea"/>
              <a:sym typeface="+mn-ea"/>
            </a:endParaRPr>
          </a:p>
        </p:txBody>
      </p:sp>
      <p:pic>
        <p:nvPicPr>
          <p:cNvPr id="5" name="内容占位符 4" descr="3fcd08386f11178b84a014df8ac0044"/>
          <p:cNvPicPr>
            <a:picLocks noChangeAspect="1"/>
          </p:cNvPicPr>
          <p:nvPr>
            <p:ph idx="1"/>
            <p:custDataLst>
              <p:tags r:id="rId1"/>
            </p:custDataLst>
          </p:nvPr>
        </p:nvPicPr>
        <p:blipFill>
          <a:blip r:embed="rId2"/>
          <a:stretch>
            <a:fillRect/>
          </a:stretch>
        </p:blipFill>
        <p:spPr>
          <a:xfrm>
            <a:off x="193675" y="110490"/>
            <a:ext cx="2810510" cy="641985"/>
          </a:xfrm>
          <a:prstGeom prst="rect">
            <a:avLst/>
          </a:prstGeom>
          <a:noFill/>
          <a:ln w="9525">
            <a:noFill/>
          </a:ln>
        </p:spPr>
      </p:pic>
    </p:spTree>
    <p:custDataLst>
      <p:tags r:id="rId3"/>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193745" y="231210"/>
            <a:ext cx="10969200" cy="705600"/>
          </a:xfrm>
        </p:spPr>
        <p:txBody>
          <a:bodyPr>
            <a:normAutofit fontScale="90000"/>
          </a:bodyPr>
          <a:p>
            <a:pPr lvl="0"/>
            <a:r>
              <a:rPr lang="zh-CN" altLang="en-US" b="1">
                <a:ln>
                  <a:noFill/>
                </a:ln>
                <a:solidFill>
                  <a:srgbClr val="00A1D8"/>
                </a:solidFill>
                <a:effectLst>
                  <a:outerShdw blurRad="50800" dist="38100" dir="13500000" algn="br" rotWithShape="0">
                    <a:prstClr val="black">
                      <a:alpha val="40000"/>
                    </a:prstClr>
                  </a:outerShdw>
                </a:effectLst>
              </a:rPr>
              <a:t>主要成绩</a:t>
            </a:r>
            <a:endParaRPr lang="zh-CN" altLang="en-US" b="1">
              <a:ln>
                <a:noFill/>
              </a:ln>
              <a:solidFill>
                <a:srgbClr val="00A1D8"/>
              </a:solidFill>
              <a:effectLst>
                <a:outerShdw blurRad="50800" dist="38100" dir="13500000" algn="br" rotWithShape="0">
                  <a:prstClr val="black">
                    <a:alpha val="40000"/>
                  </a:prstClr>
                </a:outerShdw>
              </a:effectLst>
            </a:endParaRPr>
          </a:p>
        </p:txBody>
      </p:sp>
      <p:pic>
        <p:nvPicPr>
          <p:cNvPr id="3" name="图片 2" descr="3.证书"/>
          <p:cNvPicPr>
            <a:picLocks noChangeAspect="1"/>
          </p:cNvPicPr>
          <p:nvPr/>
        </p:nvPicPr>
        <p:blipFill>
          <a:blip r:embed="rId2"/>
          <a:stretch>
            <a:fillRect/>
          </a:stretch>
        </p:blipFill>
        <p:spPr>
          <a:xfrm>
            <a:off x="728345" y="1204595"/>
            <a:ext cx="5071850" cy="3600000"/>
          </a:xfrm>
          <a:prstGeom prst="rect">
            <a:avLst/>
          </a:prstGeom>
        </p:spPr>
      </p:pic>
      <p:pic>
        <p:nvPicPr>
          <p:cNvPr id="4" name="图片 3" descr="3.奖励证书"/>
          <p:cNvPicPr>
            <a:picLocks noChangeAspect="1"/>
          </p:cNvPicPr>
          <p:nvPr/>
        </p:nvPicPr>
        <p:blipFill>
          <a:blip r:embed="rId3"/>
          <a:stretch>
            <a:fillRect/>
          </a:stretch>
        </p:blipFill>
        <p:spPr>
          <a:xfrm>
            <a:off x="6096000" y="1204595"/>
            <a:ext cx="4994166" cy="3600000"/>
          </a:xfrm>
          <a:prstGeom prst="rect">
            <a:avLst/>
          </a:prstGeom>
        </p:spPr>
      </p:pic>
      <p:sp>
        <p:nvSpPr>
          <p:cNvPr id="8" name="文本框 7"/>
          <p:cNvSpPr txBox="1"/>
          <p:nvPr/>
        </p:nvSpPr>
        <p:spPr>
          <a:xfrm>
            <a:off x="1504950" y="5306695"/>
            <a:ext cx="9729470" cy="645160"/>
          </a:xfrm>
          <a:prstGeom prst="rect">
            <a:avLst/>
          </a:prstGeom>
          <a:noFill/>
        </p:spPr>
        <p:txBody>
          <a:bodyPr wrap="square" rtlCol="0" anchor="t">
            <a:spAutoFit/>
          </a:bodyPr>
          <a:p>
            <a:pPr>
              <a:lnSpc>
                <a:spcPct val="150000"/>
              </a:lnSpc>
            </a:pPr>
            <a:r>
              <a:rPr lang="zh-CN" altLang="en-US" sz="2400" dirty="0">
                <a:solidFill>
                  <a:srgbClr val="0070C0"/>
                </a:solidFill>
                <a:latin typeface="+mn-ea"/>
                <a:sym typeface="+mn-ea"/>
              </a:rPr>
              <a:t>河北省省级工程建设工法</a:t>
            </a:r>
            <a:r>
              <a:rPr lang="en-US" altLang="zh-CN" sz="2400" dirty="0">
                <a:solidFill>
                  <a:srgbClr val="0070C0"/>
                </a:solidFill>
                <a:latin typeface="+mn-ea"/>
                <a:sym typeface="+mn-ea"/>
              </a:rPr>
              <a:t>               </a:t>
            </a:r>
            <a:r>
              <a:rPr lang="zh-CN" altLang="en-US" sz="2400" dirty="0">
                <a:solidFill>
                  <a:srgbClr val="0070C0"/>
                </a:solidFill>
                <a:latin typeface="+mn-ea"/>
                <a:sym typeface="+mn-ea"/>
              </a:rPr>
              <a:t>河北省建设行业科技进步一等奖</a:t>
            </a:r>
            <a:r>
              <a:rPr lang="en-US" altLang="zh-CN" sz="2400" dirty="0">
                <a:solidFill>
                  <a:srgbClr val="0070C0"/>
                </a:solidFill>
                <a:latin typeface="+mn-ea"/>
                <a:sym typeface="+mn-ea"/>
              </a:rPr>
              <a:t> </a:t>
            </a:r>
            <a:endParaRPr lang="en-US" altLang="zh-CN" sz="2400" dirty="0">
              <a:solidFill>
                <a:srgbClr val="0070C0"/>
              </a:solidFill>
              <a:latin typeface="+mn-ea"/>
              <a:sym typeface="+mn-ea"/>
            </a:endParaRPr>
          </a:p>
        </p:txBody>
      </p:sp>
    </p:spTree>
    <p:custDataLst>
      <p:tags r:id="rId4"/>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10" name="组合 9"/>
          <p:cNvGrpSpPr/>
          <p:nvPr/>
        </p:nvGrpSpPr>
        <p:grpSpPr>
          <a:xfrm>
            <a:off x="328930" y="1196340"/>
            <a:ext cx="11165840" cy="3990975"/>
            <a:chOff x="1012" y="1313"/>
            <a:chExt cx="16151" cy="4697"/>
          </a:xfrm>
        </p:grpSpPr>
        <p:grpSp>
          <p:nvGrpSpPr>
            <p:cNvPr id="7" name="组合 6"/>
            <p:cNvGrpSpPr/>
            <p:nvPr/>
          </p:nvGrpSpPr>
          <p:grpSpPr>
            <a:xfrm>
              <a:off x="1012" y="1313"/>
              <a:ext cx="9669" cy="4696"/>
              <a:chOff x="1012" y="1313"/>
              <a:chExt cx="9669" cy="4696"/>
            </a:xfrm>
          </p:grpSpPr>
          <p:pic>
            <p:nvPicPr>
              <p:cNvPr id="2" name="图片 1" descr="21.发明专利受理通知_00"/>
              <p:cNvPicPr>
                <a:picLocks noChangeAspect="1"/>
              </p:cNvPicPr>
              <p:nvPr/>
            </p:nvPicPr>
            <p:blipFill>
              <a:blip r:embed="rId1"/>
              <a:stretch>
                <a:fillRect/>
              </a:stretch>
            </p:blipFill>
            <p:spPr>
              <a:xfrm>
                <a:off x="1012" y="1475"/>
                <a:ext cx="3205" cy="4535"/>
              </a:xfrm>
              <a:prstGeom prst="rect">
                <a:avLst/>
              </a:prstGeom>
            </p:spPr>
          </p:pic>
          <p:pic>
            <p:nvPicPr>
              <p:cNvPr id="5" name="图片 4" descr="实用新型1a"/>
              <p:cNvPicPr>
                <a:picLocks noChangeAspect="1"/>
              </p:cNvPicPr>
              <p:nvPr/>
            </p:nvPicPr>
            <p:blipFill>
              <a:blip r:embed="rId2"/>
              <a:stretch>
                <a:fillRect/>
              </a:stretch>
            </p:blipFill>
            <p:spPr>
              <a:xfrm>
                <a:off x="7611" y="1313"/>
                <a:ext cx="3070" cy="4535"/>
              </a:xfrm>
              <a:prstGeom prst="rect">
                <a:avLst/>
              </a:prstGeom>
            </p:spPr>
          </p:pic>
          <p:pic>
            <p:nvPicPr>
              <p:cNvPr id="6" name="图片 5" descr="实用新型2a"/>
              <p:cNvPicPr>
                <a:picLocks noChangeAspect="1"/>
              </p:cNvPicPr>
              <p:nvPr/>
            </p:nvPicPr>
            <p:blipFill>
              <a:blip r:embed="rId3"/>
              <a:stretch>
                <a:fillRect/>
              </a:stretch>
            </p:blipFill>
            <p:spPr>
              <a:xfrm>
                <a:off x="4414" y="1313"/>
                <a:ext cx="3000" cy="4535"/>
              </a:xfrm>
              <a:prstGeom prst="rect">
                <a:avLst/>
              </a:prstGeom>
            </p:spPr>
          </p:pic>
        </p:grpSp>
        <p:pic>
          <p:nvPicPr>
            <p:cNvPr id="8" name="图片 7" descr="20.城市旧损主干路非破拆式改造结构设计系统"/>
            <p:cNvPicPr>
              <a:picLocks noChangeAspect="1"/>
            </p:cNvPicPr>
            <p:nvPr/>
          </p:nvPicPr>
          <p:blipFill>
            <a:blip r:embed="rId4"/>
            <a:stretch>
              <a:fillRect/>
            </a:stretch>
          </p:blipFill>
          <p:spPr>
            <a:xfrm>
              <a:off x="10681" y="1475"/>
              <a:ext cx="3208" cy="4535"/>
            </a:xfrm>
            <a:prstGeom prst="rect">
              <a:avLst/>
            </a:prstGeom>
          </p:spPr>
        </p:pic>
        <p:pic>
          <p:nvPicPr>
            <p:cNvPr id="9" name="图片 8" descr="市政工程技术安全评估与管理信息平台"/>
            <p:cNvPicPr>
              <a:picLocks noChangeAspect="1"/>
            </p:cNvPicPr>
            <p:nvPr/>
          </p:nvPicPr>
          <p:blipFill>
            <a:blip r:embed="rId5"/>
            <a:stretch>
              <a:fillRect/>
            </a:stretch>
          </p:blipFill>
          <p:spPr>
            <a:xfrm>
              <a:off x="13889" y="1313"/>
              <a:ext cx="3274" cy="4535"/>
            </a:xfrm>
            <a:prstGeom prst="rect">
              <a:avLst/>
            </a:prstGeom>
          </p:spPr>
        </p:pic>
      </p:grpSp>
      <p:sp>
        <p:nvSpPr>
          <p:cNvPr id="11" name="文本框 10"/>
          <p:cNvSpPr txBox="1"/>
          <p:nvPr/>
        </p:nvSpPr>
        <p:spPr>
          <a:xfrm>
            <a:off x="1108075" y="5424805"/>
            <a:ext cx="9336405" cy="645160"/>
          </a:xfrm>
          <a:prstGeom prst="rect">
            <a:avLst/>
          </a:prstGeom>
          <a:noFill/>
        </p:spPr>
        <p:txBody>
          <a:bodyPr wrap="square" rtlCol="0" anchor="t">
            <a:spAutoFit/>
          </a:bodyPr>
          <a:p>
            <a:pPr>
              <a:lnSpc>
                <a:spcPct val="150000"/>
              </a:lnSpc>
            </a:pPr>
            <a:r>
              <a:rPr lang="en-US" altLang="zh-CN" sz="2200" dirty="0">
                <a:latin typeface="+mn-ea"/>
                <a:sym typeface="+mn-ea"/>
              </a:rPr>
              <a:t>  </a:t>
            </a:r>
            <a:r>
              <a:rPr lang="en-US" altLang="zh-CN" sz="2400" dirty="0">
                <a:latin typeface="+mn-ea"/>
                <a:sym typeface="+mn-ea"/>
              </a:rPr>
              <a:t>    </a:t>
            </a:r>
            <a:r>
              <a:rPr lang="zh-CN" sz="2400" dirty="0">
                <a:latin typeface="+mn-ea"/>
                <a:sym typeface="+mn-ea"/>
              </a:rPr>
              <a:t>相关技术申报发明专利</a:t>
            </a:r>
            <a:r>
              <a:rPr lang="en-US" altLang="zh-CN" sz="2400" dirty="0">
                <a:latin typeface="+mn-ea"/>
                <a:sym typeface="+mn-ea"/>
              </a:rPr>
              <a:t>1</a:t>
            </a:r>
            <a:r>
              <a:rPr lang="zh-CN" altLang="en-US" sz="2400" dirty="0">
                <a:latin typeface="+mn-ea"/>
                <a:sym typeface="+mn-ea"/>
              </a:rPr>
              <a:t>项，实用新型专利</a:t>
            </a:r>
            <a:r>
              <a:rPr lang="en-US" altLang="zh-CN" sz="2400" dirty="0">
                <a:latin typeface="+mn-ea"/>
                <a:sym typeface="+mn-ea"/>
              </a:rPr>
              <a:t>6</a:t>
            </a:r>
            <a:r>
              <a:rPr lang="zh-CN" altLang="en-US" sz="2400" dirty="0">
                <a:latin typeface="+mn-ea"/>
                <a:sym typeface="+mn-ea"/>
              </a:rPr>
              <a:t>项，软件著作权</a:t>
            </a:r>
            <a:r>
              <a:rPr lang="en-US" altLang="zh-CN" sz="2400" dirty="0">
                <a:latin typeface="+mn-ea"/>
                <a:sym typeface="+mn-ea"/>
              </a:rPr>
              <a:t>2</a:t>
            </a:r>
            <a:r>
              <a:rPr lang="zh-CN" altLang="en-US" sz="2400" dirty="0">
                <a:latin typeface="+mn-ea"/>
                <a:sym typeface="+mn-ea"/>
              </a:rPr>
              <a:t>项。</a:t>
            </a:r>
            <a:r>
              <a:rPr lang="en-US" altLang="zh-CN" sz="2400" dirty="0">
                <a:solidFill>
                  <a:srgbClr val="FF0000"/>
                </a:solidFill>
                <a:latin typeface="+mn-ea"/>
                <a:sym typeface="+mn-ea"/>
              </a:rPr>
              <a:t> </a:t>
            </a:r>
            <a:endParaRPr lang="zh-CN" altLang="en-US" sz="2400" dirty="0">
              <a:solidFill>
                <a:srgbClr val="FF0000"/>
              </a:solidFill>
              <a:latin typeface="+mn-ea"/>
              <a:sym typeface="+mn-ea"/>
            </a:endParaRPr>
          </a:p>
        </p:txBody>
      </p:sp>
      <p:pic>
        <p:nvPicPr>
          <p:cNvPr id="12" name="内容占位符 11" descr="3fcd08386f11178b84a014df8ac0044"/>
          <p:cNvPicPr>
            <a:picLocks noChangeAspect="1"/>
          </p:cNvPicPr>
          <p:nvPr>
            <p:ph idx="1"/>
            <p:custDataLst>
              <p:tags r:id="rId6"/>
            </p:custDataLst>
          </p:nvPr>
        </p:nvPicPr>
        <p:blipFill>
          <a:blip r:embed="rId7"/>
          <a:stretch>
            <a:fillRect/>
          </a:stretch>
        </p:blipFill>
        <p:spPr>
          <a:xfrm>
            <a:off x="193675" y="110490"/>
            <a:ext cx="2810510" cy="641985"/>
          </a:xfrm>
          <a:prstGeom prst="rect">
            <a:avLst/>
          </a:prstGeom>
          <a:noFill/>
          <a:ln w="9525">
            <a:noFill/>
          </a:ln>
        </p:spPr>
      </p:pic>
    </p:spTree>
    <p:custDataLst>
      <p:tags r:id="rId8"/>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任意多边形 27"/>
          <p:cNvSpPr>
            <a:spLocks noChangeArrowheads="1"/>
          </p:cNvSpPr>
          <p:nvPr/>
        </p:nvSpPr>
        <p:spPr bwMode="auto">
          <a:xfrm>
            <a:off x="-635" y="0"/>
            <a:ext cx="12192635" cy="6858000"/>
          </a:xfrm>
          <a:custGeom>
            <a:avLst/>
            <a:gdLst>
              <a:gd name="T0" fmla="*/ 0 w 9095751"/>
              <a:gd name="T1" fmla="*/ 0 h 6858000"/>
              <a:gd name="T2" fmla="*/ 9096999 w 9095751"/>
              <a:gd name="T3" fmla="*/ 0 h 6858000"/>
              <a:gd name="T4" fmla="*/ 9096999 w 9095751"/>
              <a:gd name="T5" fmla="*/ 6858000 h 6858000"/>
              <a:gd name="T6" fmla="*/ 3960012 w 9095751"/>
              <a:gd name="T7" fmla="*/ 6858000 h 6858000"/>
              <a:gd name="T8" fmla="*/ 0 60000 65536"/>
              <a:gd name="T9" fmla="*/ 0 60000 65536"/>
              <a:gd name="T10" fmla="*/ 0 60000 65536"/>
              <a:gd name="T11" fmla="*/ 0 60000 65536"/>
              <a:gd name="T12" fmla="*/ 0 w 9095751"/>
              <a:gd name="T13" fmla="*/ 0 h 6858000"/>
              <a:gd name="T14" fmla="*/ 9095751 w 9095751"/>
              <a:gd name="T15" fmla="*/ 6858000 h 6858000"/>
            </a:gdLst>
            <a:ahLst/>
            <a:cxnLst>
              <a:cxn ang="T8">
                <a:pos x="T0" y="T1"/>
              </a:cxn>
              <a:cxn ang="T9">
                <a:pos x="T2" y="T3"/>
              </a:cxn>
              <a:cxn ang="T10">
                <a:pos x="T4" y="T5"/>
              </a:cxn>
              <a:cxn ang="T11">
                <a:pos x="T6" y="T7"/>
              </a:cxn>
            </a:cxnLst>
            <a:rect l="T12" t="T13" r="T14" b="T15"/>
            <a:pathLst>
              <a:path w="9095751" h="6858000">
                <a:moveTo>
                  <a:pt x="0" y="0"/>
                </a:moveTo>
                <a:lnTo>
                  <a:pt x="9095751" y="0"/>
                </a:lnTo>
                <a:lnTo>
                  <a:pt x="9095751" y="6858000"/>
                </a:lnTo>
                <a:lnTo>
                  <a:pt x="3959468" y="6858000"/>
                </a:lnTo>
                <a:lnTo>
                  <a:pt x="0" y="0"/>
                </a:lnTo>
                <a:close/>
              </a:path>
            </a:pathLst>
          </a:custGeom>
          <a:blipFill dpi="0" rotWithShape="1">
            <a:blip r:embed="rId1"/>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 name="标题"/>
          <p:cNvSpPr>
            <a:spLocks noGrp="1"/>
          </p:cNvSpPr>
          <p:nvPr>
            <p:ph type="ctrTitle"/>
            <p:custDataLst>
              <p:tags r:id="rId2"/>
            </p:custDataLst>
          </p:nvPr>
        </p:nvSpPr>
        <p:spPr>
          <a:xfrm>
            <a:off x="6492875" y="1031875"/>
            <a:ext cx="3910965" cy="1325880"/>
          </a:xfrm>
        </p:spPr>
        <p:txBody>
          <a:bodyPr/>
          <a:p>
            <a:r>
              <a:rPr lang="zh-CN" sz="7200" dirty="0">
                <a:effectLst>
                  <a:glow rad="228600">
                    <a:schemeClr val="accent3">
                      <a:satMod val="175000"/>
                      <a:alpha val="40000"/>
                    </a:schemeClr>
                  </a:glow>
                </a:effectLst>
                <a:latin typeface="华文楷体" panose="02010600040101010101" charset="-122"/>
                <a:ea typeface="华文楷体" panose="02010600040101010101" charset="-122"/>
              </a:rPr>
              <a:t>敬请指导</a:t>
            </a:r>
            <a:endParaRPr lang="zh-CN" sz="7200" dirty="0">
              <a:effectLst>
                <a:glow rad="228600">
                  <a:schemeClr val="accent3">
                    <a:satMod val="175000"/>
                    <a:alpha val="40000"/>
                  </a:schemeClr>
                </a:glow>
              </a:effectLst>
              <a:latin typeface="华文楷体" panose="02010600040101010101" charset="-122"/>
              <a:ea typeface="华文楷体" panose="02010600040101010101" charset="-122"/>
            </a:endParaRPr>
          </a:p>
        </p:txBody>
      </p:sp>
      <p:pic>
        <p:nvPicPr>
          <p:cNvPr id="5" name="内容占位符 4" descr="3fcd08386f11178b84a014df8ac0044"/>
          <p:cNvPicPr>
            <a:picLocks noChangeAspect="1"/>
          </p:cNvPicPr>
          <p:nvPr>
            <p:ph idx="1"/>
            <p:custDataLst>
              <p:tags r:id="rId3"/>
            </p:custDataLst>
          </p:nvPr>
        </p:nvPicPr>
        <p:blipFill>
          <a:blip r:embed="rId4"/>
          <a:stretch>
            <a:fillRect/>
          </a:stretch>
        </p:blipFill>
        <p:spPr>
          <a:xfrm>
            <a:off x="-69215" y="5558155"/>
            <a:ext cx="4375785" cy="9994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2208" y="1046215"/>
            <a:ext cx="12190410" cy="3036135"/>
          </a:xfrm>
          <a:prstGeom prst="rect">
            <a:avLst/>
          </a:prstGeom>
          <a:gradFill flip="none" rotWithShape="1">
            <a:gsLst>
              <a:gs pos="100000">
                <a:schemeClr val="bg1">
                  <a:lumMod val="75000"/>
                </a:schemeClr>
              </a:gs>
              <a:gs pos="48000">
                <a:schemeClr val="bg1">
                  <a:lumMod val="95000"/>
                </a:schemeClr>
              </a:gs>
              <a:gs pos="0">
                <a:schemeClr val="bg1"/>
              </a:gs>
            </a:gsLst>
            <a:path path="circle">
              <a:fillToRect l="50000" t="50000" r="50000" b="50000"/>
            </a:path>
            <a:tileRect/>
          </a:gradFill>
          <a:ln>
            <a:noFill/>
          </a:ln>
        </p:spPr>
      </p:pic>
      <p:sp>
        <p:nvSpPr>
          <p:cNvPr id="4" name="矩形 3"/>
          <p:cNvSpPr/>
          <p:nvPr>
            <p:custDataLst>
              <p:tags r:id="rId2"/>
            </p:custDataLst>
          </p:nvPr>
        </p:nvSpPr>
        <p:spPr>
          <a:xfrm>
            <a:off x="1022350" y="5434965"/>
            <a:ext cx="2077720" cy="521970"/>
          </a:xfrm>
          <a:prstGeom prst="rect">
            <a:avLst/>
          </a:prstGeom>
        </p:spPr>
        <p:txBody>
          <a:bodyPr wrap="square">
            <a:spAutoFit/>
          </a:bodyPr>
          <a:p>
            <a:pPr lvl="0" algn="ctr"/>
            <a:r>
              <a:rPr lang="zh-CN" altLang="en-US" sz="2800" dirty="0">
                <a:solidFill>
                  <a:schemeClr val="tx1">
                    <a:lumMod val="75000"/>
                    <a:lumOff val="25000"/>
                  </a:schemeClr>
                </a:solidFill>
                <a:latin typeface="微软雅黑" panose="020B0503020204020204" charset="-122"/>
                <a:ea typeface="微软雅黑" panose="020B0503020204020204" charset="-122"/>
              </a:rPr>
              <a:t>项目背景</a:t>
            </a:r>
            <a:endParaRPr lang="zh-CN" altLang="en-US" sz="2800" dirty="0">
              <a:solidFill>
                <a:schemeClr val="tx1">
                  <a:lumMod val="75000"/>
                  <a:lumOff val="25000"/>
                </a:schemeClr>
              </a:solidFill>
              <a:latin typeface="微软雅黑" panose="020B0503020204020204" charset="-122"/>
              <a:ea typeface="微软雅黑" panose="020B0503020204020204" charset="-122"/>
            </a:endParaRPr>
          </a:p>
        </p:txBody>
      </p:sp>
      <p:sp>
        <p:nvSpPr>
          <p:cNvPr id="8" name="矩形 7"/>
          <p:cNvSpPr/>
          <p:nvPr>
            <p:custDataLst>
              <p:tags r:id="rId3"/>
            </p:custDataLst>
          </p:nvPr>
        </p:nvSpPr>
        <p:spPr>
          <a:xfrm>
            <a:off x="6448410" y="5435168"/>
            <a:ext cx="2316480" cy="521970"/>
          </a:xfrm>
          <a:prstGeom prst="rect">
            <a:avLst/>
          </a:prstGeom>
        </p:spPr>
        <p:txBody>
          <a:bodyPr wrap="none">
            <a:spAutoFit/>
          </a:bodyPr>
          <a:p>
            <a:pPr lvl="0" algn="ctr"/>
            <a:r>
              <a:rPr lang="zh-CN" altLang="en-US" sz="2800" dirty="0">
                <a:solidFill>
                  <a:schemeClr val="tx1">
                    <a:lumMod val="75000"/>
                    <a:lumOff val="25000"/>
                  </a:schemeClr>
                </a:solidFill>
                <a:latin typeface="微软雅黑" panose="020B0503020204020204" charset="-122"/>
                <a:ea typeface="微软雅黑" panose="020B0503020204020204" charset="-122"/>
              </a:rPr>
              <a:t>社会经济效益</a:t>
            </a:r>
            <a:endParaRPr lang="zh-CN" altLang="en-US" sz="2800" dirty="0">
              <a:solidFill>
                <a:schemeClr val="tx1">
                  <a:lumMod val="75000"/>
                  <a:lumOff val="25000"/>
                </a:schemeClr>
              </a:solidFill>
              <a:latin typeface="微软雅黑" panose="020B0503020204020204" charset="-122"/>
              <a:ea typeface="微软雅黑" panose="020B0503020204020204" charset="-122"/>
            </a:endParaRPr>
          </a:p>
        </p:txBody>
      </p:sp>
      <p:sp>
        <p:nvSpPr>
          <p:cNvPr id="9" name="矩形 8"/>
          <p:cNvSpPr/>
          <p:nvPr>
            <p:custDataLst>
              <p:tags r:id="rId4"/>
            </p:custDataLst>
          </p:nvPr>
        </p:nvSpPr>
        <p:spPr>
          <a:xfrm>
            <a:off x="9258657" y="5435168"/>
            <a:ext cx="1605280" cy="521970"/>
          </a:xfrm>
          <a:prstGeom prst="rect">
            <a:avLst/>
          </a:prstGeom>
        </p:spPr>
        <p:txBody>
          <a:bodyPr wrap="none">
            <a:spAutoFit/>
          </a:bodyPr>
          <a:p>
            <a:pPr lvl="0" algn="ctr"/>
            <a:r>
              <a:rPr lang="zh-CN" altLang="en-US" sz="2800" dirty="0">
                <a:solidFill>
                  <a:schemeClr val="tx1">
                    <a:lumMod val="75000"/>
                    <a:lumOff val="25000"/>
                  </a:schemeClr>
                </a:solidFill>
                <a:latin typeface="微软雅黑" panose="020B0503020204020204" charset="-122"/>
                <a:ea typeface="微软雅黑" panose="020B0503020204020204" charset="-122"/>
              </a:rPr>
              <a:t>主要成绩</a:t>
            </a:r>
            <a:endParaRPr lang="zh-CN" altLang="en-US" sz="2800" dirty="0">
              <a:solidFill>
                <a:schemeClr val="tx1">
                  <a:lumMod val="75000"/>
                  <a:lumOff val="25000"/>
                </a:schemeClr>
              </a:solidFill>
              <a:latin typeface="微软雅黑" panose="020B0503020204020204" charset="-122"/>
              <a:ea typeface="微软雅黑" panose="020B0503020204020204" charset="-122"/>
            </a:endParaRPr>
          </a:p>
        </p:txBody>
      </p:sp>
      <p:grpSp>
        <p:nvGrpSpPr>
          <p:cNvPr id="5" name="组合 4"/>
          <p:cNvGrpSpPr/>
          <p:nvPr/>
        </p:nvGrpSpPr>
        <p:grpSpPr>
          <a:xfrm>
            <a:off x="-10795" y="417865"/>
            <a:ext cx="6840760" cy="1284643"/>
            <a:chOff x="0" y="908720"/>
            <a:chExt cx="6840760" cy="1284643"/>
          </a:xfrm>
        </p:grpSpPr>
        <p:sp>
          <p:nvSpPr>
            <p:cNvPr id="10" name="流程图: 决策 9"/>
            <p:cNvSpPr/>
            <p:nvPr/>
          </p:nvSpPr>
          <p:spPr>
            <a:xfrm flipV="1">
              <a:off x="0" y="908720"/>
              <a:ext cx="6840760" cy="1284643"/>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635681" y="1648386"/>
              <a:ext cx="3682058" cy="307777"/>
            </a:xfrm>
            <a:prstGeom prst="rect">
              <a:avLst/>
            </a:prstGeom>
            <a:noFill/>
            <a:effectLst/>
          </p:spPr>
          <p:txBody>
            <a:bodyPr wrap="square" rtlCol="0">
              <a:spAutoFit/>
            </a:bodyPr>
            <a:p>
              <a:pPr algn="ctr"/>
              <a:r>
                <a:rPr lang="en-US" altLang="zh-CN" sz="1400" b="1" dirty="0">
                  <a:solidFill>
                    <a:schemeClr val="bg1"/>
                  </a:solidFill>
                  <a:latin typeface="微软雅黑" panose="020B0503020204020204" charset="-122"/>
                  <a:ea typeface="微软雅黑" panose="020B0503020204020204" charset="-122"/>
                </a:rPr>
                <a:t>——CONTENTS——</a:t>
              </a:r>
              <a:endParaRPr lang="zh-CN" altLang="en-US" sz="1400" b="1" dirty="0">
                <a:solidFill>
                  <a:schemeClr val="bg1"/>
                </a:solidFill>
                <a:latin typeface="微软雅黑" panose="020B0503020204020204" charset="-122"/>
                <a:ea typeface="微软雅黑" panose="020B0503020204020204" charset="-122"/>
              </a:endParaRPr>
            </a:p>
          </p:txBody>
        </p:sp>
        <p:sp>
          <p:nvSpPr>
            <p:cNvPr id="12" name="文本框 3"/>
            <p:cNvSpPr txBox="1"/>
            <p:nvPr/>
          </p:nvSpPr>
          <p:spPr>
            <a:xfrm>
              <a:off x="2644315" y="1052621"/>
              <a:ext cx="1800200" cy="646331"/>
            </a:xfrm>
            <a:prstGeom prst="rect">
              <a:avLst/>
            </a:prstGeom>
            <a:noFill/>
            <a:effectLst/>
          </p:spPr>
          <p:txBody>
            <a:bodyPr wrap="square" rtlCol="0">
              <a:spAutoFit/>
            </a:bodyPr>
            <a:p>
              <a:pPr algn="ctr"/>
              <a:r>
                <a:rPr lang="zh-CN" altLang="en-US" sz="3600" b="1" spc="600" dirty="0">
                  <a:solidFill>
                    <a:schemeClr val="bg1"/>
                  </a:solidFill>
                  <a:latin typeface="Arial Black" panose="020B0A04020102020204" pitchFamily="34" charset="0"/>
                  <a:ea typeface="微软雅黑" panose="020B0503020204020204" charset="-122"/>
                </a:rPr>
                <a:t>目录</a:t>
              </a:r>
              <a:endParaRPr lang="zh-CN" altLang="en-US" sz="3600" b="1" spc="600" dirty="0">
                <a:solidFill>
                  <a:schemeClr val="bg1"/>
                </a:solidFill>
                <a:latin typeface="Arial Black" panose="020B0A04020102020204" pitchFamily="34" charset="0"/>
                <a:ea typeface="微软雅黑" panose="020B0503020204020204" charset="-122"/>
              </a:endParaRPr>
            </a:p>
          </p:txBody>
        </p:sp>
      </p:grpSp>
      <p:grpSp>
        <p:nvGrpSpPr>
          <p:cNvPr id="13" name="组合 12"/>
          <p:cNvGrpSpPr/>
          <p:nvPr>
            <p:custDataLst>
              <p:tags r:id="rId5"/>
            </p:custDataLst>
          </p:nvPr>
        </p:nvGrpSpPr>
        <p:grpSpPr>
          <a:xfrm>
            <a:off x="1485458" y="3946021"/>
            <a:ext cx="1297399" cy="1284485"/>
            <a:chOff x="1486694" y="2665507"/>
            <a:chExt cx="1297399" cy="1284485"/>
          </a:xfrm>
        </p:grpSpPr>
        <p:sp>
          <p:nvSpPr>
            <p:cNvPr id="14" name="Freeform 5"/>
            <p:cNvSpPr/>
            <p:nvPr>
              <p:custDataLst>
                <p:tags r:id="rId6"/>
              </p:custDataLst>
            </p:nvPr>
          </p:nvSpPr>
          <p:spPr bwMode="auto">
            <a:xfrm rot="5400000">
              <a:off x="1476182" y="2728182"/>
              <a:ext cx="1284485" cy="1159135"/>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4800" dirty="0"/>
            </a:p>
          </p:txBody>
        </p:sp>
        <p:sp>
          <p:nvSpPr>
            <p:cNvPr id="15" name="矩形 14"/>
            <p:cNvSpPr/>
            <p:nvPr>
              <p:custDataLst>
                <p:tags r:id="rId7"/>
              </p:custDataLst>
            </p:nvPr>
          </p:nvSpPr>
          <p:spPr>
            <a:xfrm>
              <a:off x="1486694" y="3047437"/>
              <a:ext cx="1297399" cy="432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4800" dirty="0"/>
                <a:t>01</a:t>
              </a:r>
              <a:endParaRPr lang="zh-CN" altLang="en-US" sz="4800" dirty="0"/>
            </a:p>
          </p:txBody>
        </p:sp>
      </p:grpSp>
      <p:grpSp>
        <p:nvGrpSpPr>
          <p:cNvPr id="16" name="组合 15"/>
          <p:cNvGrpSpPr/>
          <p:nvPr>
            <p:custDataLst>
              <p:tags r:id="rId8"/>
            </p:custDataLst>
          </p:nvPr>
        </p:nvGrpSpPr>
        <p:grpSpPr>
          <a:xfrm>
            <a:off x="4202712" y="3930146"/>
            <a:ext cx="1297399" cy="1284485"/>
            <a:chOff x="4222998" y="2665507"/>
            <a:chExt cx="1297399" cy="1284485"/>
          </a:xfrm>
        </p:grpSpPr>
        <p:sp>
          <p:nvSpPr>
            <p:cNvPr id="36" name="Freeform 5"/>
            <p:cNvSpPr/>
            <p:nvPr>
              <p:custDataLst>
                <p:tags r:id="rId9"/>
              </p:custDataLst>
            </p:nvPr>
          </p:nvSpPr>
          <p:spPr bwMode="auto">
            <a:xfrm rot="5400000">
              <a:off x="4226425" y="2728182"/>
              <a:ext cx="1284485" cy="1159135"/>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4800" dirty="0"/>
            </a:p>
          </p:txBody>
        </p:sp>
        <p:sp>
          <p:nvSpPr>
            <p:cNvPr id="37" name="矩形 36"/>
            <p:cNvSpPr/>
            <p:nvPr>
              <p:custDataLst>
                <p:tags r:id="rId10"/>
              </p:custDataLst>
            </p:nvPr>
          </p:nvSpPr>
          <p:spPr>
            <a:xfrm>
              <a:off x="4222998" y="3078969"/>
              <a:ext cx="1297399" cy="432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4800" dirty="0"/>
                <a:t>02</a:t>
              </a:r>
              <a:endParaRPr lang="zh-CN" altLang="en-US" sz="4800" dirty="0"/>
            </a:p>
          </p:txBody>
        </p:sp>
      </p:grpSp>
      <p:grpSp>
        <p:nvGrpSpPr>
          <p:cNvPr id="18" name="组合 17"/>
          <p:cNvGrpSpPr/>
          <p:nvPr>
            <p:custDataLst>
              <p:tags r:id="rId11"/>
            </p:custDataLst>
          </p:nvPr>
        </p:nvGrpSpPr>
        <p:grpSpPr>
          <a:xfrm>
            <a:off x="6919966" y="3930146"/>
            <a:ext cx="1297399" cy="1284485"/>
            <a:chOff x="6940252" y="2689493"/>
            <a:chExt cx="1297399" cy="1284485"/>
          </a:xfrm>
        </p:grpSpPr>
        <p:sp>
          <p:nvSpPr>
            <p:cNvPr id="19" name="Freeform 5"/>
            <p:cNvSpPr/>
            <p:nvPr>
              <p:custDataLst>
                <p:tags r:id="rId12"/>
              </p:custDataLst>
            </p:nvPr>
          </p:nvSpPr>
          <p:spPr bwMode="auto">
            <a:xfrm rot="5400000">
              <a:off x="6967655" y="2752168"/>
              <a:ext cx="1284485" cy="1159135"/>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4800" dirty="0"/>
            </a:p>
          </p:txBody>
        </p:sp>
        <p:sp>
          <p:nvSpPr>
            <p:cNvPr id="20" name="矩形 19"/>
            <p:cNvSpPr/>
            <p:nvPr>
              <p:custDataLst>
                <p:tags r:id="rId13"/>
              </p:custDataLst>
            </p:nvPr>
          </p:nvSpPr>
          <p:spPr>
            <a:xfrm>
              <a:off x="6940252" y="3087353"/>
              <a:ext cx="1297399" cy="432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4800" dirty="0"/>
                <a:t>03</a:t>
              </a:r>
              <a:endParaRPr lang="zh-CN" altLang="en-US" sz="4800" dirty="0"/>
            </a:p>
          </p:txBody>
        </p:sp>
      </p:grpSp>
      <p:grpSp>
        <p:nvGrpSpPr>
          <p:cNvPr id="21" name="组合 20"/>
          <p:cNvGrpSpPr/>
          <p:nvPr>
            <p:custDataLst>
              <p:tags r:id="rId14"/>
            </p:custDataLst>
          </p:nvPr>
        </p:nvGrpSpPr>
        <p:grpSpPr>
          <a:xfrm>
            <a:off x="9421196" y="3930146"/>
            <a:ext cx="1297399" cy="1284485"/>
            <a:chOff x="9441482" y="2562069"/>
            <a:chExt cx="1297399" cy="1284485"/>
          </a:xfrm>
        </p:grpSpPr>
        <p:sp>
          <p:nvSpPr>
            <p:cNvPr id="22" name="Freeform 5"/>
            <p:cNvSpPr/>
            <p:nvPr>
              <p:custDataLst>
                <p:tags r:id="rId15"/>
              </p:custDataLst>
            </p:nvPr>
          </p:nvSpPr>
          <p:spPr bwMode="auto">
            <a:xfrm rot="5400000">
              <a:off x="9456528" y="2624744"/>
              <a:ext cx="1284485" cy="1159135"/>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4800" dirty="0"/>
            </a:p>
          </p:txBody>
        </p:sp>
        <p:sp>
          <p:nvSpPr>
            <p:cNvPr id="23" name="矩形 22"/>
            <p:cNvSpPr/>
            <p:nvPr>
              <p:custDataLst>
                <p:tags r:id="rId16"/>
              </p:custDataLst>
            </p:nvPr>
          </p:nvSpPr>
          <p:spPr>
            <a:xfrm>
              <a:off x="9441482" y="2996952"/>
              <a:ext cx="1297399" cy="432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r>
                <a:rPr lang="en-US" altLang="zh-CN" sz="4800" dirty="0"/>
                <a:t>04</a:t>
              </a:r>
              <a:endParaRPr lang="zh-CN" altLang="en-US" sz="4800" dirty="0"/>
            </a:p>
          </p:txBody>
        </p:sp>
      </p:grpSp>
      <p:sp>
        <p:nvSpPr>
          <p:cNvPr id="2" name="矩形 1"/>
          <p:cNvSpPr/>
          <p:nvPr>
            <p:custDataLst>
              <p:tags r:id="rId17"/>
            </p:custDataLst>
          </p:nvPr>
        </p:nvSpPr>
        <p:spPr>
          <a:xfrm>
            <a:off x="4269710" y="5436438"/>
            <a:ext cx="1605280" cy="521970"/>
          </a:xfrm>
          <a:prstGeom prst="rect">
            <a:avLst/>
          </a:prstGeom>
        </p:spPr>
        <p:txBody>
          <a:bodyPr wrap="none">
            <a:spAutoFit/>
          </a:bodyPr>
          <a:p>
            <a:pPr lvl="0" algn="ctr"/>
            <a:r>
              <a:rPr lang="zh-CN" altLang="en-US" sz="2800" dirty="0">
                <a:solidFill>
                  <a:schemeClr val="tx1">
                    <a:lumMod val="75000"/>
                    <a:lumOff val="25000"/>
                  </a:schemeClr>
                </a:solidFill>
                <a:latin typeface="微软雅黑" panose="020B0503020204020204" charset="-122"/>
                <a:ea typeface="微软雅黑" panose="020B0503020204020204" charset="-122"/>
              </a:rPr>
              <a:t>技术特点</a:t>
            </a:r>
            <a:endParaRPr lang="zh-CN" altLang="en-US" sz="2800" dirty="0">
              <a:solidFill>
                <a:schemeClr val="tx1">
                  <a:lumMod val="75000"/>
                  <a:lumOff val="25000"/>
                </a:schemeClr>
              </a:solidFill>
              <a:latin typeface="微软雅黑" panose="020B0503020204020204" charset="-122"/>
              <a:ea typeface="微软雅黑" panose="020B0503020204020204" charset="-122"/>
            </a:endParaRPr>
          </a:p>
        </p:txBody>
      </p:sp>
    </p:spTree>
    <p:custDataLst>
      <p:tags r:id="rId18"/>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1000"/>
                                        <p:tgtEl>
                                          <p:spTgt spid="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49" presetClass="entr" presetSubtype="0" decel="10000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 calcmode="lin" valueType="num">
                                      <p:cBhvr>
                                        <p:cTn id="29" dur="1000" fill="hold"/>
                                        <p:tgtEl>
                                          <p:spTgt spid="13"/>
                                        </p:tgtEl>
                                        <p:attrNameLst>
                                          <p:attrName>style.rotation</p:attrName>
                                        </p:attrNameLst>
                                      </p:cBhvr>
                                      <p:tavLst>
                                        <p:tav tm="0">
                                          <p:val>
                                            <p:fltVal val="360"/>
                                          </p:val>
                                        </p:tav>
                                        <p:tav tm="100000">
                                          <p:val>
                                            <p:fltVal val="0"/>
                                          </p:val>
                                        </p:tav>
                                      </p:tavLst>
                                    </p:anim>
                                    <p:animEffect transition="in" filter="fade">
                                      <p:cBhvr>
                                        <p:cTn id="30" dur="1000"/>
                                        <p:tgtEl>
                                          <p:spTgt spid="13"/>
                                        </p:tgtEl>
                                      </p:cBhvr>
                                    </p:animEffect>
                                  </p:childTnLst>
                                </p:cTn>
                              </p:par>
                              <p:par>
                                <p:cTn id="31" presetID="49" presetClass="entr" presetSubtype="0" decel="10000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 calcmode="lin" valueType="num">
                                      <p:cBhvr>
                                        <p:cTn id="35" dur="1000" fill="hold"/>
                                        <p:tgtEl>
                                          <p:spTgt spid="16"/>
                                        </p:tgtEl>
                                        <p:attrNameLst>
                                          <p:attrName>style.rotation</p:attrName>
                                        </p:attrNameLst>
                                      </p:cBhvr>
                                      <p:tavLst>
                                        <p:tav tm="0">
                                          <p:val>
                                            <p:fltVal val="360"/>
                                          </p:val>
                                        </p:tav>
                                        <p:tav tm="100000">
                                          <p:val>
                                            <p:fltVal val="0"/>
                                          </p:val>
                                        </p:tav>
                                      </p:tavLst>
                                    </p:anim>
                                    <p:animEffect transition="in" filter="fade">
                                      <p:cBhvr>
                                        <p:cTn id="36" dur="1000"/>
                                        <p:tgtEl>
                                          <p:spTgt spid="16"/>
                                        </p:tgtEl>
                                      </p:cBhvr>
                                    </p:animEffect>
                                  </p:childTnLst>
                                </p:cTn>
                              </p:par>
                              <p:par>
                                <p:cTn id="37" presetID="49" presetClass="entr" presetSubtype="0" decel="10000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 calcmode="lin" valueType="num">
                                      <p:cBhvr>
                                        <p:cTn id="41" dur="1000" fill="hold"/>
                                        <p:tgtEl>
                                          <p:spTgt spid="18"/>
                                        </p:tgtEl>
                                        <p:attrNameLst>
                                          <p:attrName>style.rotation</p:attrName>
                                        </p:attrNameLst>
                                      </p:cBhvr>
                                      <p:tavLst>
                                        <p:tav tm="0">
                                          <p:val>
                                            <p:fltVal val="360"/>
                                          </p:val>
                                        </p:tav>
                                        <p:tav tm="100000">
                                          <p:val>
                                            <p:fltVal val="0"/>
                                          </p:val>
                                        </p:tav>
                                      </p:tavLst>
                                    </p:anim>
                                    <p:animEffect transition="in" filter="fade">
                                      <p:cBhvr>
                                        <p:cTn id="42" dur="1000"/>
                                        <p:tgtEl>
                                          <p:spTgt spid="18"/>
                                        </p:tgtEl>
                                      </p:cBhvr>
                                    </p:animEffect>
                                  </p:childTnLst>
                                </p:cTn>
                              </p:par>
                              <p:par>
                                <p:cTn id="43" presetID="49" presetClass="entr" presetSubtype="0" decel="10000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1000" fill="hold"/>
                                        <p:tgtEl>
                                          <p:spTgt spid="21"/>
                                        </p:tgtEl>
                                        <p:attrNameLst>
                                          <p:attrName>ppt_w</p:attrName>
                                        </p:attrNameLst>
                                      </p:cBhvr>
                                      <p:tavLst>
                                        <p:tav tm="0">
                                          <p:val>
                                            <p:fltVal val="0"/>
                                          </p:val>
                                        </p:tav>
                                        <p:tav tm="100000">
                                          <p:val>
                                            <p:strVal val="#ppt_w"/>
                                          </p:val>
                                        </p:tav>
                                      </p:tavLst>
                                    </p:anim>
                                    <p:anim calcmode="lin" valueType="num">
                                      <p:cBhvr>
                                        <p:cTn id="46" dur="1000" fill="hold"/>
                                        <p:tgtEl>
                                          <p:spTgt spid="21"/>
                                        </p:tgtEl>
                                        <p:attrNameLst>
                                          <p:attrName>ppt_h</p:attrName>
                                        </p:attrNameLst>
                                      </p:cBhvr>
                                      <p:tavLst>
                                        <p:tav tm="0">
                                          <p:val>
                                            <p:fltVal val="0"/>
                                          </p:val>
                                        </p:tav>
                                        <p:tav tm="100000">
                                          <p:val>
                                            <p:strVal val="#ppt_h"/>
                                          </p:val>
                                        </p:tav>
                                      </p:tavLst>
                                    </p:anim>
                                    <p:anim calcmode="lin" valueType="num">
                                      <p:cBhvr>
                                        <p:cTn id="47" dur="1000" fill="hold"/>
                                        <p:tgtEl>
                                          <p:spTgt spid="21"/>
                                        </p:tgtEl>
                                        <p:attrNameLst>
                                          <p:attrName>style.rotation</p:attrName>
                                        </p:attrNameLst>
                                      </p:cBhvr>
                                      <p:tavLst>
                                        <p:tav tm="0">
                                          <p:val>
                                            <p:fltVal val="360"/>
                                          </p:val>
                                        </p:tav>
                                        <p:tav tm="100000">
                                          <p:val>
                                            <p:fltVal val="0"/>
                                          </p:val>
                                        </p:tav>
                                      </p:tavLst>
                                    </p:anim>
                                    <p:animEffect transition="in" filter="fade">
                                      <p:cBhvr>
                                        <p:cTn id="48" dur="1000"/>
                                        <p:tgtEl>
                                          <p:spTgt spid="21"/>
                                        </p:tgtEl>
                                      </p:cBhvr>
                                    </p:animEffect>
                                  </p:childTnLst>
                                </p:cTn>
                              </p:par>
                              <p:par>
                                <p:cTn id="49" presetID="2" presetClass="entr" presetSubtype="2" fill="hold" grpId="0" nodeType="withEffect">
                                  <p:stCondLst>
                                    <p:cond delay="0"/>
                                  </p:stCondLst>
                                  <p:iterate type="lt">
                                    <p:tmPct val="10000"/>
                                  </p:iterate>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1+#ppt_w/2"/>
                                          </p:val>
                                        </p:tav>
                                        <p:tav tm="100000">
                                          <p:val>
                                            <p:strVal val="#ppt_x"/>
                                          </p:val>
                                        </p:tav>
                                      </p:tavLst>
                                    </p:anim>
                                    <p:anim calcmode="lin" valueType="num">
                                      <p:cBhvr additive="base">
                                        <p:cTn id="5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08355" y="1019175"/>
            <a:ext cx="10628630" cy="3969385"/>
          </a:xfrm>
          <a:prstGeom prst="rect">
            <a:avLst/>
          </a:prstGeom>
          <a:noFill/>
        </p:spPr>
        <p:txBody>
          <a:bodyPr wrap="square" rtlCol="0" anchor="t">
            <a:spAutoFit/>
          </a:bodyPr>
          <a:p>
            <a:pPr>
              <a:lnSpc>
                <a:spcPct val="150000"/>
              </a:lnSpc>
            </a:pPr>
            <a:r>
              <a:rPr lang="en-US" altLang="zh-CN" sz="2200" dirty="0">
                <a:latin typeface="+mn-ea"/>
                <a:sym typeface="+mn-ea"/>
              </a:rPr>
              <a:t>       </a:t>
            </a:r>
            <a:r>
              <a:rPr lang="zh-CN" altLang="en-US" sz="2400" dirty="0">
                <a:latin typeface="+mn-ea"/>
                <a:sym typeface="+mn-ea"/>
              </a:rPr>
              <a:t>随着城市更新步伐的加快，城市道路保有量稳步递增，旧损道路拆除重建存在施工周期长、排废工作量重，对交通出行影响大的问题。如何从全寿命周期精准实施改造更新、发挥综合效益，是城市更新领域亟待解决的课题。</a:t>
            </a:r>
            <a:endParaRPr lang="zh-CN" altLang="en-US" sz="2400" dirty="0">
              <a:latin typeface="+mn-ea"/>
              <a:sym typeface="+mn-ea"/>
            </a:endParaRPr>
          </a:p>
          <a:p>
            <a:pPr>
              <a:lnSpc>
                <a:spcPct val="150000"/>
              </a:lnSpc>
            </a:pPr>
            <a:r>
              <a:rPr lang="zh-CN" altLang="en-US" sz="2400" dirty="0">
                <a:latin typeface="+mn-ea"/>
                <a:sym typeface="+mn-ea"/>
              </a:rPr>
              <a:t> </a:t>
            </a:r>
            <a:r>
              <a:rPr lang="en-US" altLang="zh-CN" sz="2400" dirty="0">
                <a:latin typeface="+mn-ea"/>
                <a:sym typeface="+mn-ea"/>
              </a:rPr>
              <a:t>       </a:t>
            </a:r>
            <a:r>
              <a:rPr lang="zh-CN" altLang="en-US" sz="2400" dirty="0">
                <a:latin typeface="+mn-ea"/>
                <a:sym typeface="+mn-ea"/>
              </a:rPr>
              <a:t>非破拆模式是相对于重建式或者补救式大修而言，是在保留或者大部分保留旧损道路结构的基础上，从改造时机预测、改造结构确定到建后效能评估的一个系统性的技术项目。</a:t>
            </a:r>
            <a:endParaRPr lang="zh-CN" altLang="en-US" sz="2400" dirty="0">
              <a:latin typeface="+mn-ea"/>
              <a:sym typeface="+mn-ea"/>
            </a:endParaRPr>
          </a:p>
          <a:p>
            <a:pPr>
              <a:lnSpc>
                <a:spcPct val="150000"/>
              </a:lnSpc>
            </a:pPr>
            <a:r>
              <a:rPr lang="zh-CN" altLang="en-US" sz="2400" dirty="0">
                <a:latin typeface="+mn-ea"/>
                <a:sym typeface="+mn-ea"/>
              </a:rPr>
              <a:t> </a:t>
            </a:r>
            <a:r>
              <a:rPr lang="en-US" altLang="zh-CN" sz="2400" dirty="0">
                <a:latin typeface="+mn-ea"/>
                <a:sym typeface="+mn-ea"/>
              </a:rPr>
              <a:t>     </a:t>
            </a:r>
            <a:endParaRPr lang="zh-CN" altLang="en-US" sz="2400" dirty="0">
              <a:solidFill>
                <a:srgbClr val="FF0000"/>
              </a:solidFill>
              <a:latin typeface="+mn-ea"/>
              <a:sym typeface="+mn-ea"/>
            </a:endParaRPr>
          </a:p>
        </p:txBody>
      </p:sp>
      <p:grpSp>
        <p:nvGrpSpPr>
          <p:cNvPr id="7" name="组合 6"/>
          <p:cNvGrpSpPr/>
          <p:nvPr/>
        </p:nvGrpSpPr>
        <p:grpSpPr>
          <a:xfrm>
            <a:off x="462915" y="4466590"/>
            <a:ext cx="11301095" cy="1952625"/>
            <a:chOff x="-28" y="4426"/>
            <a:chExt cx="16795" cy="2382"/>
          </a:xfrm>
        </p:grpSpPr>
        <p:pic>
          <p:nvPicPr>
            <p:cNvPr id="32" name="Picture 2"/>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l="-158" t="5740" r="158" b="15506"/>
            <a:stretch>
              <a:fillRect/>
            </a:stretch>
          </p:blipFill>
          <p:spPr bwMode="auto">
            <a:xfrm>
              <a:off x="-28" y="4426"/>
              <a:ext cx="2268" cy="2382"/>
            </a:xfrm>
            <a:prstGeom prst="rect">
              <a:avLst/>
            </a:prstGeom>
            <a:noFill/>
          </p:spPr>
        </p:pic>
        <p:pic>
          <p:nvPicPr>
            <p:cNvPr id="33" name="图片 32"/>
            <p:cNvPicPr>
              <a:picLocks noChangeAspect="1"/>
            </p:cNvPicPr>
            <p:nvPr/>
          </p:nvPicPr>
          <p:blipFill rotWithShape="1">
            <a:blip r:embed="rId2" cstate="print">
              <a:extLst>
                <a:ext uri="{28A0092B-C50C-407E-A947-70E740481C1C}">
                  <a14:useLocalDpi xmlns:a14="http://schemas.microsoft.com/office/drawing/2010/main" val="0"/>
                </a:ext>
              </a:extLst>
            </a:blip>
            <a:srcRect r="20653"/>
            <a:stretch>
              <a:fillRect/>
            </a:stretch>
          </p:blipFill>
          <p:spPr>
            <a:xfrm>
              <a:off x="2459" y="4426"/>
              <a:ext cx="4091" cy="2382"/>
            </a:xfrm>
            <a:prstGeom prst="rect">
              <a:avLst/>
            </a:prstGeom>
          </p:spPr>
        </p:pic>
        <p:pic>
          <p:nvPicPr>
            <p:cNvPr id="47"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929" r="6683"/>
            <a:stretch>
              <a:fillRect/>
            </a:stretch>
          </p:blipFill>
          <p:spPr bwMode="auto">
            <a:xfrm>
              <a:off x="6776" y="4426"/>
              <a:ext cx="3969" cy="2382"/>
            </a:xfrm>
            <a:prstGeom prst="rect">
              <a:avLst/>
            </a:prstGeom>
            <a:noFill/>
          </p:spPr>
        </p:pic>
        <p:pic>
          <p:nvPicPr>
            <p:cNvPr id="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1445"/>
            <a:stretch>
              <a:fillRect/>
            </a:stretch>
          </p:blipFill>
          <p:spPr bwMode="auto">
            <a:xfrm>
              <a:off x="10941" y="4426"/>
              <a:ext cx="2812" cy="238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39" t="-692" r="8336" b="692"/>
            <a:stretch>
              <a:fillRect/>
            </a:stretch>
          </p:blipFill>
          <p:spPr bwMode="auto">
            <a:xfrm>
              <a:off x="13921" y="4426"/>
              <a:ext cx="2846" cy="2382"/>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3" name="内容占位符 2"/>
          <p:cNvSpPr/>
          <p:nvPr>
            <p:ph idx="1"/>
          </p:nvPr>
        </p:nvSpPr>
        <p:spPr/>
      </p:sp>
      <p:sp>
        <p:nvSpPr>
          <p:cNvPr id="17" name="标题 16"/>
          <p:cNvSpPr>
            <a:spLocks noGrp="1"/>
          </p:cNvSpPr>
          <p:nvPr>
            <p:ph type="title"/>
            <p:custDataLst>
              <p:tags r:id="rId6"/>
            </p:custDataLst>
          </p:nvPr>
        </p:nvSpPr>
        <p:spPr>
          <a:xfrm>
            <a:off x="193745" y="231210"/>
            <a:ext cx="10969200" cy="705600"/>
          </a:xfrm>
        </p:spPr>
        <p:txBody>
          <a:bodyPr>
            <a:normAutofit fontScale="90000"/>
          </a:bodyPr>
          <a:p>
            <a:pPr lvl="0"/>
            <a:r>
              <a:rPr lang="zh-CN" altLang="en-US" b="1">
                <a:ln>
                  <a:noFill/>
                </a:ln>
                <a:solidFill>
                  <a:srgbClr val="00A1D8"/>
                </a:solidFill>
                <a:effectLst>
                  <a:outerShdw blurRad="50800" dist="38100" dir="13500000" algn="br" rotWithShape="0">
                    <a:prstClr val="black">
                      <a:alpha val="40000"/>
                    </a:prstClr>
                  </a:outerShdw>
                </a:effectLst>
              </a:rPr>
              <a:t>项目背景</a:t>
            </a:r>
            <a:endParaRPr lang="zh-CN" altLang="en-US" b="1">
              <a:ln>
                <a:noFill/>
              </a:ln>
              <a:solidFill>
                <a:srgbClr val="00A1D8"/>
              </a:solidFill>
              <a:effectLst>
                <a:outerShdw blurRad="50800" dist="38100" dir="13500000" algn="br" rotWithShape="0">
                  <a:prstClr val="black">
                    <a:alpha val="40000"/>
                  </a:prstClr>
                </a:outerShdw>
              </a:effectLst>
            </a:endParaRPr>
          </a:p>
        </p:txBody>
      </p:sp>
    </p:spTree>
    <p:custDataLst>
      <p:tags r:id="rId7"/>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1220470" y="1019175"/>
            <a:ext cx="10216515" cy="3415030"/>
          </a:xfrm>
          <a:prstGeom prst="rect">
            <a:avLst/>
          </a:prstGeom>
          <a:noFill/>
        </p:spPr>
        <p:txBody>
          <a:bodyPr wrap="square" rtlCol="0" anchor="t">
            <a:spAutoFit/>
          </a:bodyPr>
          <a:p>
            <a:pPr>
              <a:lnSpc>
                <a:spcPct val="150000"/>
              </a:lnSpc>
            </a:pPr>
            <a:r>
              <a:rPr lang="en-US" altLang="zh-CN" sz="2200" dirty="0">
                <a:latin typeface="+mn-ea"/>
                <a:sym typeface="+mn-ea"/>
              </a:rPr>
              <a:t>  </a:t>
            </a:r>
            <a:r>
              <a:rPr lang="en-US" altLang="zh-CN" sz="2400" dirty="0">
                <a:latin typeface="+mn-ea"/>
                <a:sym typeface="+mn-ea"/>
              </a:rPr>
              <a:t>    </a:t>
            </a:r>
            <a:r>
              <a:rPr lang="zh-CN" altLang="en-US" sz="2400" dirty="0">
                <a:latin typeface="+mn-ea"/>
                <a:sym typeface="+mn-ea"/>
              </a:rPr>
              <a:t>项目以工程应用实践为基础和对象，改造方式依据</a:t>
            </a:r>
            <a:r>
              <a:rPr lang="zh-CN" altLang="en-US" sz="2400" dirty="0">
                <a:latin typeface="+mn-ea"/>
                <a:sym typeface="+mn-ea"/>
              </a:rPr>
              <a:t>结构强度规律，使处置措施前置，从全寿命优化角度延展旧路所具有的资源性价值，大幅延长其良好的服务周期。主要解决三个问题：</a:t>
            </a:r>
            <a:endParaRPr lang="zh-CN" altLang="en-US" sz="2400" dirty="0">
              <a:latin typeface="+mn-ea"/>
              <a:sym typeface="+mn-ea"/>
            </a:endParaRPr>
          </a:p>
          <a:p>
            <a:pPr>
              <a:lnSpc>
                <a:spcPct val="150000"/>
              </a:lnSpc>
            </a:pPr>
            <a:r>
              <a:rPr lang="en-US" altLang="zh-CN" sz="2400" dirty="0">
                <a:solidFill>
                  <a:srgbClr val="FF0000"/>
                </a:solidFill>
                <a:latin typeface="+mn-ea"/>
                <a:sym typeface="+mn-ea"/>
              </a:rPr>
              <a:t>       1</a:t>
            </a:r>
            <a:r>
              <a:rPr lang="zh-CN" altLang="en-US" sz="2400" dirty="0">
                <a:solidFill>
                  <a:srgbClr val="FF0000"/>
                </a:solidFill>
                <a:latin typeface="+mn-ea"/>
                <a:sym typeface="+mn-ea"/>
              </a:rPr>
              <a:t>、确定</a:t>
            </a:r>
            <a:r>
              <a:rPr lang="zh-CN" altLang="en-US" sz="2400" dirty="0">
                <a:solidFill>
                  <a:srgbClr val="FF0000"/>
                </a:solidFill>
                <a:latin typeface="+mn-ea"/>
                <a:sym typeface="+mn-ea"/>
              </a:rPr>
              <a:t>改造时机；</a:t>
            </a:r>
            <a:endParaRPr lang="zh-CN" altLang="en-US" sz="2400" dirty="0">
              <a:solidFill>
                <a:srgbClr val="FF0000"/>
              </a:solidFill>
              <a:latin typeface="+mn-ea"/>
              <a:sym typeface="+mn-ea"/>
            </a:endParaRPr>
          </a:p>
          <a:p>
            <a:pPr>
              <a:lnSpc>
                <a:spcPct val="150000"/>
              </a:lnSpc>
            </a:pPr>
            <a:r>
              <a:rPr lang="en-US" altLang="zh-CN" sz="2400" dirty="0">
                <a:solidFill>
                  <a:srgbClr val="FF0000"/>
                </a:solidFill>
                <a:latin typeface="+mn-ea"/>
                <a:sym typeface="+mn-ea"/>
              </a:rPr>
              <a:t>       2</a:t>
            </a:r>
            <a:r>
              <a:rPr lang="zh-CN" altLang="en-US" sz="2400" dirty="0">
                <a:solidFill>
                  <a:srgbClr val="FF0000"/>
                </a:solidFill>
                <a:latin typeface="+mn-ea"/>
                <a:sym typeface="+mn-ea"/>
              </a:rPr>
              <a:t>、确定改造结构</a:t>
            </a:r>
            <a:r>
              <a:rPr lang="zh-CN" altLang="en-US" sz="2400" dirty="0">
                <a:solidFill>
                  <a:srgbClr val="FF0000"/>
                </a:solidFill>
                <a:latin typeface="+mn-ea"/>
                <a:sym typeface="+mn-ea"/>
              </a:rPr>
              <a:t>；</a:t>
            </a:r>
            <a:endParaRPr lang="zh-CN" altLang="en-US" sz="2400" dirty="0">
              <a:solidFill>
                <a:srgbClr val="FF0000"/>
              </a:solidFill>
              <a:latin typeface="+mn-ea"/>
              <a:sym typeface="+mn-ea"/>
            </a:endParaRPr>
          </a:p>
          <a:p>
            <a:pPr>
              <a:lnSpc>
                <a:spcPct val="150000"/>
              </a:lnSpc>
            </a:pPr>
            <a:r>
              <a:rPr lang="en-US" altLang="zh-CN" sz="2400" dirty="0">
                <a:solidFill>
                  <a:srgbClr val="FF0000"/>
                </a:solidFill>
                <a:latin typeface="+mn-ea"/>
                <a:sym typeface="+mn-ea"/>
              </a:rPr>
              <a:t>       3</a:t>
            </a:r>
            <a:r>
              <a:rPr lang="zh-CN" altLang="en-US" sz="2400" dirty="0">
                <a:solidFill>
                  <a:srgbClr val="FF0000"/>
                </a:solidFill>
                <a:latin typeface="+mn-ea"/>
                <a:sym typeface="+mn-ea"/>
              </a:rPr>
              <a:t>、效能评价。</a:t>
            </a:r>
            <a:endParaRPr lang="zh-CN" altLang="en-US" sz="2400" dirty="0">
              <a:solidFill>
                <a:srgbClr val="FF0000"/>
              </a:solidFill>
              <a:latin typeface="+mn-ea"/>
              <a:sym typeface="+mn-ea"/>
            </a:endParaRPr>
          </a:p>
        </p:txBody>
      </p:sp>
      <p:pic>
        <p:nvPicPr>
          <p:cNvPr id="6" name="内容占位符 5" descr="3fcd08386f11178b84a014df8ac0044"/>
          <p:cNvPicPr>
            <a:picLocks noChangeAspect="1"/>
          </p:cNvPicPr>
          <p:nvPr>
            <p:ph idx="1"/>
            <p:custDataLst>
              <p:tags r:id="rId1"/>
            </p:custDataLst>
          </p:nvPr>
        </p:nvPicPr>
        <p:blipFill>
          <a:blip r:embed="rId2"/>
          <a:stretch>
            <a:fillRect/>
          </a:stretch>
        </p:blipFill>
        <p:spPr>
          <a:xfrm>
            <a:off x="193675" y="110490"/>
            <a:ext cx="2810510" cy="641985"/>
          </a:xfrm>
          <a:prstGeom prst="rect">
            <a:avLst/>
          </a:prstGeom>
          <a:noFill/>
          <a:ln w="9525">
            <a:noFill/>
          </a:ln>
        </p:spPr>
      </p:pic>
      <p:grpSp>
        <p:nvGrpSpPr>
          <p:cNvPr id="8" name="组合 7"/>
          <p:cNvGrpSpPr/>
          <p:nvPr/>
        </p:nvGrpSpPr>
        <p:grpSpPr>
          <a:xfrm>
            <a:off x="1379855" y="4434205"/>
            <a:ext cx="8552815" cy="1927860"/>
            <a:chOff x="1575" y="7768"/>
            <a:chExt cx="13138" cy="2760"/>
          </a:xfrm>
        </p:grpSpPr>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11070" r="4678"/>
            <a:stretch>
              <a:fillRect/>
            </a:stretch>
          </p:blipFill>
          <p:spPr>
            <a:xfrm>
              <a:off x="1575" y="7768"/>
              <a:ext cx="3085" cy="2746"/>
            </a:xfrm>
            <a:prstGeom prst="rect">
              <a:avLst/>
            </a:prstGeom>
          </p:spPr>
        </p:pic>
        <p:pic>
          <p:nvPicPr>
            <p:cNvPr id="19" name="图片 18"/>
            <p:cNvPicPr>
              <a:picLocks noChangeAspect="1"/>
            </p:cNvPicPr>
            <p:nvPr/>
          </p:nvPicPr>
          <p:blipFill rotWithShape="1">
            <a:blip r:embed="rId4" cstate="print">
              <a:extLst>
                <a:ext uri="{28A0092B-C50C-407E-A947-70E740481C1C}">
                  <a14:useLocalDpi xmlns:a14="http://schemas.microsoft.com/office/drawing/2010/main" val="0"/>
                </a:ext>
              </a:extLst>
            </a:blip>
            <a:srcRect r="10210"/>
            <a:stretch>
              <a:fillRect/>
            </a:stretch>
          </p:blipFill>
          <p:spPr>
            <a:xfrm>
              <a:off x="4831" y="7768"/>
              <a:ext cx="3287" cy="2746"/>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4746" r="12615"/>
            <a:stretch>
              <a:fillRect/>
            </a:stretch>
          </p:blipFill>
          <p:spPr>
            <a:xfrm>
              <a:off x="8364" y="7768"/>
              <a:ext cx="3041" cy="2760"/>
            </a:xfrm>
            <a:prstGeom prst="rect">
              <a:avLst/>
            </a:prstGeom>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l="15626"/>
            <a:stretch>
              <a:fillRect/>
            </a:stretch>
          </p:blipFill>
          <p:spPr>
            <a:xfrm>
              <a:off x="11625" y="7768"/>
              <a:ext cx="3089" cy="2746"/>
            </a:xfrm>
            <a:prstGeom prst="rect">
              <a:avLst/>
            </a:prstGeom>
          </p:spPr>
        </p:pic>
      </p:grpSp>
    </p:spTree>
    <p:custDataLst>
      <p:tags r:id="rId7"/>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193745" y="231210"/>
            <a:ext cx="10969200" cy="705600"/>
          </a:xfrm>
        </p:spPr>
        <p:txBody>
          <a:bodyPr>
            <a:normAutofit fontScale="90000"/>
          </a:bodyPr>
          <a:p>
            <a:pPr lvl="0"/>
            <a:r>
              <a:rPr lang="zh-CN" altLang="en-US" b="1">
                <a:ln>
                  <a:noFill/>
                </a:ln>
                <a:solidFill>
                  <a:srgbClr val="00A1D8"/>
                </a:solidFill>
                <a:effectLst>
                  <a:outerShdw blurRad="50800" dist="38100" dir="13500000" algn="br" rotWithShape="0">
                    <a:prstClr val="black">
                      <a:alpha val="40000"/>
                    </a:prstClr>
                  </a:outerShdw>
                </a:effectLst>
              </a:rPr>
              <a:t>技术特点</a:t>
            </a:r>
            <a:endParaRPr lang="zh-CN" altLang="en-US" b="1">
              <a:ln>
                <a:noFill/>
              </a:ln>
              <a:solidFill>
                <a:srgbClr val="00A1D8"/>
              </a:solidFill>
              <a:effectLst>
                <a:outerShdw blurRad="50800" dist="38100" dir="13500000" algn="br" rotWithShape="0">
                  <a:prstClr val="black">
                    <a:alpha val="40000"/>
                  </a:prstClr>
                </a:outerShdw>
              </a:effectLst>
            </a:endParaRPr>
          </a:p>
        </p:txBody>
      </p:sp>
      <p:pic>
        <p:nvPicPr>
          <p:cNvPr id="12" name="2800f60dd3bf402b31e405f496e51a6c">
            <a:hlinkClick r:id="" action="ppaction://media"/>
          </p:cNvPr>
          <p:cNvPicPr/>
          <p:nvPr>
            <p:ph idx="1"/>
            <a:videoFile r:link="rId2"/>
            <p:extLst>
              <p:ext uri="{DAA4B4D4-6D71-4841-9C94-3DE7FCFB9230}">
                <p14:media xmlns:p14="http://schemas.microsoft.com/office/powerpoint/2010/main" r:embed="rId3"/>
              </p:ext>
            </p:extLst>
            <p:custDataLst>
              <p:tags r:id="rId4"/>
            </p:custDataLst>
          </p:nvPr>
        </p:nvPicPr>
        <p:blipFill>
          <a:blip r:embed="rId5"/>
          <a:stretch>
            <a:fillRect/>
          </a:stretch>
        </p:blipFill>
        <p:spPr>
          <a:xfrm>
            <a:off x="2336165" y="936625"/>
            <a:ext cx="7815580" cy="5269865"/>
          </a:xfrm>
          <a:prstGeom prst="rect">
            <a:avLst/>
          </a:prstGeom>
        </p:spPr>
      </p:pic>
    </p:spTree>
    <p:custDataLst>
      <p:tags r:id="rId6"/>
    </p:custDataLst>
  </p:cSld>
  <p:clrMapOvr>
    <a:masterClrMapping/>
  </p:clrMapOvr>
  <p:transition/>
  <p:timing>
    <p:tnLst>
      <p:par>
        <p:cTn id="1" dur="indefinite" restart="never" nodeType="tmRoot">
          <p:childTnLst>
            <p:video fullScrn="1">
              <p:cMediaNode>
                <p:cTn id="2" fill="hold" display="1">
                  <p:stCondLst>
                    <p:cond delay="indefinite"/>
                  </p:stCondLst>
                </p:cTn>
                <p:tgtEl>
                  <p:spTgt spid="12"/>
                </p:tgtEl>
              </p:cMediaNode>
            </p:video>
            <p:seq concurrent="1" nextAc="seek">
              <p:cTn id="3" restart="whenNotActive" fill="hold" evtFilter="cancelBubble" nodeType="interactiveSeq">
                <p:stCondLst>
                  <p:cond evt="onClick" delay="0">
                    <p:tgtEl>
                      <p:spTgt spid="1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257245" y="157550"/>
            <a:ext cx="10969200" cy="705600"/>
          </a:xfrm>
        </p:spPr>
        <p:txBody>
          <a:bodyPr>
            <a:normAutofit/>
          </a:bodyPr>
          <a:p>
            <a:pPr lvl="0"/>
            <a:r>
              <a:rPr lang="zh-CN" altLang="en-US" sz="2800" b="1">
                <a:ln>
                  <a:noFill/>
                </a:ln>
                <a:solidFill>
                  <a:srgbClr val="00A1D8"/>
                </a:solidFill>
                <a:effectLst>
                  <a:outerShdw blurRad="50800" dist="38100" dir="13500000" algn="br" rotWithShape="0">
                    <a:prstClr val="black">
                      <a:alpha val="40000"/>
                    </a:prstClr>
                  </a:outerShdw>
                </a:effectLst>
              </a:rPr>
              <a:t>社会经济效益</a:t>
            </a:r>
            <a:endParaRPr lang="zh-CN" altLang="en-US" sz="2800" b="1">
              <a:ln>
                <a:noFill/>
              </a:ln>
              <a:solidFill>
                <a:srgbClr val="00A1D8"/>
              </a:solidFill>
              <a:effectLst>
                <a:outerShdw blurRad="50800" dist="38100" dir="13500000" algn="br" rotWithShape="0">
                  <a:prstClr val="black">
                    <a:alpha val="40000"/>
                  </a:prstClr>
                </a:outerShdw>
              </a:effectLst>
            </a:endParaRPr>
          </a:p>
        </p:txBody>
      </p:sp>
      <p:pic>
        <p:nvPicPr>
          <p:cNvPr id="6" name="图片 5" descr="微信图片_20241114211457"/>
          <p:cNvPicPr>
            <a:picLocks noChangeAspect="1"/>
          </p:cNvPicPr>
          <p:nvPr/>
        </p:nvPicPr>
        <p:blipFill>
          <a:blip r:embed="rId2"/>
          <a:stretch>
            <a:fillRect/>
          </a:stretch>
        </p:blipFill>
        <p:spPr>
          <a:xfrm>
            <a:off x="4848225" y="778510"/>
            <a:ext cx="6080125" cy="3421380"/>
          </a:xfrm>
          <a:prstGeom prst="rect">
            <a:avLst/>
          </a:prstGeom>
        </p:spPr>
      </p:pic>
      <p:pic>
        <p:nvPicPr>
          <p:cNvPr id="7" name="图片 6" descr="微信图片_20241114211519"/>
          <p:cNvPicPr>
            <a:picLocks noChangeAspect="1"/>
          </p:cNvPicPr>
          <p:nvPr/>
        </p:nvPicPr>
        <p:blipFill>
          <a:blip r:embed="rId3"/>
          <a:stretch>
            <a:fillRect/>
          </a:stretch>
        </p:blipFill>
        <p:spPr>
          <a:xfrm>
            <a:off x="1223645" y="2506980"/>
            <a:ext cx="3270885" cy="4361180"/>
          </a:xfrm>
          <a:prstGeom prst="rect">
            <a:avLst/>
          </a:prstGeom>
        </p:spPr>
      </p:pic>
      <p:sp>
        <p:nvSpPr>
          <p:cNvPr id="8" name="文本框 7"/>
          <p:cNvSpPr txBox="1"/>
          <p:nvPr/>
        </p:nvSpPr>
        <p:spPr>
          <a:xfrm>
            <a:off x="421005" y="862965"/>
            <a:ext cx="4427220" cy="1753235"/>
          </a:xfrm>
          <a:prstGeom prst="rect">
            <a:avLst/>
          </a:prstGeom>
          <a:noFill/>
        </p:spPr>
        <p:txBody>
          <a:bodyPr wrap="square" rtlCol="0" anchor="t">
            <a:spAutoFit/>
          </a:bodyPr>
          <a:p>
            <a:pPr>
              <a:lnSpc>
                <a:spcPct val="150000"/>
              </a:lnSpc>
            </a:pPr>
            <a:r>
              <a:rPr lang="en-US" altLang="zh-CN" sz="2200" dirty="0">
                <a:latin typeface="+mn-ea"/>
                <a:sym typeface="+mn-ea"/>
              </a:rPr>
              <a:t>  </a:t>
            </a:r>
            <a:r>
              <a:rPr lang="en-US" altLang="zh-CN" sz="2400" dirty="0">
                <a:latin typeface="+mn-ea"/>
                <a:sym typeface="+mn-ea"/>
              </a:rPr>
              <a:t>    </a:t>
            </a:r>
            <a:r>
              <a:rPr lang="zh-CN" altLang="en-US" sz="2400" dirty="0">
                <a:latin typeface="+mn-ea"/>
                <a:sym typeface="+mn-ea"/>
              </a:rPr>
              <a:t>非破拆模式改造更新技术受到了同行业和社会的广泛的关注。</a:t>
            </a:r>
            <a:r>
              <a:rPr lang="en-US" altLang="zh-CN" sz="2400" dirty="0">
                <a:solidFill>
                  <a:srgbClr val="FF0000"/>
                </a:solidFill>
                <a:latin typeface="+mn-ea"/>
                <a:sym typeface="+mn-ea"/>
              </a:rPr>
              <a:t> </a:t>
            </a:r>
            <a:endParaRPr lang="zh-CN" altLang="en-US" sz="2400" dirty="0">
              <a:solidFill>
                <a:srgbClr val="FF0000"/>
              </a:solidFill>
              <a:latin typeface="+mn-ea"/>
              <a:sym typeface="+mn-ea"/>
            </a:endParaRPr>
          </a:p>
        </p:txBody>
      </p:sp>
      <p:pic>
        <p:nvPicPr>
          <p:cNvPr id="3" name="图片 2" descr="微信图片_20241114211514"/>
          <p:cNvPicPr>
            <a:picLocks noChangeAspect="1"/>
          </p:cNvPicPr>
          <p:nvPr/>
        </p:nvPicPr>
        <p:blipFill>
          <a:blip r:embed="rId4"/>
          <a:stretch>
            <a:fillRect/>
          </a:stretch>
        </p:blipFill>
        <p:spPr>
          <a:xfrm>
            <a:off x="6243320" y="3534410"/>
            <a:ext cx="5716270" cy="3216275"/>
          </a:xfrm>
          <a:prstGeom prst="rect">
            <a:avLst/>
          </a:prstGeom>
        </p:spPr>
      </p:pic>
    </p:spTree>
    <p:custDataLst>
      <p:tags r:id="rId5"/>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5" name="内容占位符 4" descr="3fcd08386f11178b84a014df8ac0044"/>
          <p:cNvPicPr>
            <a:picLocks noChangeAspect="1"/>
          </p:cNvPicPr>
          <p:nvPr>
            <p:ph idx="1"/>
            <p:custDataLst>
              <p:tags r:id="rId1"/>
            </p:custDataLst>
          </p:nvPr>
        </p:nvPicPr>
        <p:blipFill>
          <a:blip r:embed="rId2"/>
          <a:stretch>
            <a:fillRect/>
          </a:stretch>
        </p:blipFill>
        <p:spPr>
          <a:xfrm>
            <a:off x="193675" y="110490"/>
            <a:ext cx="2810510" cy="641985"/>
          </a:xfrm>
          <a:prstGeom prst="rect">
            <a:avLst/>
          </a:prstGeom>
          <a:noFill/>
          <a:ln w="9525">
            <a:noFill/>
          </a:ln>
        </p:spPr>
      </p:pic>
      <p:pic>
        <p:nvPicPr>
          <p:cNvPr id="2" name="图片 1" descr="微信图片_20241114213602"/>
          <p:cNvPicPr>
            <a:picLocks noChangeAspect="1"/>
          </p:cNvPicPr>
          <p:nvPr/>
        </p:nvPicPr>
        <p:blipFill>
          <a:blip r:embed="rId3"/>
          <a:stretch>
            <a:fillRect/>
          </a:stretch>
        </p:blipFill>
        <p:spPr>
          <a:xfrm>
            <a:off x="5277485" y="936625"/>
            <a:ext cx="6299835" cy="5921375"/>
          </a:xfrm>
          <a:prstGeom prst="rect">
            <a:avLst/>
          </a:prstGeom>
        </p:spPr>
      </p:pic>
      <p:sp>
        <p:nvSpPr>
          <p:cNvPr id="8" name="文本框 7"/>
          <p:cNvSpPr txBox="1"/>
          <p:nvPr/>
        </p:nvSpPr>
        <p:spPr>
          <a:xfrm>
            <a:off x="558800" y="752475"/>
            <a:ext cx="4604385" cy="2153920"/>
          </a:xfrm>
          <a:prstGeom prst="rect">
            <a:avLst/>
          </a:prstGeom>
          <a:noFill/>
        </p:spPr>
        <p:txBody>
          <a:bodyPr wrap="square" rtlCol="0" anchor="t">
            <a:noAutofit/>
          </a:bodyPr>
          <a:p>
            <a:pPr>
              <a:lnSpc>
                <a:spcPct val="150000"/>
              </a:lnSpc>
            </a:pPr>
            <a:r>
              <a:rPr lang="en-US" altLang="zh-CN" sz="2200" dirty="0">
                <a:latin typeface="+mn-ea"/>
                <a:sym typeface="+mn-ea"/>
              </a:rPr>
              <a:t>  </a:t>
            </a:r>
            <a:r>
              <a:rPr lang="en-US" altLang="zh-CN" sz="2400" dirty="0">
                <a:latin typeface="+mn-ea"/>
                <a:sym typeface="+mn-ea"/>
              </a:rPr>
              <a:t>    </a:t>
            </a:r>
            <a:r>
              <a:rPr lang="zh-CN" altLang="en-US" sz="2400" dirty="0">
                <a:latin typeface="+mn-ea"/>
                <a:sym typeface="+mn-ea"/>
              </a:rPr>
              <a:t>非破拆模式改造更新技术的应用，在近三年的市政道路设施维护中累计节支</a:t>
            </a:r>
            <a:r>
              <a:rPr lang="en-US" altLang="zh-CN" sz="2800" dirty="0">
                <a:solidFill>
                  <a:srgbClr val="FF0000"/>
                </a:solidFill>
                <a:latin typeface="+mn-ea"/>
                <a:sym typeface="+mn-ea"/>
              </a:rPr>
              <a:t>17833</a:t>
            </a:r>
            <a:r>
              <a:rPr lang="zh-CN" altLang="en-US" sz="2400" dirty="0">
                <a:latin typeface="+mn-ea"/>
                <a:sym typeface="+mn-ea"/>
              </a:rPr>
              <a:t>万元。</a:t>
            </a:r>
            <a:r>
              <a:rPr lang="en-US" altLang="zh-CN" sz="2400" dirty="0">
                <a:solidFill>
                  <a:srgbClr val="FF0000"/>
                </a:solidFill>
                <a:latin typeface="+mn-ea"/>
                <a:sym typeface="+mn-ea"/>
              </a:rPr>
              <a:t> </a:t>
            </a:r>
            <a:endParaRPr lang="zh-CN" altLang="en-US" sz="2400" dirty="0">
              <a:solidFill>
                <a:srgbClr val="FF0000"/>
              </a:solidFill>
              <a:latin typeface="+mn-ea"/>
              <a:sym typeface="+mn-ea"/>
            </a:endParaRPr>
          </a:p>
        </p:txBody>
      </p:sp>
      <p:grpSp>
        <p:nvGrpSpPr>
          <p:cNvPr id="12" name="组合 11"/>
          <p:cNvGrpSpPr/>
          <p:nvPr/>
        </p:nvGrpSpPr>
        <p:grpSpPr>
          <a:xfrm>
            <a:off x="777875" y="2457450"/>
            <a:ext cx="4241165" cy="4351655"/>
            <a:chOff x="9133" y="1856"/>
            <a:chExt cx="7557" cy="7748"/>
          </a:xfrm>
        </p:grpSpPr>
        <p:grpSp>
          <p:nvGrpSpPr>
            <p:cNvPr id="3" name="组合 2"/>
            <p:cNvGrpSpPr/>
            <p:nvPr/>
          </p:nvGrpSpPr>
          <p:grpSpPr>
            <a:xfrm>
              <a:off x="9133" y="1856"/>
              <a:ext cx="7556" cy="7487"/>
              <a:chOff x="9133" y="1856"/>
              <a:chExt cx="7556" cy="7487"/>
            </a:xfrm>
          </p:grpSpPr>
          <p:pic>
            <p:nvPicPr>
              <p:cNvPr id="4" name="图片 3"/>
              <p:cNvPicPr/>
              <p:nvPr/>
            </p:nvPicPr>
            <p:blipFill>
              <a:blip r:embed="rId4"/>
            </p:blipFill>
            <p:spPr>
              <a:xfrm>
                <a:off x="9133" y="1856"/>
                <a:ext cx="7557" cy="7487"/>
              </a:xfrm>
              <a:prstGeom prst="rect">
                <a:avLst/>
              </a:prstGeom>
            </p:spPr>
          </p:pic>
          <p:pic>
            <p:nvPicPr>
              <p:cNvPr id="6" name="图片 5"/>
              <p:cNvPicPr>
                <a:picLocks noChangeAspect="1"/>
              </p:cNvPicPr>
              <p:nvPr/>
            </p:nvPicPr>
            <p:blipFill>
              <a:blip r:embed="rId5"/>
              <a:srcRect b="26575"/>
              <a:stretch>
                <a:fillRect/>
              </a:stretch>
            </p:blipFill>
            <p:spPr>
              <a:xfrm>
                <a:off x="10837" y="6931"/>
                <a:ext cx="5507" cy="2412"/>
              </a:xfrm>
              <a:prstGeom prst="rect">
                <a:avLst/>
              </a:prstGeom>
            </p:spPr>
          </p:pic>
        </p:grpSp>
        <p:sp>
          <p:nvSpPr>
            <p:cNvPr id="7" name="文本框 6"/>
            <p:cNvSpPr txBox="1"/>
            <p:nvPr/>
          </p:nvSpPr>
          <p:spPr>
            <a:xfrm>
              <a:off x="11054" y="6931"/>
              <a:ext cx="5626" cy="573"/>
            </a:xfrm>
            <a:prstGeom prst="rect">
              <a:avLst/>
            </a:prstGeom>
            <a:noFill/>
          </p:spPr>
          <p:txBody>
            <a:bodyPr wrap="square" rtlCol="0" anchor="t">
              <a:spAutoFit/>
            </a:bodyPr>
            <a:p>
              <a:r>
                <a:rPr lang="zh-CN" altLang="en-US" sz="1500" dirty="0">
                  <a:latin typeface="+mn-ea"/>
                  <a:sym typeface="+mn-ea"/>
                </a:rPr>
                <a:t>改性沥青混凝土（磨耗层）</a:t>
              </a:r>
              <a:endParaRPr lang="zh-CN" altLang="en-US" sz="1500" dirty="0">
                <a:latin typeface="+mn-ea"/>
                <a:sym typeface="+mn-ea"/>
              </a:endParaRPr>
            </a:p>
          </p:txBody>
        </p:sp>
        <p:sp>
          <p:nvSpPr>
            <p:cNvPr id="9" name="文本框 8"/>
            <p:cNvSpPr txBox="1"/>
            <p:nvPr/>
          </p:nvSpPr>
          <p:spPr>
            <a:xfrm>
              <a:off x="11059" y="7296"/>
              <a:ext cx="5626" cy="573"/>
            </a:xfrm>
            <a:prstGeom prst="rect">
              <a:avLst/>
            </a:prstGeom>
            <a:noFill/>
          </p:spPr>
          <p:txBody>
            <a:bodyPr wrap="square" rtlCol="0" anchor="t">
              <a:spAutoFit/>
            </a:bodyPr>
            <a:p>
              <a:r>
                <a:rPr lang="zh-CN" altLang="en-US" sz="1500" dirty="0">
                  <a:latin typeface="+mn-ea"/>
                  <a:sym typeface="+mn-ea"/>
                </a:rPr>
                <a:t>热拌沥青混合料（应力调控层）</a:t>
              </a:r>
              <a:endParaRPr lang="zh-CN" altLang="en-US" sz="1500" dirty="0">
                <a:latin typeface="+mn-ea"/>
                <a:sym typeface="+mn-ea"/>
              </a:endParaRPr>
            </a:p>
          </p:txBody>
        </p:sp>
        <p:sp>
          <p:nvSpPr>
            <p:cNvPr id="10" name="文本框 9"/>
            <p:cNvSpPr txBox="1"/>
            <p:nvPr/>
          </p:nvSpPr>
          <p:spPr>
            <a:xfrm>
              <a:off x="11059" y="7656"/>
              <a:ext cx="5626" cy="985"/>
            </a:xfrm>
            <a:prstGeom prst="rect">
              <a:avLst/>
            </a:prstGeom>
            <a:noFill/>
          </p:spPr>
          <p:txBody>
            <a:bodyPr wrap="square" rtlCol="0" anchor="t">
              <a:spAutoFit/>
            </a:bodyPr>
            <a:p>
              <a:r>
                <a:rPr lang="zh-CN" altLang="en-US" sz="1500" dirty="0">
                  <a:latin typeface="+mn-ea"/>
                  <a:sym typeface="+mn-ea"/>
                </a:rPr>
                <a:t>高强度双向土工格栅（</a:t>
              </a:r>
              <a:r>
                <a:rPr lang="zh-CN" altLang="en-US" sz="1500" dirty="0">
                  <a:latin typeface="+mn-ea"/>
                  <a:sym typeface="+mn-ea"/>
                </a:rPr>
                <a:t>反射裂缝防止</a:t>
              </a:r>
              <a:r>
                <a:rPr lang="zh-CN" altLang="en-US" sz="1500" dirty="0">
                  <a:latin typeface="+mn-ea"/>
                  <a:sym typeface="+mn-ea"/>
                </a:rPr>
                <a:t>层）</a:t>
              </a:r>
              <a:endParaRPr lang="zh-CN" altLang="en-US" sz="1500" dirty="0">
                <a:latin typeface="+mn-ea"/>
                <a:sym typeface="+mn-ea"/>
              </a:endParaRPr>
            </a:p>
          </p:txBody>
        </p:sp>
        <p:sp>
          <p:nvSpPr>
            <p:cNvPr id="11" name="文本框 10"/>
            <p:cNvSpPr txBox="1"/>
            <p:nvPr/>
          </p:nvSpPr>
          <p:spPr>
            <a:xfrm>
              <a:off x="11064" y="8021"/>
              <a:ext cx="5626" cy="573"/>
            </a:xfrm>
            <a:prstGeom prst="rect">
              <a:avLst/>
            </a:prstGeom>
            <a:noFill/>
          </p:spPr>
          <p:txBody>
            <a:bodyPr wrap="square" rtlCol="0" anchor="t">
              <a:spAutoFit/>
            </a:bodyPr>
            <a:p>
              <a:r>
                <a:rPr lang="zh-CN" altLang="en-US" sz="1500" dirty="0">
                  <a:latin typeface="+mn-ea"/>
                  <a:sym typeface="+mn-ea"/>
                </a:rPr>
                <a:t>橡胶沥青混凝土（应变缓释层）</a:t>
              </a:r>
              <a:endParaRPr lang="zh-CN" altLang="en-US" sz="1500" dirty="0">
                <a:latin typeface="+mn-ea"/>
                <a:sym typeface="+mn-ea"/>
              </a:endParaRPr>
            </a:p>
          </p:txBody>
        </p:sp>
        <p:sp>
          <p:nvSpPr>
            <p:cNvPr id="13" name="文本框 12"/>
            <p:cNvSpPr txBox="1"/>
            <p:nvPr/>
          </p:nvSpPr>
          <p:spPr>
            <a:xfrm>
              <a:off x="11061" y="8417"/>
              <a:ext cx="5626" cy="573"/>
            </a:xfrm>
            <a:prstGeom prst="rect">
              <a:avLst/>
            </a:prstGeom>
            <a:noFill/>
          </p:spPr>
          <p:txBody>
            <a:bodyPr wrap="square" rtlCol="0" anchor="t">
              <a:spAutoFit/>
            </a:bodyPr>
            <a:p>
              <a:r>
                <a:rPr lang="zh-CN" altLang="en-US" sz="1500" dirty="0">
                  <a:latin typeface="+mn-ea"/>
                  <a:sym typeface="+mn-ea"/>
                </a:rPr>
                <a:t>旧路面层</a:t>
              </a:r>
              <a:endParaRPr lang="zh-CN" altLang="en-US" sz="1500" dirty="0">
                <a:latin typeface="+mn-ea"/>
                <a:sym typeface="+mn-ea"/>
              </a:endParaRPr>
            </a:p>
          </p:txBody>
        </p:sp>
        <p:sp>
          <p:nvSpPr>
            <p:cNvPr id="14" name="文本框 13"/>
            <p:cNvSpPr txBox="1"/>
            <p:nvPr/>
          </p:nvSpPr>
          <p:spPr>
            <a:xfrm>
              <a:off x="11048" y="8818"/>
              <a:ext cx="5642" cy="786"/>
            </a:xfrm>
            <a:prstGeom prst="rect">
              <a:avLst/>
            </a:prstGeom>
            <a:noFill/>
          </p:spPr>
          <p:txBody>
            <a:bodyPr wrap="square" rtlCol="0" anchor="t">
              <a:noAutofit/>
            </a:bodyPr>
            <a:p>
              <a:r>
                <a:rPr lang="zh-CN" altLang="en-US" sz="1500" dirty="0">
                  <a:latin typeface="+mn-ea"/>
                  <a:sym typeface="+mn-ea"/>
                </a:rPr>
                <a:t>旧路基层</a:t>
              </a:r>
              <a:endParaRPr lang="zh-CN" altLang="en-US" sz="1500" dirty="0">
                <a:latin typeface="+mn-ea"/>
                <a:sym typeface="+mn-ea"/>
              </a:endParaRPr>
            </a:p>
          </p:txBody>
        </p:sp>
      </p:grpSp>
    </p:spTree>
    <p:custDataLst>
      <p:tags r:id="rId6"/>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91540" y="1019175"/>
            <a:ext cx="10197465" cy="4661535"/>
          </a:xfrm>
          <a:prstGeom prst="rect">
            <a:avLst/>
          </a:prstGeom>
          <a:noFill/>
        </p:spPr>
        <p:txBody>
          <a:bodyPr wrap="square" rtlCol="0" anchor="t">
            <a:spAutoFit/>
          </a:bodyPr>
          <a:p>
            <a:pPr>
              <a:lnSpc>
                <a:spcPct val="150000"/>
              </a:lnSpc>
            </a:pPr>
            <a:r>
              <a:rPr lang="en-US" altLang="zh-CN" sz="2200" dirty="0">
                <a:latin typeface="+mn-ea"/>
                <a:sym typeface="+mn-ea"/>
              </a:rPr>
              <a:t>1</a:t>
            </a:r>
            <a:r>
              <a:rPr lang="zh-CN" altLang="en-US" sz="2200" dirty="0">
                <a:latin typeface="+mn-ea"/>
                <a:sym typeface="+mn-ea"/>
              </a:rPr>
              <a:t>、槐安西路道路整修工程</a:t>
            </a:r>
            <a:endParaRPr lang="zh-CN" altLang="en-US" sz="2200" dirty="0">
              <a:latin typeface="+mn-ea"/>
              <a:sym typeface="+mn-ea"/>
            </a:endParaRPr>
          </a:p>
          <a:p>
            <a:pPr>
              <a:lnSpc>
                <a:spcPct val="150000"/>
              </a:lnSpc>
            </a:pPr>
            <a:r>
              <a:rPr lang="en-US" altLang="zh-CN" sz="2200" dirty="0">
                <a:latin typeface="+mn-ea"/>
                <a:sym typeface="+mn-ea"/>
              </a:rPr>
              <a:t>       采取下沉部位结构补强，整体新铺面层的非破拆整修方式，具体方案为：热力管道回填部分铣刨深20cm、宽6.5m条状槽体，浇筑C35速硬水泥砼，新形成砼板按相应规范进行分块锯缝、保强养护等技术措施处理。其余部位处置结构病害后拉毛铣刨，新浇筑砼块切缝处及边缘与旧路相接位置通长跨缝铺设1m宽防水土工布及双向土工格栅，整体新做面层结构（由下到上）：3cm厚AC-20Ⅱ橡胶沥青混凝土底面层+4cm厚AC-20Ⅰ改性沥青混凝土中面层+4cm厚AK-13A改性沥青混凝土抗滑面层。改造完成后道路运行至今仍以小修维护保持良好服务功能，较重建式大修缩短工期65%、节省施工费用52%。</a:t>
            </a:r>
            <a:endParaRPr lang="en-US" altLang="zh-CN" sz="2200" dirty="0">
              <a:latin typeface="+mn-ea"/>
              <a:sym typeface="+mn-ea"/>
            </a:endParaRPr>
          </a:p>
        </p:txBody>
      </p:sp>
      <p:pic>
        <p:nvPicPr>
          <p:cNvPr id="5" name="内容占位符 4" descr="3fcd08386f11178b84a014df8ac0044"/>
          <p:cNvPicPr>
            <a:picLocks noChangeAspect="1"/>
          </p:cNvPicPr>
          <p:nvPr>
            <p:ph idx="1"/>
            <p:custDataLst>
              <p:tags r:id="rId1"/>
            </p:custDataLst>
          </p:nvPr>
        </p:nvPicPr>
        <p:blipFill>
          <a:blip r:embed="rId2"/>
          <a:stretch>
            <a:fillRect/>
          </a:stretch>
        </p:blipFill>
        <p:spPr>
          <a:xfrm>
            <a:off x="193675" y="110490"/>
            <a:ext cx="2810510" cy="641985"/>
          </a:xfrm>
          <a:prstGeom prst="rect">
            <a:avLst/>
          </a:prstGeom>
          <a:noFill/>
          <a:ln w="9525">
            <a:noFill/>
          </a:ln>
        </p:spPr>
      </p:pic>
    </p:spTree>
    <p:custDataLst>
      <p:tags r:id="rId3"/>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91540" y="1019175"/>
            <a:ext cx="10109835" cy="4661535"/>
          </a:xfrm>
          <a:prstGeom prst="rect">
            <a:avLst/>
          </a:prstGeom>
          <a:noFill/>
        </p:spPr>
        <p:txBody>
          <a:bodyPr wrap="square" rtlCol="0" anchor="t">
            <a:spAutoFit/>
          </a:bodyPr>
          <a:p>
            <a:pPr>
              <a:lnSpc>
                <a:spcPct val="150000"/>
              </a:lnSpc>
            </a:pPr>
            <a:r>
              <a:rPr lang="en-US" altLang="zh-CN" sz="2200" dirty="0">
                <a:latin typeface="+mn-ea"/>
                <a:sym typeface="+mn-ea"/>
              </a:rPr>
              <a:t>2</a:t>
            </a:r>
            <a:r>
              <a:rPr lang="zh-CN" altLang="en-US" sz="2200" dirty="0">
                <a:latin typeface="+mn-ea"/>
                <a:sym typeface="+mn-ea"/>
              </a:rPr>
              <a:t>、红旗大街大修改造工程</a:t>
            </a:r>
            <a:endParaRPr lang="zh-CN" altLang="en-US" sz="2200" dirty="0">
              <a:latin typeface="+mn-ea"/>
              <a:sym typeface="+mn-ea"/>
            </a:endParaRPr>
          </a:p>
          <a:p>
            <a:pPr>
              <a:lnSpc>
                <a:spcPct val="150000"/>
              </a:lnSpc>
            </a:pPr>
            <a:r>
              <a:rPr lang="en-US" altLang="zh-CN" sz="2200" dirty="0">
                <a:latin typeface="+mn-ea"/>
                <a:sym typeface="+mn-ea"/>
              </a:rPr>
              <a:t>       通过对该路段结构强度承载力检测并结合信息管理系统进行路况性能数据分析，经调研论证，决定以非破拆方式进行旧路改造整修，即以治理处置后旧路刚性面层为基层，新做沥青混凝土面层，面层结构为（由下向上）：4cm厚AC-25Ⅱ橡胶沥青混凝土底面层+8cm厚AC-20Ⅰ沥青混凝土中面层+4cm厚AK-13A改性沥青混凝土抗滑面层，同时采取旧砼板接缝铺设防水土工布、底面层上部满铺抗反射裂缝双向土工格栅工程构造补强措施。改造整修竣工后，达到结构强度及性能指标质量检测标准，经运行多年跟踪调查，路况使用性能良好，达到道路改造预期效果。</a:t>
            </a:r>
            <a:endParaRPr lang="en-US" altLang="zh-CN" sz="2200" dirty="0">
              <a:latin typeface="+mn-ea"/>
              <a:sym typeface="+mn-ea"/>
            </a:endParaRPr>
          </a:p>
        </p:txBody>
      </p:sp>
      <p:pic>
        <p:nvPicPr>
          <p:cNvPr id="5" name="内容占位符 4" descr="3fcd08386f11178b84a014df8ac0044"/>
          <p:cNvPicPr>
            <a:picLocks noChangeAspect="1"/>
          </p:cNvPicPr>
          <p:nvPr>
            <p:ph idx="1"/>
            <p:custDataLst>
              <p:tags r:id="rId1"/>
            </p:custDataLst>
          </p:nvPr>
        </p:nvPicPr>
        <p:blipFill>
          <a:blip r:embed="rId2"/>
          <a:stretch>
            <a:fillRect/>
          </a:stretch>
        </p:blipFill>
        <p:spPr>
          <a:xfrm>
            <a:off x="193675" y="110490"/>
            <a:ext cx="2810510" cy="641985"/>
          </a:xfrm>
          <a:prstGeom prst="rect">
            <a:avLst/>
          </a:prstGeom>
          <a:noFill/>
          <a:ln w="9525">
            <a:noFill/>
          </a:ln>
        </p:spPr>
      </p:pic>
    </p:spTree>
    <p:custDataLst>
      <p:tags r:id="rId3"/>
    </p:custDataLst>
  </p:cSld>
  <p:clrMapOvr>
    <a:masterClrMapping/>
  </p:clrMapOvr>
  <p:transition/>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DIAGRAM_VIRTUALLY_FRAME" val="{&quot;height&quot;:159.7056692913387,&quot;left&quot;:80.5,&quot;top&quot;:309.46031496062994,&quot;width&quot;:774.9281102362205}"/>
</p:tagLst>
</file>

<file path=ppt/tags/tag14.xml><?xml version="1.0" encoding="utf-8"?>
<p:tagLst xmlns:p="http://schemas.openxmlformats.org/presentationml/2006/main">
  <p:tag name="KSO_WM_DIAGRAM_VIRTUALLY_FRAME" val="{&quot;height&quot;:159.7056692913387,&quot;left&quot;:80.5,&quot;top&quot;:309.46031496062994,&quot;width&quot;:774.9281102362205}"/>
</p:tagLst>
</file>

<file path=ppt/tags/tag15.xml><?xml version="1.0" encoding="utf-8"?>
<p:tagLst xmlns:p="http://schemas.openxmlformats.org/presentationml/2006/main">
  <p:tag name="KSO_WM_DIAGRAM_VIRTUALLY_FRAME" val="{&quot;height&quot;:159.7056692913387,&quot;left&quot;:80.5,&quot;top&quot;:309.46031496062994,&quot;width&quot;:774.9281102362205}"/>
</p:tagLst>
</file>

<file path=ppt/tags/tag16.xml><?xml version="1.0" encoding="utf-8"?>
<p:tagLst xmlns:p="http://schemas.openxmlformats.org/presentationml/2006/main">
  <p:tag name="KSO_WM_DIAGRAM_VIRTUALLY_FRAME" val="{&quot;height&quot;:159.7056692913387,&quot;left&quot;:80.5,&quot;top&quot;:309.46031496062994,&quot;width&quot;:774.9281102362205}"/>
</p:tagLst>
</file>

<file path=ppt/tags/tag17.xml><?xml version="1.0" encoding="utf-8"?>
<p:tagLst xmlns:p="http://schemas.openxmlformats.org/presentationml/2006/main">
  <p:tag name="KSO_WM_DIAGRAM_VIRTUALLY_FRAME" val="{&quot;height&quot;:159.7056692913387,&quot;left&quot;:80.5,&quot;top&quot;:309.46031496062994,&quot;width&quot;:774.9281102362205}"/>
</p:tagLst>
</file>

<file path=ppt/tags/tag18.xml><?xml version="1.0" encoding="utf-8"?>
<p:tagLst xmlns:p="http://schemas.openxmlformats.org/presentationml/2006/main">
  <p:tag name="KSO_WM_DIAGRAM_VIRTUALLY_FRAME" val="{&quot;height&quot;:159.7056692913387,&quot;left&quot;:80.5,&quot;top&quot;:309.46031496062994,&quot;width&quot;:774.9281102362205}"/>
</p:tagLst>
</file>

<file path=ppt/tags/tag19.xml><?xml version="1.0" encoding="utf-8"?>
<p:tagLst xmlns:p="http://schemas.openxmlformats.org/presentationml/2006/main">
  <p:tag name="KSO_WM_DIAGRAM_VIRTUALLY_FRAME" val="{&quot;height&quot;:159.7056692913387,&quot;left&quot;:80.5,&quot;top&quot;:309.46031496062994,&quot;width&quot;:774.9281102362205}"/>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DIAGRAM_VIRTUALLY_FRAME" val="{&quot;height&quot;:159.7056692913387,&quot;left&quot;:80.5,&quot;top&quot;:309.46031496062994,&quot;width&quot;:774.9281102362205}"/>
</p:tagLst>
</file>

<file path=ppt/tags/tag21.xml><?xml version="1.0" encoding="utf-8"?>
<p:tagLst xmlns:p="http://schemas.openxmlformats.org/presentationml/2006/main">
  <p:tag name="KSO_WM_DIAGRAM_VIRTUALLY_FRAME" val="{&quot;height&quot;:159.7056692913387,&quot;left&quot;:80.5,&quot;top&quot;:309.46031496062994,&quot;width&quot;:774.9281102362205}"/>
</p:tagLst>
</file>

<file path=ppt/tags/tag22.xml><?xml version="1.0" encoding="utf-8"?>
<p:tagLst xmlns:p="http://schemas.openxmlformats.org/presentationml/2006/main">
  <p:tag name="KSO_WM_DIAGRAM_VIRTUALLY_FRAME" val="{&quot;height&quot;:159.7056692913387,&quot;left&quot;:80.5,&quot;top&quot;:309.46031496062994,&quot;width&quot;:774.9281102362205}"/>
</p:tagLst>
</file>

<file path=ppt/tags/tag23.xml><?xml version="1.0" encoding="utf-8"?>
<p:tagLst xmlns:p="http://schemas.openxmlformats.org/presentationml/2006/main">
  <p:tag name="KSO_WM_DIAGRAM_VIRTUALLY_FRAME" val="{&quot;height&quot;:159.7056692913387,&quot;left&quot;:80.5,&quot;top&quot;:309.46031496062994,&quot;width&quot;:774.9281102362205}"/>
</p:tagLst>
</file>

<file path=ppt/tags/tag24.xml><?xml version="1.0" encoding="utf-8"?>
<p:tagLst xmlns:p="http://schemas.openxmlformats.org/presentationml/2006/main">
  <p:tag name="KSO_WM_DIAGRAM_VIRTUALLY_FRAME" val="{&quot;height&quot;:159.7056692913387,&quot;left&quot;:80.5,&quot;top&quot;:309.46031496062994,&quot;width&quot;:774.9281102362205}"/>
</p:tagLst>
</file>

<file path=ppt/tags/tag25.xml><?xml version="1.0" encoding="utf-8"?>
<p:tagLst xmlns:p="http://schemas.openxmlformats.org/presentationml/2006/main">
  <p:tag name="KSO_WM_DIAGRAM_VIRTUALLY_FRAME" val="{&quot;height&quot;:159.7056692913387,&quot;left&quot;:80.5,&quot;top&quot;:309.46031496062994,&quot;width&quot;:774.9281102362205}"/>
</p:tagLst>
</file>

<file path=ppt/tags/tag26.xml><?xml version="1.0" encoding="utf-8"?>
<p:tagLst xmlns:p="http://schemas.openxmlformats.org/presentationml/2006/main">
  <p:tag name="KSO_WM_DIAGRAM_VIRTUALLY_FRAME" val="{&quot;height&quot;:159.7056692913387,&quot;left&quot;:80.5,&quot;top&quot;:309.46031496062994,&quot;width&quot;:774.9281102362205}"/>
</p:tagLst>
</file>

<file path=ppt/tags/tag27.xml><?xml version="1.0" encoding="utf-8"?>
<p:tagLst xmlns:p="http://schemas.openxmlformats.org/presentationml/2006/main">
  <p:tag name="KSO_WM_DIAGRAM_VIRTUALLY_FRAME" val="{&quot;height&quot;:159.7056692913387,&quot;left&quot;:80.5,&quot;top&quot;:309.46031496062994,&quot;width&quot;:774.9281102362205}"/>
</p:tagLst>
</file>

<file path=ppt/tags/tag28.xml><?xml version="1.0" encoding="utf-8"?>
<p:tagLst xmlns:p="http://schemas.openxmlformats.org/presentationml/2006/main">
  <p:tag name="KSO_WM_DIAGRAM_VIRTUALLY_FRAME" val="{&quot;height&quot;:159.7056692913387,&quot;left&quot;:80.5,&quot;top&quot;:309.46031496062994,&quot;width&quot;:774.9281102362205}"/>
</p:tagLst>
</file>

<file path=ppt/tags/tag29.xml><?xml version="1.0" encoding="utf-8"?>
<p:tagLst xmlns:p="http://schemas.openxmlformats.org/presentationml/2006/main">
  <p:tag name="GENSWF_ADVANCE_TIME" val="0.00"/>
  <p:tag name="ISPRING_SLIDE_INDENT_LEVEL" val="0"/>
  <p:tag name="ISPRING_CUSTOM_TIMING_USED" val="0"/>
  <p:tag name="ISPRING_PLAYER_PLAYLIST_ID" val="fc44c98e9fb55df0de39baf58361d1373052d439"/>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244_1*a*1"/>
  <p:tag name="KSO_WM_TEMPLATE_CATEGORY" val="custom"/>
  <p:tag name="KSO_WM_TEMPLATE_INDEX" val="20231244"/>
  <p:tag name="KSO_WM_UNIT_LAYERLEVEL" val="1"/>
  <p:tag name="KSO_WM_TAG_VERSION" val="3.0"/>
  <p:tag name="KSO_WM_BEAUTIFY_FLAG" val="#wm#"/>
  <p:tag name="KSO_WM_UNIT_PRESET_TEXT" val="单击此处添加标题"/>
</p:tagLst>
</file>

<file path=ppt/tags/tag31.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3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244_1*a*1"/>
  <p:tag name="KSO_WM_TEMPLATE_CATEGORY" val="custom"/>
  <p:tag name="KSO_WM_TEMPLATE_INDEX" val="20231244"/>
  <p:tag name="KSO_WM_UNIT_LAYERLEVEL" val="1"/>
  <p:tag name="KSO_WM_TAG_VERSION" val="3.0"/>
  <p:tag name="KSO_WM_BEAUTIFY_FLAG" val="#wm#"/>
  <p:tag name="KSO_WM_UNIT_PRESET_TEXT" val="单击此处添加标题"/>
</p:tagLst>
</file>

<file path=ppt/tags/tag35.xml><?xml version="1.0" encoding="utf-8"?>
<p:tagLst xmlns:p="http://schemas.openxmlformats.org/presentationml/2006/main">
  <p:tag name="KSO_WM_MEDIACOVER_FLAG" val="1"/>
  <p:tag name="KSO_WM_UNIT_MEDIACOVER_BTN_STATE" val="1"/>
  <p:tag name="KSO_WM_UNIT_MEDIACOVER_BTNRECT" val="5773*3768*761*761"/>
  <p:tag name="KSO_WM_UNIT_MEDIACOVER_STYLEID" val="1"/>
  <p:tag name="KSO_WM_UNIT_MEDIACOVER_TEXTSTATE" val="0"/>
  <p:tag name="KSO_WM_UNIT_MEDIACOVER_BTN_POS" val="c"/>
  <p:tag name="KSO_WM_UNIT_MEDIACOVER_BTN_STYLE" val="ee0bc779c1f3d7f3e90c96344320e69a"/>
  <p:tag name="KSO_WM_UNIT_MEDIACOVER_RGB" val=""/>
  <p:tag name="KSO_WM_UNIT_MEDIACOVER_TRANSPARENCY" val=""/>
  <p:tag name="KSO_WM_UNIT_MEDIACOVER_TEXTPOS_REL" val="video"/>
  <p:tag name="KSO_WM_UNIT_MEDIACOVER_TEXT_REL_VIDEOPOS" val="c"/>
  <p:tag name="KSO_WM_UNIT_MEDIACOVER_FONTSIZE" val="24"/>
  <p:tag name="KSO_WM_UNIT_MEDIACOVER_TEXTRECT" val="2428*3603*7452*1093"/>
  <p:tag name="KSO_WM_UNIT_MEDIACOVER_TEXT_REL_BTNPOS" val="l"/>
  <p:tag name="KSO_WM_UNIT_MEDIACOVER_TEXTPOS_DIST" val="10"/>
</p:tagLst>
</file>

<file path=ppt/tags/tag36.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3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244_1*a*1"/>
  <p:tag name="KSO_WM_TEMPLATE_CATEGORY" val="custom"/>
  <p:tag name="KSO_WM_TEMPLATE_INDEX" val="20231244"/>
  <p:tag name="KSO_WM_UNIT_LAYERLEVEL" val="1"/>
  <p:tag name="KSO_WM_TAG_VERSION" val="3.0"/>
  <p:tag name="KSO_WM_BEAUTIFY_FLAG" val="#wm#"/>
  <p:tag name="KSO_WM_UNIT_PRESET_TEXT" val="单击此处添加标题"/>
</p:tagLst>
</file>

<file path=ppt/tags/tag38.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4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244_1*a*1"/>
  <p:tag name="KSO_WM_TEMPLATE_CATEGORY" val="custom"/>
  <p:tag name="KSO_WM_TEMPLATE_INDEX" val="20231244"/>
  <p:tag name="KSO_WM_UNIT_LAYERLEVEL" val="1"/>
  <p:tag name="KSO_WM_TAG_VERSION" val="3.0"/>
  <p:tag name="KSO_WM_BEAUTIFY_FLAG" val="#wm#"/>
  <p:tag name="KSO_WM_UNIT_PRESET_TEXT" val="单击此处添加标题"/>
</p:tagLst>
</file>

<file path=ppt/tags/tag48.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wm#"/>
  <p:tag name="KSO_WM_TEMPLATE_CATEGORY" val="custom"/>
  <p:tag name="KSO_WM_TEMPLATE_INDEX" val="20231203"/>
  <p:tag name="KSO_WM_SPECIAL_SOURCE" val="bdnull"/>
  <p:tag name="KSO_WM_SLIDE_ID" val="custom20231203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870*381"/>
  <p:tag name="KSO_WM_SLIDE_POSITION" val="42*91"/>
  <p:tag name="KSO_WM_TAG_VERSION" val="3.0"/>
  <p:tag name="KSO_WM_SLIDE_LAYOUT" val="a_d_f"/>
  <p:tag name="KSO_WM_SLIDE_LAYOUT_CNT" val="1_4_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30986_9*a*1"/>
  <p:tag name="KSO_WM_TEMPLATE_CATEGORY" val="custom"/>
  <p:tag name="KSO_WM_TEMPLATE_INDEX" val="20230986"/>
  <p:tag name="KSO_WM_UNIT_LAYERLEVEL" val="1"/>
  <p:tag name="KSO_WM_TAG_VERSION" val="3.0"/>
  <p:tag name="KSO_WM_BEAUTIFY_FLAG" val="#wm#"/>
  <p:tag name="KSO_WM_UNIT_ISCONTENTSTITLE" val="0"/>
  <p:tag name="KSO_WM_UNIT_ISNUMDGMTITLE" val="0"/>
  <p:tag name="KSO_WM_UNIT_NOCLEAR" val="1"/>
  <p:tag name="KSO_WM_UNIT_TYPE" val="a"/>
  <p:tag name="KSO_WM_UNIT_INDEX" val="1"/>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commondata" val="eyJoZGlkIjoiNmQ3NGEyZTU0ODcwNDU2MDkxMzVmNzAyMmU2NGFhNTIifQ=="/>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1554</Words>
  <Application>WPS 演示</Application>
  <PresentationFormat>宽屏</PresentationFormat>
  <Paragraphs>77</Paragraphs>
  <Slides>13</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13</vt:i4>
      </vt:variant>
    </vt:vector>
  </HeadingPairs>
  <TitlesOfParts>
    <vt:vector size="28" baseType="lpstr">
      <vt:lpstr>Arial</vt:lpstr>
      <vt:lpstr>宋体</vt:lpstr>
      <vt:lpstr>Wingdings</vt:lpstr>
      <vt:lpstr>微软雅黑</vt:lpstr>
      <vt:lpstr>Calibri</vt:lpstr>
      <vt:lpstr>方正小标宋简体</vt:lpstr>
      <vt:lpstr>方正姚体</vt:lpstr>
      <vt:lpstr>Impact</vt:lpstr>
      <vt:lpstr>华文行楷</vt:lpstr>
      <vt:lpstr>HarmonyOS Sans SC Medium</vt:lpstr>
      <vt:lpstr>Arial Black</vt:lpstr>
      <vt:lpstr>华文楷体</vt:lpstr>
      <vt:lpstr>Arial Unicode MS</vt:lpstr>
      <vt:lpstr>WPS</vt:lpstr>
      <vt:lpstr>1_WPS</vt:lpstr>
      <vt:lpstr>PowerPoint 演示文稿</vt:lpstr>
      <vt:lpstr>PowerPoint 演示文稿</vt:lpstr>
      <vt:lpstr>项目背景</vt:lpstr>
      <vt:lpstr>PowerPoint 演示文稿</vt:lpstr>
      <vt:lpstr>技术特点</vt:lpstr>
      <vt:lpstr>社会经济效益</vt:lpstr>
      <vt:lpstr>PowerPoint 演示文稿</vt:lpstr>
      <vt:lpstr>PowerPoint 演示文稿</vt:lpstr>
      <vt:lpstr>PowerPoint 演示文稿</vt:lpstr>
      <vt:lpstr>PowerPoint 演示文稿</vt:lpstr>
      <vt:lpstr>主要成绩</vt:lpstr>
      <vt:lpstr>PowerPoint 演示文稿</vt:lpstr>
      <vt:lpstr>敬请指导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WPS_1667267102</cp:lastModifiedBy>
  <cp:revision>45</cp:revision>
  <dcterms:created xsi:type="dcterms:W3CDTF">2023-08-09T12:44:00Z</dcterms:created>
  <dcterms:modified xsi:type="dcterms:W3CDTF">2024-11-22T01:41:11Z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3B0086CAF875411CACBDA13AB9801EF4_13</vt:lpwstr>
  </property>
  <property fmtid="{D5CDD505-2E9C-101B-9397-08002B2CF9AE}" pid="3" name="KSOProductBuildVer">
    <vt:lpwstr>2052-12.1.0.18912</vt:lpwstr>
  </property>
</Properties>
</file>