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0" r:id="rId2"/>
    <p:sldId id="257" r:id="rId3"/>
    <p:sldId id="276" r:id="rId4"/>
    <p:sldId id="306" r:id="rId5"/>
    <p:sldId id="308" r:id="rId6"/>
    <p:sldId id="309" r:id="rId7"/>
    <p:sldId id="307" r:id="rId8"/>
    <p:sldId id="305" r:id="rId9"/>
    <p:sldId id="26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8"/>
    <p:restoredTop sz="94659"/>
  </p:normalViewPr>
  <p:slideViewPr>
    <p:cSldViewPr snapToGrid="0" snapToObjects="1">
      <p:cViewPr varScale="1">
        <p:scale>
          <a:sx n="76" d="100"/>
          <a:sy n="76" d="100"/>
        </p:scale>
        <p:origin x="156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30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D0844-A1DC-304E-BE53-E59AE3EE9A8F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B8DB0-C3D5-6849-9D5D-2257862E2A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1231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648E3-3576-C443-B77B-AC0E788E8A9A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08796-E22C-2A4E-B939-EB478018C04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3108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2544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850F3-ED24-9D1B-ECAB-FE908DAC0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32903C1-4964-B2D2-9DB7-2C9FDEE544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264B7C8-02B5-F4BA-3187-25D6E6CA38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C243F68-B48A-BA10-D11B-F852F16011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2986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21917-6D43-408F-FB0F-A04C8FF2E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13452C6-3E13-6D13-1D64-147D9ECEE5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6701DE9-D48F-1127-5740-F446AE561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A50D5E-1ABB-9F78-94AC-34893DD3C3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29919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108E9-0BEC-A412-2E03-5118918D7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1F9EE7-AEE1-D0AA-AD2B-7743ADE021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421F9B8-260E-48AB-DD1C-012241350D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E9E3E3-C5B1-DEF4-8A37-22A70EA132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1744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D2CC-89ED-FF1F-1217-3789D8B2C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268EE35-797F-1FC2-92AF-02D92CEDC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3EFB8B5-D382-D72F-F24B-AA8C74F369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0A94A9-D54D-E775-FC6F-84CCEA9A6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2288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21D7D-EFFA-F005-37D1-CF3BEC3B9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1D69D10-4159-E3E7-4F71-A73D5245F4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BAA5AFD-BCCC-A1DC-F7F6-3964AADE3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7FBDA9-C014-081E-664B-CB85851A47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08796-E22C-2A4E-B939-EB478018C040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973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" y="-12012"/>
            <a:ext cx="12214860" cy="68749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157" y="451853"/>
            <a:ext cx="3629365" cy="436494"/>
          </a:xfrm>
          <a:prstGeom prst="rect">
            <a:avLst/>
          </a:prstGeom>
        </p:spPr>
      </p:pic>
      <p:sp>
        <p:nvSpPr>
          <p:cNvPr id="11" name="文本框 10"/>
          <p:cNvSpPr txBox="1"/>
          <p:nvPr userDrawn="1"/>
        </p:nvSpPr>
        <p:spPr>
          <a:xfrm>
            <a:off x="560281" y="6256139"/>
            <a:ext cx="2933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以   客   为   尊   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·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服   务   领   先</a:t>
            </a:r>
          </a:p>
        </p:txBody>
      </p:sp>
    </p:spTree>
    <p:extLst>
      <p:ext uri="{BB962C8B-B14F-4D97-AF65-F5344CB8AC3E}">
        <p14:creationId xmlns:p14="http://schemas.microsoft.com/office/powerpoint/2010/main" val="1656622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7978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0429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4806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657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59224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2588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133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" y="-12012"/>
            <a:ext cx="12214860" cy="68749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66" y="283410"/>
            <a:ext cx="3629365" cy="436494"/>
          </a:xfrm>
          <a:prstGeom prst="rect">
            <a:avLst/>
          </a:prstGeom>
        </p:spPr>
      </p:pic>
      <p:sp>
        <p:nvSpPr>
          <p:cNvPr id="11" name="文本框 10"/>
          <p:cNvSpPr txBox="1"/>
          <p:nvPr userDrawn="1"/>
        </p:nvSpPr>
        <p:spPr>
          <a:xfrm>
            <a:off x="8862071" y="6159886"/>
            <a:ext cx="2933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14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以   客   为   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尊   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·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服   务   领   先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" y="-8700"/>
            <a:ext cx="12210288" cy="68682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" y="-8700"/>
            <a:ext cx="12210288" cy="68682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" y="-12012"/>
            <a:ext cx="12214860" cy="68749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537" y="233948"/>
            <a:ext cx="2637730" cy="375652"/>
          </a:xfrm>
          <a:prstGeom prst="rect">
            <a:avLst/>
          </a:prstGeom>
        </p:spPr>
      </p:pic>
      <p:cxnSp>
        <p:nvCxnSpPr>
          <p:cNvPr id="4" name="直线连接符 3"/>
          <p:cNvCxnSpPr/>
          <p:nvPr userDrawn="1"/>
        </p:nvCxnSpPr>
        <p:spPr>
          <a:xfrm>
            <a:off x="401053" y="834190"/>
            <a:ext cx="11405936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" y="-12012"/>
            <a:ext cx="12214860" cy="68749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03" y="5336274"/>
            <a:ext cx="1168758" cy="115541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8813945" y="625360"/>
            <a:ext cx="2933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14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以   客   为   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尊   </a:t>
            </a:r>
            <a:r>
              <a:rPr kumimoji="1" lang="en-US" altLang="zh-CN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·</a:t>
            </a:r>
            <a:r>
              <a:rPr kumimoji="1" lang="zh-CN" altLang="en-US" sz="14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服   务   领   先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50" y="450215"/>
            <a:ext cx="2327757" cy="10176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30470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63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703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2606-74BE-E141-87F6-E03B0FAB3FC4}" type="datetimeFigureOut">
              <a:rPr kumimoji="1" lang="zh-CN" altLang="en-US" smtClean="0"/>
              <a:t>2024/11/21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7C6FF-A2B0-8446-BC2F-0895245321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650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0" r:id="rId3"/>
    <p:sldLayoutId id="2147483661" r:id="rId4"/>
    <p:sldLayoutId id="2147483663" r:id="rId5"/>
    <p:sldLayoutId id="2147483662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271167" y="1825006"/>
            <a:ext cx="8746709" cy="1504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0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企业职工“五小”活动创新成果</a:t>
            </a:r>
            <a:endParaRPr kumimoji="1" lang="en-US" altLang="zh-CN" sz="40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——</a:t>
            </a:r>
            <a:r>
              <a:rPr kumimoji="1" lang="zh-CN" altLang="zh-CN" sz="2400" b="1" dirty="0">
                <a:solidFill>
                  <a:schemeClr val="bg1"/>
                </a:solidFill>
                <a:latin typeface="Microsoft YaHei" charset="-122"/>
                <a:ea typeface="Microsoft YaHei" charset="-122"/>
              </a:rPr>
              <a:t>半导体工业厂房外墙围护及屋面系统的关键技术研究</a:t>
            </a:r>
            <a:endParaRPr kumimoji="1" lang="zh-CN" altLang="en-US" sz="2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34623" y="5738603"/>
            <a:ext cx="370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主讲人：袁镭</a:t>
            </a:r>
            <a:endParaRPr kumimoji="1" lang="en-US" altLang="zh-CN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r>
              <a:rPr kumimoji="1" lang="en-US" altLang="zh-CN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2024·11</a:t>
            </a:r>
            <a:endParaRPr kumimoji="1" lang="zh-CN" altLang="en-US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4858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29552" y="1489585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zh-CN" altLang="en-US" sz="3200" dirty="0">
                <a:solidFill>
                  <a:srgbClr val="00409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目录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120036" y="1612695"/>
            <a:ext cx="1509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400" dirty="0">
                <a:solidFill>
                  <a:srgbClr val="00409A"/>
                </a:solidFill>
                <a:latin typeface="Microsoft YaHei" charset="-122"/>
                <a:ea typeface="Microsoft YaHei" charset="-122"/>
                <a:cs typeface="Microsoft YaHei" charset="-122"/>
              </a:rPr>
              <a:t>Contents</a:t>
            </a:r>
            <a:endParaRPr kumimoji="1" lang="zh-CN" altLang="en-US" sz="2400" dirty="0">
              <a:solidFill>
                <a:srgbClr val="00409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9FB72E6-0E66-4C97-A4EF-6F126703D9C4}"/>
              </a:ext>
            </a:extLst>
          </p:cNvPr>
          <p:cNvSpPr/>
          <p:nvPr/>
        </p:nvSpPr>
        <p:spPr>
          <a:xfrm>
            <a:off x="6355952" y="2550588"/>
            <a:ext cx="4811720" cy="260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SzPts val="2200"/>
              <a:buFont typeface="微软雅黑" panose="020B0503020204020204" pitchFamily="34" charset="-122"/>
              <a:buAutoNum type="arabicPeriod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立项背景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2200"/>
              <a:buFont typeface="微软雅黑" panose="020B0503020204020204" pitchFamily="34" charset="-122"/>
              <a:buAutoNum type="arabicPeriod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技术特点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2200"/>
              <a:buFont typeface="微软雅黑" panose="020B0503020204020204" pitchFamily="34" charset="-122"/>
              <a:buAutoNum type="arabicPeriod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创造效益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2200"/>
              <a:buFont typeface="微软雅黑" panose="020B0503020204020204" pitchFamily="34" charset="-122"/>
              <a:buAutoNum type="arabicPeriod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荣获成果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06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立项背景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D523E98-66CD-49DA-8C36-E05905C7E15E}"/>
              </a:ext>
            </a:extLst>
          </p:cNvPr>
          <p:cNvSpPr txBox="1"/>
          <p:nvPr/>
        </p:nvSpPr>
        <p:spPr>
          <a:xfrm>
            <a:off x="745188" y="1035036"/>
            <a:ext cx="10700577" cy="32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项目主要来源于高科技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半导体洁净厂房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的建筑外墙及屋面实施过程的创新研究，属于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小设计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范畴。</a:t>
            </a:r>
            <a:endParaRPr lang="zh-CN" altLang="zh-CN" sz="28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是国家发展战略的需要</a:t>
            </a:r>
            <a:r>
              <a:rPr lang="en-US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国家大力支持半导体产业的国产化替代</a:t>
            </a:r>
            <a:endParaRPr lang="en-US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是半导体行业发展的需要</a:t>
            </a:r>
            <a:r>
              <a:rPr lang="en-US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对于半导体芯片产业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美国制裁的国际环境大背景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，加速产业建设</a:t>
            </a:r>
            <a:endParaRPr lang="en-US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是企业提升核心竞争力和经济效益的需要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企业要发展</a:t>
            </a:r>
            <a:endParaRPr lang="en-US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符合石家庄科技创新规划</a:t>
            </a:r>
            <a:r>
              <a:rPr lang="en-US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提升国家创新型城市建设水平、增强科技创新能力、引领和支撑全市经济社会高质量发展</a:t>
            </a:r>
            <a:endParaRPr lang="en-US" altLang="zh-CN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26D09C9-196A-2F82-AE30-46887D6B4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592" y="4428704"/>
            <a:ext cx="3312936" cy="2143875"/>
          </a:xfrm>
          <a:prstGeom prst="rect">
            <a:avLst/>
          </a:prstGeom>
        </p:spPr>
      </p:pic>
      <p:pic>
        <p:nvPicPr>
          <p:cNvPr id="7" name="图片 6" descr="河北普兴电子科技股份有限公司">
            <a:extLst>
              <a:ext uri="{FF2B5EF4-FFF2-40B4-BE49-F238E27FC236}">
                <a16:creationId xmlns:a16="http://schemas.microsoft.com/office/drawing/2014/main" id="{F23682EF-ACD9-295D-2552-8E07329553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24487" y="4428704"/>
            <a:ext cx="6107806" cy="214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9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65184-C500-E49C-DB4F-B9E77FC74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DA49CD88-C948-D532-EDA4-6126CED230E9}"/>
              </a:ext>
            </a:extLst>
          </p:cNvPr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技术特点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1BD574-75E3-5BCF-F031-9EE0A1F36CA7}"/>
              </a:ext>
            </a:extLst>
          </p:cNvPr>
          <p:cNvSpPr txBox="1"/>
          <p:nvPr/>
        </p:nvSpPr>
        <p:spPr>
          <a:xfrm>
            <a:off x="631338" y="951344"/>
            <a:ext cx="10738753" cy="1126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</a:rPr>
              <a:t>1</a:t>
            </a:r>
            <a:r>
              <a:rPr lang="zh-CN" altLang="zh-CN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zh-CN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en-US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创新点一</a:t>
            </a:r>
            <a:endParaRPr lang="zh-CN" altLang="zh-CN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对半导体厂房的墙面及屋面从</a:t>
            </a:r>
            <a:r>
              <a:rPr lang="zh-CN" altLang="en-US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r>
              <a:rPr lang="zh-CN" altLang="en-US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角度进行了系统的分析比较。</a:t>
            </a:r>
            <a:endParaRPr lang="zh-CN" altLang="zh-CN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1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169021A-D26E-BFCF-BEA8-B5F9475F0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024" y="1957783"/>
            <a:ext cx="3200376" cy="441867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D2638C9-D71E-9E76-800C-19CCA7CFF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086" y="1957783"/>
            <a:ext cx="3525170" cy="486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9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E2DAC-5C6F-76B5-C8CE-6F2D16061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16C87E65-F008-3145-BA26-66FE8A70363B}"/>
              </a:ext>
            </a:extLst>
          </p:cNvPr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技术特点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23C6352-2123-A4F0-E1A8-577768C3607A}"/>
              </a:ext>
            </a:extLst>
          </p:cNvPr>
          <p:cNvSpPr txBox="1"/>
          <p:nvPr/>
        </p:nvSpPr>
        <p:spPr>
          <a:xfrm>
            <a:off x="631339" y="913433"/>
            <a:ext cx="9439674" cy="195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kern="1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</a:rPr>
              <a:t>2</a:t>
            </a:r>
            <a:r>
              <a:rPr lang="zh-CN" altLang="zh-CN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zh-CN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en-US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创新点二</a:t>
            </a:r>
            <a:endParaRPr lang="zh-CN" altLang="zh-CN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针对女儿墙溢流管进行了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设计创新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，采用安装框、滤网罩、滤板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等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，避免了大体积的杂质堵塞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溢流管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，能够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使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雨水顺畅排放，提升了溢流管的实用性和女儿墙外侧墙面的美观性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，设计</a:t>
            </a:r>
            <a:r>
              <a:rPr lang="zh-CN" altLang="en-US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荣获两项实用新型专利。</a:t>
            </a:r>
            <a:endParaRPr lang="zh-CN" altLang="zh-CN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1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ACB1DF3-2678-3654-2BA3-CE90FAFE1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706" y="3078587"/>
            <a:ext cx="2643975" cy="322435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939A038-E3DC-02B9-8D13-E02A3644F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331755"/>
            <a:ext cx="3405625" cy="19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1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86D42-F3F7-2609-3A3A-2319D7D9D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9C6D8AA-11BF-980F-037D-AAA8D9674870}"/>
              </a:ext>
            </a:extLst>
          </p:cNvPr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创造效益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DE75CB8-9D90-E895-D2DC-B630D24B05C8}"/>
              </a:ext>
            </a:extLst>
          </p:cNvPr>
          <p:cNvSpPr txBox="1"/>
          <p:nvPr/>
        </p:nvSpPr>
        <p:spPr>
          <a:xfrm>
            <a:off x="707013" y="1001780"/>
            <a:ext cx="6929804" cy="1515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社会效益：</a:t>
            </a:r>
            <a:endParaRPr lang="en-US" altLang="zh-CN" sz="22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客户高度认可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（河北普兴为</a:t>
            </a:r>
            <a:r>
              <a:rPr lang="zh-CN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中国半导体材料专业十强企业，致力于高性能半导体材料的外延研发和生产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）</a:t>
            </a:r>
            <a:endParaRPr lang="zh-CN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051E1BD-3BC3-DF5E-B358-AD53FA4FD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597" y="899048"/>
            <a:ext cx="2895159" cy="206995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CD2E17D-0E5A-44A3-25A1-43C440A2E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2810" y="3060915"/>
            <a:ext cx="2774731" cy="181021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02B26B5-CB18-35FA-4FD9-C30DE96022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2597" y="4808063"/>
            <a:ext cx="2895159" cy="2049937"/>
          </a:xfrm>
          <a:prstGeom prst="rect">
            <a:avLst/>
          </a:prstGeom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FCEF513-B56A-6D9B-FBAE-4F7A33236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915" y="2942738"/>
            <a:ext cx="3078296" cy="3730650"/>
          </a:xfrm>
          <a:prstGeom prst="rect">
            <a:avLst/>
          </a:prstGeom>
          <a:ln>
            <a:solidFill>
              <a:srgbClr val="00409A"/>
            </a:solidFill>
          </a:ln>
        </p:spPr>
      </p:pic>
    </p:spTree>
    <p:extLst>
      <p:ext uri="{BB962C8B-B14F-4D97-AF65-F5344CB8AC3E}">
        <p14:creationId xmlns:p14="http://schemas.microsoft.com/office/powerpoint/2010/main" val="1070537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23CC8-AEB0-6FB6-B040-5ABCD8455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587B21B9-5162-E732-D768-BDAA7D7B20AB}"/>
              </a:ext>
            </a:extLst>
          </p:cNvPr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创造效益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A98007A-4907-EBCD-8422-0BD61CA48A34}"/>
              </a:ext>
            </a:extLst>
          </p:cNvPr>
          <p:cNvSpPr txBox="1"/>
          <p:nvPr/>
        </p:nvSpPr>
        <p:spPr>
          <a:xfrm>
            <a:off x="707012" y="1001780"/>
            <a:ext cx="8752297" cy="1048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经济效益：</a:t>
            </a:r>
            <a:endParaRPr lang="en-US" altLang="zh-CN" sz="22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新增销售额</a:t>
            </a:r>
            <a:r>
              <a:rPr lang="en-US" altLang="zh-CN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6300</a:t>
            </a: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万元，新增利润</a:t>
            </a:r>
            <a:r>
              <a:rPr lang="en-US" altLang="zh-CN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416</a:t>
            </a:r>
            <a:r>
              <a:rPr lang="zh-CN" altLang="en-US" sz="2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万元</a:t>
            </a:r>
            <a:endParaRPr lang="zh-CN" altLang="zh-CN" sz="2200" kern="1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DC876BB-F9E6-50E2-5476-F0E8FF929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125" y="1951985"/>
            <a:ext cx="3590804" cy="4742054"/>
          </a:xfrm>
          <a:prstGeom prst="rect">
            <a:avLst/>
          </a:prstGeom>
          <a:ln>
            <a:solidFill>
              <a:srgbClr val="00409A"/>
            </a:solidFill>
          </a:ln>
        </p:spPr>
      </p:pic>
    </p:spTree>
    <p:extLst>
      <p:ext uri="{BB962C8B-B14F-4D97-AF65-F5344CB8AC3E}">
        <p14:creationId xmlns:p14="http://schemas.microsoft.com/office/powerpoint/2010/main" val="3860730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D2503-F8C3-2D64-C1E5-AB8F7D324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D7831E6-3519-9B2D-7239-041C60467DBC}"/>
              </a:ext>
            </a:extLst>
          </p:cNvPr>
          <p:cNvSpPr txBox="1"/>
          <p:nvPr/>
        </p:nvSpPr>
        <p:spPr>
          <a:xfrm>
            <a:off x="291309" y="285421"/>
            <a:ext cx="8108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kumimoji="1" lang="zh-CN" altLang="en-US" sz="3200" dirty="0">
                <a:solidFill>
                  <a:srgbClr val="0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荣获成果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3269E4-1EFF-677F-1832-AC2FB2B870AD}"/>
              </a:ext>
            </a:extLst>
          </p:cNvPr>
          <p:cNvSpPr txBox="1"/>
          <p:nvPr/>
        </p:nvSpPr>
        <p:spPr>
          <a:xfrm>
            <a:off x="676358" y="1080387"/>
            <a:ext cx="4274890" cy="2063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_GB2312"/>
              </a:rPr>
              <a:t>河北省建筑业科技进步奖一项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_GB231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_GB2312"/>
              </a:rPr>
              <a:t>实用新型发明专利两项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_GB231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_GB2312"/>
              </a:rPr>
              <a:t>科技成果评价一项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_GB231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_GB2312"/>
              </a:rPr>
              <a:t>优秀课题评价一项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_GB231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8777F2-B990-64C0-1342-B83CBD9A5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139" y="2217807"/>
            <a:ext cx="3200481" cy="456331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299BABD-5AB5-22DA-6D77-43FD59909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4205" y="979903"/>
            <a:ext cx="2052636" cy="301794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540F553-8B4F-4296-9631-F51E3233E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0009" y="979903"/>
            <a:ext cx="2052636" cy="302138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11836A8-B98E-A507-5446-18ACE4AA66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4654" y="4001288"/>
            <a:ext cx="1954924" cy="2735688"/>
          </a:xfrm>
          <a:prstGeom prst="rect">
            <a:avLst/>
          </a:prstGeom>
          <a:ln>
            <a:solidFill>
              <a:srgbClr val="00409A"/>
            </a:solidFill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3828E5C-3FB5-0E77-907D-DB598798D9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0010" y="3997848"/>
            <a:ext cx="2052636" cy="273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03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29334" y="3337564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zh-CN" altLang="en-US" sz="4000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感谢您的观赏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983681" y="6039044"/>
            <a:ext cx="370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2024·11</a:t>
            </a:r>
            <a:r>
              <a:rPr kumimoji="1" lang="zh-CN" altLang="en-US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  主讲人：袁镭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82474" y="2229568"/>
            <a:ext cx="54782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6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THANK</a:t>
            </a:r>
            <a:r>
              <a:rPr kumimoji="1" lang="zh-CN" altLang="en-US" sz="6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kumimoji="1" lang="en-US" altLang="zh-CN" sz="6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</a:t>
            </a:r>
            <a:endParaRPr kumimoji="1" lang="zh-CN" altLang="en-US" sz="66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591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7201</TotalTime>
  <Words>318</Words>
  <Application>Microsoft Office PowerPoint</Application>
  <PresentationFormat>宽屏</PresentationFormat>
  <Paragraphs>42</Paragraphs>
  <Slides>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DengXian</vt:lpstr>
      <vt:lpstr>DengXian Light</vt:lpstr>
      <vt:lpstr>黑体</vt:lpstr>
      <vt:lpstr>微软雅黑</vt:lpstr>
      <vt:lpstr>微软雅黑</vt:lpstr>
      <vt:lpstr>Arial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yuanlei</dc:creator>
  <cp:lastModifiedBy>镭 袁</cp:lastModifiedBy>
  <cp:revision>364</cp:revision>
  <dcterms:created xsi:type="dcterms:W3CDTF">2019-10-23T04:48:41Z</dcterms:created>
  <dcterms:modified xsi:type="dcterms:W3CDTF">2024-11-21T08:49:04Z</dcterms:modified>
</cp:coreProperties>
</file>