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60" r:id="rId2"/>
    <p:sldId id="257" r:id="rId3"/>
    <p:sldId id="276" r:id="rId4"/>
    <p:sldId id="306" r:id="rId5"/>
    <p:sldId id="308" r:id="rId6"/>
    <p:sldId id="309" r:id="rId7"/>
    <p:sldId id="307" r:id="rId8"/>
    <p:sldId id="305" r:id="rId9"/>
    <p:sldId id="261"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09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28"/>
    <p:restoredTop sz="94659"/>
  </p:normalViewPr>
  <p:slideViewPr>
    <p:cSldViewPr snapToGrid="0" snapToObjects="1">
      <p:cViewPr varScale="1">
        <p:scale>
          <a:sx n="76" d="100"/>
          <a:sy n="76" d="100"/>
        </p:scale>
        <p:origin x="102" y="39"/>
      </p:cViewPr>
      <p:guideLst/>
    </p:cSldViewPr>
  </p:slideViewPr>
  <p:notesTextViewPr>
    <p:cViewPr>
      <p:scale>
        <a:sx n="1" d="1"/>
        <a:sy n="1" d="1"/>
      </p:scale>
      <p:origin x="0" y="0"/>
    </p:cViewPr>
  </p:notesTextViewPr>
  <p:notesViewPr>
    <p:cSldViewPr snapToGrid="0" snapToObjects="1">
      <p:cViewPr varScale="1">
        <p:scale>
          <a:sx n="70" d="100"/>
          <a:sy n="70" d="100"/>
        </p:scale>
        <p:origin x="3040"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C2D0844-A1DC-304E-BE53-E59AE3EE9A8F}" type="datetimeFigureOut">
              <a:rPr kumimoji="1" lang="zh-CN" altLang="en-US" smtClean="0"/>
              <a:t>2024/11/15</a:t>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5B8DB0-C3D5-6849-9D5D-2257862E2AF7}" type="slidenum">
              <a:rPr kumimoji="1" lang="zh-CN" altLang="en-US" smtClean="0"/>
              <a:t>‹#›</a:t>
            </a:fld>
            <a:endParaRPr kumimoji="1" lang="zh-CN" altLang="en-US"/>
          </a:p>
        </p:txBody>
      </p:sp>
    </p:spTree>
    <p:extLst>
      <p:ext uri="{BB962C8B-B14F-4D97-AF65-F5344CB8AC3E}">
        <p14:creationId xmlns:p14="http://schemas.microsoft.com/office/powerpoint/2010/main" val="12212316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E648E3-3576-C443-B77B-AC0E788E8A9A}" type="datetimeFigureOut">
              <a:rPr kumimoji="1" lang="zh-CN" altLang="en-US" smtClean="0"/>
              <a:t>2024/11/15</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408796-E22C-2A4E-B939-EB478018C040}" type="slidenum">
              <a:rPr kumimoji="1" lang="zh-CN" altLang="en-US" smtClean="0"/>
              <a:t>‹#›</a:t>
            </a:fld>
            <a:endParaRPr kumimoji="1" lang="zh-CN" altLang="en-US"/>
          </a:p>
        </p:txBody>
      </p:sp>
    </p:spTree>
    <p:extLst>
      <p:ext uri="{BB962C8B-B14F-4D97-AF65-F5344CB8AC3E}">
        <p14:creationId xmlns:p14="http://schemas.microsoft.com/office/powerpoint/2010/main" val="1703108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B408796-E22C-2A4E-B939-EB478018C040}" type="slidenum">
              <a:rPr kumimoji="1" lang="zh-CN" altLang="en-US" smtClean="0"/>
              <a:t>3</a:t>
            </a:fld>
            <a:endParaRPr kumimoji="1" lang="zh-CN" altLang="en-US"/>
          </a:p>
        </p:txBody>
      </p:sp>
    </p:spTree>
    <p:extLst>
      <p:ext uri="{BB962C8B-B14F-4D97-AF65-F5344CB8AC3E}">
        <p14:creationId xmlns:p14="http://schemas.microsoft.com/office/powerpoint/2010/main" val="2822544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850F3-ED24-9D1B-ECAB-FE908DAC017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32903C1-4964-B2D2-9DB7-2C9FDEE544E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264B7C8-02B5-F4BA-3187-25D6E6CA380B}"/>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5C243F68-B48A-BA10-D11B-F852F16011D9}"/>
              </a:ext>
            </a:extLst>
          </p:cNvPr>
          <p:cNvSpPr>
            <a:spLocks noGrp="1"/>
          </p:cNvSpPr>
          <p:nvPr>
            <p:ph type="sldNum" sz="quarter" idx="5"/>
          </p:nvPr>
        </p:nvSpPr>
        <p:spPr/>
        <p:txBody>
          <a:bodyPr/>
          <a:lstStyle/>
          <a:p>
            <a:fld id="{8B408796-E22C-2A4E-B939-EB478018C040}" type="slidenum">
              <a:rPr kumimoji="1" lang="zh-CN" altLang="en-US" smtClean="0"/>
              <a:t>4</a:t>
            </a:fld>
            <a:endParaRPr kumimoji="1" lang="zh-CN" altLang="en-US"/>
          </a:p>
        </p:txBody>
      </p:sp>
    </p:spTree>
    <p:extLst>
      <p:ext uri="{BB962C8B-B14F-4D97-AF65-F5344CB8AC3E}">
        <p14:creationId xmlns:p14="http://schemas.microsoft.com/office/powerpoint/2010/main" val="4229861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921917-6D43-408F-FB0F-A04C8FF2ED2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13452C6-3E13-6D13-1D64-147D9ECEE5EF}"/>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26701DE9-D48F-1127-5740-F446AE561CAC}"/>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A4A50D5E-1ABB-9F78-94AC-34893DD3C3CA}"/>
              </a:ext>
            </a:extLst>
          </p:cNvPr>
          <p:cNvSpPr>
            <a:spLocks noGrp="1"/>
          </p:cNvSpPr>
          <p:nvPr>
            <p:ph type="sldNum" sz="quarter" idx="5"/>
          </p:nvPr>
        </p:nvSpPr>
        <p:spPr/>
        <p:txBody>
          <a:bodyPr/>
          <a:lstStyle/>
          <a:p>
            <a:fld id="{8B408796-E22C-2A4E-B939-EB478018C040}" type="slidenum">
              <a:rPr kumimoji="1" lang="zh-CN" altLang="en-US" smtClean="0"/>
              <a:t>5</a:t>
            </a:fld>
            <a:endParaRPr kumimoji="1" lang="zh-CN" altLang="en-US"/>
          </a:p>
        </p:txBody>
      </p:sp>
    </p:spTree>
    <p:extLst>
      <p:ext uri="{BB962C8B-B14F-4D97-AF65-F5344CB8AC3E}">
        <p14:creationId xmlns:p14="http://schemas.microsoft.com/office/powerpoint/2010/main" val="4229919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108E9-0BEC-A412-2E03-5118918D780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81F9EE7-AEE1-D0AA-AD2B-7743ADE021D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F421F9B8-260E-48AB-DD1C-012241350D53}"/>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DEE9E3E3-C5B1-DEF4-8A37-22A70EA1323C}"/>
              </a:ext>
            </a:extLst>
          </p:cNvPr>
          <p:cNvSpPr>
            <a:spLocks noGrp="1"/>
          </p:cNvSpPr>
          <p:nvPr>
            <p:ph type="sldNum" sz="quarter" idx="5"/>
          </p:nvPr>
        </p:nvSpPr>
        <p:spPr/>
        <p:txBody>
          <a:bodyPr/>
          <a:lstStyle/>
          <a:p>
            <a:fld id="{8B408796-E22C-2A4E-B939-EB478018C040}" type="slidenum">
              <a:rPr kumimoji="1" lang="zh-CN" altLang="en-US" smtClean="0"/>
              <a:t>6</a:t>
            </a:fld>
            <a:endParaRPr kumimoji="1" lang="zh-CN" altLang="en-US"/>
          </a:p>
        </p:txBody>
      </p:sp>
    </p:spTree>
    <p:extLst>
      <p:ext uri="{BB962C8B-B14F-4D97-AF65-F5344CB8AC3E}">
        <p14:creationId xmlns:p14="http://schemas.microsoft.com/office/powerpoint/2010/main" val="2831744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4D2CC-89ED-FF1F-1217-3789D8B2CEC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E268EE35-797F-1FC2-92AF-02D92CEDCDF8}"/>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B3EFB8B5-D382-D72F-F24B-AA8C74F369C0}"/>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630A94A9-D54D-E775-FC6F-84CCEA9A6EE8}"/>
              </a:ext>
            </a:extLst>
          </p:cNvPr>
          <p:cNvSpPr>
            <a:spLocks noGrp="1"/>
          </p:cNvSpPr>
          <p:nvPr>
            <p:ph type="sldNum" sz="quarter" idx="5"/>
          </p:nvPr>
        </p:nvSpPr>
        <p:spPr/>
        <p:txBody>
          <a:bodyPr/>
          <a:lstStyle/>
          <a:p>
            <a:fld id="{8B408796-E22C-2A4E-B939-EB478018C040}" type="slidenum">
              <a:rPr kumimoji="1" lang="zh-CN" altLang="en-US" smtClean="0"/>
              <a:t>7</a:t>
            </a:fld>
            <a:endParaRPr kumimoji="1" lang="zh-CN" altLang="en-US"/>
          </a:p>
        </p:txBody>
      </p:sp>
    </p:spTree>
    <p:extLst>
      <p:ext uri="{BB962C8B-B14F-4D97-AF65-F5344CB8AC3E}">
        <p14:creationId xmlns:p14="http://schemas.microsoft.com/office/powerpoint/2010/main" val="2602288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621D7D-EFFA-F005-37D1-CF3BEC3B9E66}"/>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1D69D10-4159-E3E7-4F71-A73D5245F420}"/>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BAA5AFD-BCCC-A1DC-F7F6-3964AADE3493}"/>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EC7FBDA9-C014-081E-664B-CB85851A473D}"/>
              </a:ext>
            </a:extLst>
          </p:cNvPr>
          <p:cNvSpPr>
            <a:spLocks noGrp="1"/>
          </p:cNvSpPr>
          <p:nvPr>
            <p:ph type="sldNum" sz="quarter" idx="5"/>
          </p:nvPr>
        </p:nvSpPr>
        <p:spPr/>
        <p:txBody>
          <a:bodyPr/>
          <a:lstStyle/>
          <a:p>
            <a:fld id="{8B408796-E22C-2A4E-B939-EB478018C040}" type="slidenum">
              <a:rPr kumimoji="1" lang="zh-CN" altLang="en-US" smtClean="0"/>
              <a:t>8</a:t>
            </a:fld>
            <a:endParaRPr kumimoji="1" lang="zh-CN" altLang="en-US"/>
          </a:p>
        </p:txBody>
      </p:sp>
    </p:spTree>
    <p:extLst>
      <p:ext uri="{BB962C8B-B14F-4D97-AF65-F5344CB8AC3E}">
        <p14:creationId xmlns:p14="http://schemas.microsoft.com/office/powerpoint/2010/main" val="4297378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 y="-12012"/>
            <a:ext cx="12214860" cy="6874912"/>
          </a:xfrm>
          <a:prstGeom prst="rect">
            <a:avLst/>
          </a:prstGeom>
        </p:spPr>
      </p:pic>
      <p:pic>
        <p:nvPicPr>
          <p:cNvPr id="4" name="图片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61157" y="451853"/>
            <a:ext cx="3629365" cy="436494"/>
          </a:xfrm>
          <a:prstGeom prst="rect">
            <a:avLst/>
          </a:prstGeom>
        </p:spPr>
      </p:pic>
      <p:sp>
        <p:nvSpPr>
          <p:cNvPr id="11" name="文本框 10"/>
          <p:cNvSpPr txBox="1"/>
          <p:nvPr userDrawn="1"/>
        </p:nvSpPr>
        <p:spPr>
          <a:xfrm>
            <a:off x="560281" y="6256139"/>
            <a:ext cx="2933816" cy="307777"/>
          </a:xfrm>
          <a:prstGeom prst="rect">
            <a:avLst/>
          </a:prstGeom>
          <a:noFill/>
        </p:spPr>
        <p:txBody>
          <a:bodyPr wrap="none" rtlCol="0">
            <a:spAutoFit/>
          </a:bodyPr>
          <a:lstStyle/>
          <a:p>
            <a:pPr algn="dist"/>
            <a:r>
              <a:rPr kumimoji="1" lang="zh-CN" altLang="en-US" sz="1400" dirty="0">
                <a:solidFill>
                  <a:schemeClr val="bg1"/>
                </a:solidFill>
                <a:latin typeface="Microsoft YaHei" charset="-122"/>
                <a:ea typeface="Microsoft YaHei" charset="-122"/>
                <a:cs typeface="Microsoft YaHei" charset="-122"/>
              </a:rPr>
              <a:t>以   客   为   尊   </a:t>
            </a:r>
            <a:r>
              <a:rPr kumimoji="1" lang="en-US" altLang="zh-CN" sz="1400" dirty="0">
                <a:solidFill>
                  <a:schemeClr val="bg1"/>
                </a:solidFill>
                <a:latin typeface="Microsoft YaHei" charset="-122"/>
                <a:ea typeface="Microsoft YaHei" charset="-122"/>
                <a:cs typeface="Microsoft YaHei" charset="-122"/>
              </a:rPr>
              <a:t>·</a:t>
            </a:r>
            <a:r>
              <a:rPr kumimoji="1" lang="zh-CN" altLang="en-US" sz="1400" dirty="0">
                <a:solidFill>
                  <a:schemeClr val="bg1"/>
                </a:solidFill>
                <a:latin typeface="Microsoft YaHei" charset="-122"/>
                <a:ea typeface="Microsoft YaHei" charset="-122"/>
                <a:cs typeface="Microsoft YaHei" charset="-122"/>
              </a:rPr>
              <a:t>   服   务   领   先</a:t>
            </a:r>
          </a:p>
        </p:txBody>
      </p:sp>
    </p:spTree>
    <p:extLst>
      <p:ext uri="{BB962C8B-B14F-4D97-AF65-F5344CB8AC3E}">
        <p14:creationId xmlns:p14="http://schemas.microsoft.com/office/powerpoint/2010/main" val="1656622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7" name="日期占位符 6"/>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幻灯片编号占位符 8"/>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1597978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80042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9748062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416657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p>
        </p:txBody>
      </p:sp>
      <p:sp>
        <p:nvSpPr>
          <p:cNvPr id="5" name="日期占位符 4"/>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1959224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竖排文本占位符 2"/>
          <p:cNvSpPr>
            <a:spLocks noGrp="1"/>
          </p:cNvSpPr>
          <p:nvPr>
            <p:ph type="body" orient="vert" idx="1"/>
          </p:nvPr>
        </p:nvSpPr>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13125884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p>
        </p:txBody>
      </p:sp>
      <p:sp>
        <p:nvSpPr>
          <p:cNvPr id="3" name="竖排文本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1721334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 y="-12012"/>
            <a:ext cx="12214860" cy="6874912"/>
          </a:xfrm>
          <a:prstGeom prst="rect">
            <a:avLst/>
          </a:prstGeom>
        </p:spPr>
      </p:pic>
      <p:pic>
        <p:nvPicPr>
          <p:cNvPr id="4" name="图片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9966" y="283410"/>
            <a:ext cx="3629365" cy="436494"/>
          </a:xfrm>
          <a:prstGeom prst="rect">
            <a:avLst/>
          </a:prstGeom>
        </p:spPr>
      </p:pic>
      <p:sp>
        <p:nvSpPr>
          <p:cNvPr id="11" name="文本框 10"/>
          <p:cNvSpPr txBox="1"/>
          <p:nvPr userDrawn="1"/>
        </p:nvSpPr>
        <p:spPr>
          <a:xfrm>
            <a:off x="8862071" y="6159886"/>
            <a:ext cx="2933816" cy="307777"/>
          </a:xfrm>
          <a:prstGeom prst="rect">
            <a:avLst/>
          </a:prstGeom>
          <a:noFill/>
        </p:spPr>
        <p:txBody>
          <a:bodyPr wrap="none" rtlCol="0">
            <a:spAutoFit/>
          </a:bodyPr>
          <a:lstStyle/>
          <a:p>
            <a:pPr algn="dist"/>
            <a:r>
              <a:rPr kumimoji="1" lang="zh-CN" altLang="en-US" sz="1400">
                <a:solidFill>
                  <a:schemeClr val="bg1"/>
                </a:solidFill>
                <a:latin typeface="Microsoft YaHei" charset="-122"/>
                <a:ea typeface="Microsoft YaHei" charset="-122"/>
                <a:cs typeface="Microsoft YaHei" charset="-122"/>
              </a:rPr>
              <a:t>以   客   为   </a:t>
            </a:r>
            <a:r>
              <a:rPr kumimoji="1" lang="zh-CN" altLang="en-US" sz="1400" dirty="0">
                <a:solidFill>
                  <a:schemeClr val="bg1"/>
                </a:solidFill>
                <a:latin typeface="Microsoft YaHei" charset="-122"/>
                <a:ea typeface="Microsoft YaHei" charset="-122"/>
                <a:cs typeface="Microsoft YaHei" charset="-122"/>
              </a:rPr>
              <a:t>尊   </a:t>
            </a:r>
            <a:r>
              <a:rPr kumimoji="1" lang="en-US" altLang="zh-CN" sz="1400" dirty="0">
                <a:solidFill>
                  <a:schemeClr val="bg1"/>
                </a:solidFill>
                <a:latin typeface="Microsoft YaHei" charset="-122"/>
                <a:ea typeface="Microsoft YaHei" charset="-122"/>
                <a:cs typeface="Microsoft YaHei" charset="-122"/>
              </a:rPr>
              <a:t>·</a:t>
            </a:r>
            <a:r>
              <a:rPr kumimoji="1" lang="zh-CN" altLang="en-US" sz="1400" dirty="0">
                <a:solidFill>
                  <a:schemeClr val="bg1"/>
                </a:solidFill>
                <a:latin typeface="Microsoft YaHei" charset="-122"/>
                <a:ea typeface="Microsoft YaHei" charset="-122"/>
                <a:cs typeface="Microsoft YaHei" charset="-122"/>
              </a:rPr>
              <a:t>   服   务   领   先</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288" y="-8700"/>
            <a:ext cx="12210288" cy="68682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288" y="-8700"/>
            <a:ext cx="12210288" cy="68682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 y="-12012"/>
            <a:ext cx="12214860" cy="6874912"/>
          </a:xfrm>
          <a:prstGeom prst="rect">
            <a:avLst/>
          </a:prstGeom>
        </p:spPr>
      </p:pic>
      <p:pic>
        <p:nvPicPr>
          <p:cNvPr id="2" name="图片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73537" y="233948"/>
            <a:ext cx="2637730" cy="375652"/>
          </a:xfrm>
          <a:prstGeom prst="rect">
            <a:avLst/>
          </a:prstGeom>
        </p:spPr>
      </p:pic>
      <p:cxnSp>
        <p:nvCxnSpPr>
          <p:cNvPr id="4" name="直线连接符 3"/>
          <p:cNvCxnSpPr/>
          <p:nvPr userDrawn="1"/>
        </p:nvCxnSpPr>
        <p:spPr>
          <a:xfrm>
            <a:off x="401053" y="834190"/>
            <a:ext cx="11405936"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860" y="-12012"/>
            <a:ext cx="12214860" cy="6874912"/>
          </a:xfrm>
          <a:prstGeom prst="rect">
            <a:avLst/>
          </a:prstGeom>
        </p:spPr>
      </p:pic>
      <p:pic>
        <p:nvPicPr>
          <p:cNvPr id="5" name="图片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3003" y="5336274"/>
            <a:ext cx="1168758" cy="1155412"/>
          </a:xfrm>
          <a:prstGeom prst="rect">
            <a:avLst/>
          </a:prstGeom>
        </p:spPr>
      </p:pic>
      <p:sp>
        <p:nvSpPr>
          <p:cNvPr id="6" name="文本框 5"/>
          <p:cNvSpPr txBox="1"/>
          <p:nvPr userDrawn="1"/>
        </p:nvSpPr>
        <p:spPr>
          <a:xfrm>
            <a:off x="8813945" y="625360"/>
            <a:ext cx="2933816" cy="307777"/>
          </a:xfrm>
          <a:prstGeom prst="rect">
            <a:avLst/>
          </a:prstGeom>
          <a:noFill/>
        </p:spPr>
        <p:txBody>
          <a:bodyPr wrap="none" rtlCol="0">
            <a:spAutoFit/>
          </a:bodyPr>
          <a:lstStyle/>
          <a:p>
            <a:pPr algn="dist"/>
            <a:r>
              <a:rPr kumimoji="1" lang="zh-CN" altLang="en-US" sz="1400">
                <a:solidFill>
                  <a:schemeClr val="bg1"/>
                </a:solidFill>
                <a:latin typeface="Microsoft YaHei" charset="-122"/>
                <a:ea typeface="Microsoft YaHei" charset="-122"/>
                <a:cs typeface="Microsoft YaHei" charset="-122"/>
              </a:rPr>
              <a:t>以   客   为   </a:t>
            </a:r>
            <a:r>
              <a:rPr kumimoji="1" lang="zh-CN" altLang="en-US" sz="1400" dirty="0">
                <a:solidFill>
                  <a:schemeClr val="bg1"/>
                </a:solidFill>
                <a:latin typeface="Microsoft YaHei" charset="-122"/>
                <a:ea typeface="Microsoft YaHei" charset="-122"/>
                <a:cs typeface="Microsoft YaHei" charset="-122"/>
              </a:rPr>
              <a:t>尊   </a:t>
            </a:r>
            <a:r>
              <a:rPr kumimoji="1" lang="en-US" altLang="zh-CN" sz="1400" dirty="0">
                <a:solidFill>
                  <a:schemeClr val="bg1"/>
                </a:solidFill>
                <a:latin typeface="Microsoft YaHei" charset="-122"/>
                <a:ea typeface="Microsoft YaHei" charset="-122"/>
                <a:cs typeface="Microsoft YaHei" charset="-122"/>
              </a:rPr>
              <a:t>·</a:t>
            </a:r>
            <a:r>
              <a:rPr kumimoji="1" lang="zh-CN" altLang="en-US" sz="1400" dirty="0">
                <a:solidFill>
                  <a:schemeClr val="bg1"/>
                </a:solidFill>
                <a:latin typeface="Microsoft YaHei" charset="-122"/>
                <a:ea typeface="Microsoft YaHei" charset="-122"/>
                <a:cs typeface="Microsoft YaHei" charset="-122"/>
              </a:rPr>
              <a:t>   服   务   领   先</a:t>
            </a:r>
          </a:p>
        </p:txBody>
      </p:sp>
      <p:pic>
        <p:nvPicPr>
          <p:cNvPr id="8" name="图片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36950" y="450215"/>
            <a:ext cx="2327757" cy="101763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730470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p>
        </p:txBody>
      </p:sp>
      <p:sp>
        <p:nvSpPr>
          <p:cNvPr id="4" name="日期占位符 3"/>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2006377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5" name="日期占位符 4"/>
          <p:cNvSpPr>
            <a:spLocks noGrp="1"/>
          </p:cNvSpPr>
          <p:nvPr>
            <p:ph type="dt" sz="half" idx="10"/>
          </p:nvPr>
        </p:nvSpPr>
        <p:spPr/>
        <p:txBody>
          <a:bodyPr/>
          <a:lstStyle/>
          <a:p>
            <a:fld id="{39DF2606-74BE-E141-87F6-E03B0FAB3FC4}" type="datetimeFigureOut">
              <a:rPr kumimoji="1" lang="zh-CN" altLang="en-US" smtClean="0"/>
              <a:t>2024/11/15</a:t>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幻灯片编号占位符 6"/>
          <p:cNvSpPr>
            <a:spLocks noGrp="1"/>
          </p:cNvSpPr>
          <p:nvPr>
            <p:ph type="sldNum" sz="quarter" idx="12"/>
          </p:nvPr>
        </p:nvSpPr>
        <p:spPr/>
        <p:txBody>
          <a:body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1397039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DF2606-74BE-E141-87F6-E03B0FAB3FC4}" type="datetimeFigureOut">
              <a:rPr kumimoji="1" lang="zh-CN" altLang="en-US" smtClean="0"/>
              <a:t>2024/11/15</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D7C6FF-A2B0-8446-BC2F-089524532107}" type="slidenum">
              <a:rPr kumimoji="1" lang="zh-CN" altLang="en-US" smtClean="0"/>
              <a:t>‹#›</a:t>
            </a:fld>
            <a:endParaRPr kumimoji="1" lang="zh-CN" altLang="en-US"/>
          </a:p>
        </p:txBody>
      </p:sp>
    </p:spTree>
    <p:extLst>
      <p:ext uri="{BB962C8B-B14F-4D97-AF65-F5344CB8AC3E}">
        <p14:creationId xmlns:p14="http://schemas.microsoft.com/office/powerpoint/2010/main" val="1176506132"/>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60" r:id="rId3"/>
    <p:sldLayoutId id="2147483661" r:id="rId4"/>
    <p:sldLayoutId id="2147483663" r:id="rId5"/>
    <p:sldLayoutId id="2147483662"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27.pn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1167" y="1825006"/>
            <a:ext cx="8746709" cy="1504386"/>
          </a:xfrm>
          <a:prstGeom prst="rect">
            <a:avLst/>
          </a:prstGeom>
          <a:noFill/>
        </p:spPr>
        <p:txBody>
          <a:bodyPr wrap="square" rtlCol="0">
            <a:spAutoFit/>
          </a:bodyPr>
          <a:lstStyle/>
          <a:p>
            <a:pPr algn="ctr">
              <a:lnSpc>
                <a:spcPct val="150000"/>
              </a:lnSpc>
            </a:pPr>
            <a:r>
              <a:rPr kumimoji="1" lang="zh-CN" altLang="en-US" sz="4000" b="1" dirty="0">
                <a:solidFill>
                  <a:schemeClr val="bg1"/>
                </a:solidFill>
                <a:latin typeface="Microsoft YaHei" charset="-122"/>
                <a:ea typeface="Microsoft YaHei" charset="-122"/>
                <a:cs typeface="Microsoft YaHei" charset="-122"/>
              </a:rPr>
              <a:t>企业劳模工匠引领性创新成果</a:t>
            </a:r>
            <a:endParaRPr kumimoji="1" lang="en-US" altLang="zh-CN" sz="4000" b="1" dirty="0">
              <a:solidFill>
                <a:schemeClr val="bg1"/>
              </a:solidFill>
              <a:latin typeface="Microsoft YaHei" charset="-122"/>
              <a:ea typeface="Microsoft YaHei" charset="-122"/>
              <a:cs typeface="Microsoft YaHei" charset="-122"/>
            </a:endParaRPr>
          </a:p>
          <a:p>
            <a:pPr algn="ctr">
              <a:lnSpc>
                <a:spcPct val="150000"/>
              </a:lnSpc>
            </a:pPr>
            <a:r>
              <a:rPr kumimoji="1" lang="en-US" altLang="zh-CN" sz="2400" b="1" dirty="0">
                <a:solidFill>
                  <a:schemeClr val="bg1"/>
                </a:solidFill>
                <a:latin typeface="Microsoft YaHei" charset="-122"/>
                <a:ea typeface="Microsoft YaHei" charset="-122"/>
                <a:cs typeface="Microsoft YaHei" charset="-122"/>
              </a:rPr>
              <a:t>——</a:t>
            </a:r>
            <a:r>
              <a:rPr kumimoji="1" lang="zh-CN" altLang="en-US" sz="2400" b="1" dirty="0">
                <a:solidFill>
                  <a:schemeClr val="bg1"/>
                </a:solidFill>
                <a:latin typeface="Microsoft YaHei" charset="-122"/>
                <a:ea typeface="Microsoft YaHei" charset="-122"/>
                <a:cs typeface="Microsoft YaHei" charset="-122"/>
              </a:rPr>
              <a:t>半导体工业厂房</a:t>
            </a:r>
            <a:r>
              <a:rPr kumimoji="1" lang="en-US" altLang="zh-CN" sz="2400" b="1" dirty="0">
                <a:solidFill>
                  <a:schemeClr val="bg1"/>
                </a:solidFill>
                <a:latin typeface="Microsoft YaHei" charset="-122"/>
                <a:ea typeface="Microsoft YaHei" charset="-122"/>
                <a:cs typeface="Microsoft YaHei" charset="-122"/>
              </a:rPr>
              <a:t>SMC</a:t>
            </a:r>
            <a:r>
              <a:rPr kumimoji="1" lang="zh-CN" altLang="en-US" sz="2400" b="1" dirty="0">
                <a:solidFill>
                  <a:schemeClr val="bg1"/>
                </a:solidFill>
                <a:latin typeface="Microsoft YaHei" charset="-122"/>
                <a:ea typeface="Microsoft YaHei" charset="-122"/>
                <a:cs typeface="Microsoft YaHei" charset="-122"/>
              </a:rPr>
              <a:t>华夫板安装的绿色创新与应用</a:t>
            </a:r>
          </a:p>
        </p:txBody>
      </p:sp>
      <p:sp>
        <p:nvSpPr>
          <p:cNvPr id="6" name="文本框 5"/>
          <p:cNvSpPr txBox="1"/>
          <p:nvPr/>
        </p:nvSpPr>
        <p:spPr>
          <a:xfrm>
            <a:off x="3834623" y="5738603"/>
            <a:ext cx="3708085" cy="646331"/>
          </a:xfrm>
          <a:prstGeom prst="rect">
            <a:avLst/>
          </a:prstGeom>
          <a:noFill/>
        </p:spPr>
        <p:txBody>
          <a:bodyPr wrap="square" rtlCol="0">
            <a:spAutoFit/>
          </a:bodyPr>
          <a:lstStyle/>
          <a:p>
            <a:r>
              <a:rPr kumimoji="1" lang="zh-CN" altLang="en-US" dirty="0">
                <a:solidFill>
                  <a:schemeClr val="bg1"/>
                </a:solidFill>
                <a:latin typeface="Microsoft YaHei" charset="-122"/>
                <a:ea typeface="Microsoft YaHei" charset="-122"/>
                <a:cs typeface="Microsoft YaHei" charset="-122"/>
              </a:rPr>
              <a:t>主讲人：袁镭</a:t>
            </a:r>
            <a:endParaRPr kumimoji="1" lang="en-US" altLang="zh-CN" dirty="0">
              <a:solidFill>
                <a:schemeClr val="bg1"/>
              </a:solidFill>
              <a:latin typeface="Microsoft YaHei" charset="-122"/>
              <a:ea typeface="Microsoft YaHei" charset="-122"/>
              <a:cs typeface="Microsoft YaHei" charset="-122"/>
            </a:endParaRPr>
          </a:p>
          <a:p>
            <a:r>
              <a:rPr kumimoji="1" lang="en-US" altLang="zh-CN" dirty="0">
                <a:solidFill>
                  <a:schemeClr val="bg1"/>
                </a:solidFill>
                <a:latin typeface="Microsoft YaHei" charset="-122"/>
                <a:ea typeface="Microsoft YaHei" charset="-122"/>
                <a:cs typeface="Microsoft YaHei" charset="-122"/>
              </a:rPr>
              <a:t>2024·11</a:t>
            </a:r>
            <a:endParaRPr kumimoji="1" lang="zh-CN" altLang="en-US" dirty="0">
              <a:solidFill>
                <a:schemeClr val="bg1"/>
              </a:solidFill>
              <a:latin typeface="Microsoft YaHei" charset="-122"/>
              <a:ea typeface="Microsoft YaHei" charset="-122"/>
              <a:cs typeface="Microsoft YaHei" charset="-122"/>
            </a:endParaRPr>
          </a:p>
        </p:txBody>
      </p:sp>
    </p:spTree>
    <p:extLst>
      <p:ext uri="{BB962C8B-B14F-4D97-AF65-F5344CB8AC3E}">
        <p14:creationId xmlns:p14="http://schemas.microsoft.com/office/powerpoint/2010/main" val="744858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29552" y="1489585"/>
            <a:ext cx="1005403" cy="584775"/>
          </a:xfrm>
          <a:prstGeom prst="rect">
            <a:avLst/>
          </a:prstGeom>
          <a:noFill/>
        </p:spPr>
        <p:txBody>
          <a:bodyPr wrap="none" rtlCol="0">
            <a:spAutoFit/>
          </a:bodyPr>
          <a:lstStyle/>
          <a:p>
            <a:pPr algn="r"/>
            <a:r>
              <a:rPr kumimoji="1" lang="zh-CN" altLang="en-US" sz="3200" dirty="0">
                <a:solidFill>
                  <a:srgbClr val="00409A"/>
                </a:solidFill>
                <a:latin typeface="Microsoft YaHei" charset="-122"/>
                <a:ea typeface="Microsoft YaHei" charset="-122"/>
                <a:cs typeface="Microsoft YaHei" charset="-122"/>
              </a:rPr>
              <a:t>目录</a:t>
            </a:r>
          </a:p>
        </p:txBody>
      </p:sp>
      <p:sp>
        <p:nvSpPr>
          <p:cNvPr id="3" name="文本框 2"/>
          <p:cNvSpPr txBox="1"/>
          <p:nvPr/>
        </p:nvSpPr>
        <p:spPr>
          <a:xfrm>
            <a:off x="9120036" y="1612695"/>
            <a:ext cx="1509516" cy="461665"/>
          </a:xfrm>
          <a:prstGeom prst="rect">
            <a:avLst/>
          </a:prstGeom>
          <a:noFill/>
        </p:spPr>
        <p:txBody>
          <a:bodyPr wrap="none" rtlCol="0">
            <a:spAutoFit/>
          </a:bodyPr>
          <a:lstStyle/>
          <a:p>
            <a:pPr algn="r"/>
            <a:r>
              <a:rPr kumimoji="1" lang="en-US" altLang="zh-CN" sz="2400" dirty="0">
                <a:solidFill>
                  <a:srgbClr val="00409A"/>
                </a:solidFill>
                <a:latin typeface="Microsoft YaHei" charset="-122"/>
                <a:ea typeface="Microsoft YaHei" charset="-122"/>
                <a:cs typeface="Microsoft YaHei" charset="-122"/>
              </a:rPr>
              <a:t>Contents</a:t>
            </a:r>
            <a:endParaRPr kumimoji="1" lang="zh-CN" altLang="en-US" sz="2400" dirty="0">
              <a:solidFill>
                <a:srgbClr val="00409A"/>
              </a:solidFill>
              <a:latin typeface="Microsoft YaHei" charset="-122"/>
              <a:ea typeface="Microsoft YaHei" charset="-122"/>
              <a:cs typeface="Microsoft YaHei" charset="-122"/>
            </a:endParaRPr>
          </a:p>
        </p:txBody>
      </p:sp>
      <p:sp>
        <p:nvSpPr>
          <p:cNvPr id="6" name="矩形 5">
            <a:extLst>
              <a:ext uri="{FF2B5EF4-FFF2-40B4-BE49-F238E27FC236}">
                <a16:creationId xmlns:a16="http://schemas.microsoft.com/office/drawing/2014/main" id="{99FB72E6-0E66-4C97-A4EF-6F126703D9C4}"/>
              </a:ext>
            </a:extLst>
          </p:cNvPr>
          <p:cNvSpPr/>
          <p:nvPr/>
        </p:nvSpPr>
        <p:spPr>
          <a:xfrm>
            <a:off x="6355952" y="2550588"/>
            <a:ext cx="4811720" cy="2601546"/>
          </a:xfrm>
          <a:prstGeom prst="rect">
            <a:avLst/>
          </a:prstGeom>
        </p:spPr>
        <p:txBody>
          <a:bodyPr wrap="square">
            <a:spAutoFit/>
          </a:bodyPr>
          <a:lstStyle/>
          <a:p>
            <a:pPr marL="342900" lvl="0" indent="-342900" algn="just">
              <a:lnSpc>
                <a:spcPct val="150000"/>
              </a:lnSpc>
              <a:buSzPts val="2200"/>
              <a:buFont typeface="微软雅黑" panose="020B0503020204020204" pitchFamily="34" charset="-122"/>
              <a:buAutoNum type="arabicPeriod"/>
            </a:pPr>
            <a:r>
              <a:rPr kumimoji="1" lang="zh-CN" altLang="en-US" sz="28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立项背景</a:t>
            </a:r>
            <a:endParaRPr kumimoji="1" lang="en-US" altLang="zh-CN" sz="28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lvl="0" indent="-342900" algn="just">
              <a:lnSpc>
                <a:spcPct val="150000"/>
              </a:lnSpc>
              <a:buSzPts val="2200"/>
              <a:buFont typeface="微软雅黑" panose="020B0503020204020204" pitchFamily="34" charset="-122"/>
              <a:buAutoNum type="arabicPeriod"/>
            </a:pPr>
            <a:r>
              <a:rPr kumimoji="1" lang="zh-CN" altLang="en-US" sz="28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技术特点</a:t>
            </a:r>
            <a:endParaRPr kumimoji="1" lang="en-US" altLang="zh-CN" sz="28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lvl="0" indent="-342900" algn="just">
              <a:lnSpc>
                <a:spcPct val="150000"/>
              </a:lnSpc>
              <a:buSzPts val="2200"/>
              <a:buFont typeface="微软雅黑" panose="020B0503020204020204" pitchFamily="34" charset="-122"/>
              <a:buAutoNum type="arabicPeriod"/>
            </a:pPr>
            <a:r>
              <a:rPr kumimoji="1" lang="zh-CN" altLang="en-US" sz="28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创造效益</a:t>
            </a:r>
            <a:endParaRPr kumimoji="1" lang="en-US" altLang="zh-CN" sz="28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a:p>
            <a:pPr marL="342900" lvl="0" indent="-342900" algn="just">
              <a:lnSpc>
                <a:spcPct val="150000"/>
              </a:lnSpc>
              <a:buSzPts val="2200"/>
              <a:buFont typeface="微软雅黑" panose="020B0503020204020204" pitchFamily="34" charset="-122"/>
              <a:buAutoNum type="arabicPeriod"/>
            </a:pPr>
            <a:r>
              <a:rPr kumimoji="1" lang="zh-CN" altLang="en-US" sz="28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荣获成果</a:t>
            </a:r>
            <a:endParaRPr kumimoji="1" lang="en-US" altLang="zh-CN" sz="2800" dirty="0">
              <a:solidFill>
                <a:schemeClr val="bg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extLst>
      <p:ext uri="{BB962C8B-B14F-4D97-AF65-F5344CB8AC3E}">
        <p14:creationId xmlns:p14="http://schemas.microsoft.com/office/powerpoint/2010/main" val="725069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91309" y="285421"/>
            <a:ext cx="8108771" cy="584775"/>
          </a:xfrm>
          <a:prstGeom prst="rect">
            <a:avLst/>
          </a:prstGeom>
          <a:noFill/>
        </p:spPr>
        <p:txBody>
          <a:bodyPr wrap="square" rtlCol="0">
            <a:spAutoFit/>
          </a:bodyPr>
          <a:lstStyle/>
          <a:p>
            <a:r>
              <a:rPr kumimoji="1" lang="en-US" altLang="zh-CN" sz="3200" dirty="0">
                <a:solidFill>
                  <a:srgbClr val="00409A"/>
                </a:solidFill>
                <a:latin typeface="微软雅黑" panose="020B0503020204020204" pitchFamily="34" charset="-122"/>
                <a:ea typeface="微软雅黑" panose="020B0503020204020204" pitchFamily="34" charset="-122"/>
              </a:rPr>
              <a:t>01.</a:t>
            </a:r>
            <a:r>
              <a:rPr kumimoji="1" lang="zh-CN" altLang="en-US" sz="3200" dirty="0">
                <a:solidFill>
                  <a:srgbClr val="00409A"/>
                </a:solidFill>
                <a:latin typeface="微软雅黑" panose="020B0503020204020204" pitchFamily="34" charset="-122"/>
                <a:ea typeface="微软雅黑" panose="020B0503020204020204" pitchFamily="34" charset="-122"/>
              </a:rPr>
              <a:t>立项背景</a:t>
            </a:r>
          </a:p>
        </p:txBody>
      </p:sp>
      <p:sp>
        <p:nvSpPr>
          <p:cNvPr id="6" name="文本框 5">
            <a:extLst>
              <a:ext uri="{FF2B5EF4-FFF2-40B4-BE49-F238E27FC236}">
                <a16:creationId xmlns:a16="http://schemas.microsoft.com/office/drawing/2014/main" id="{5D523E98-66CD-49DA-8C36-E05905C7E15E}"/>
              </a:ext>
            </a:extLst>
          </p:cNvPr>
          <p:cNvSpPr txBox="1"/>
          <p:nvPr/>
        </p:nvSpPr>
        <p:spPr>
          <a:xfrm>
            <a:off x="745188" y="1035036"/>
            <a:ext cx="10700577" cy="4187493"/>
          </a:xfrm>
          <a:prstGeom prst="rect">
            <a:avLst/>
          </a:prstGeom>
          <a:noFill/>
        </p:spPr>
        <p:txBody>
          <a:bodyPr wrap="square" rtlCol="0">
            <a:spAutoFit/>
          </a:bodyPr>
          <a:lstStyle/>
          <a:p>
            <a:pPr indent="355600">
              <a:lnSpc>
                <a:spcPct val="150000"/>
              </a:lnSpc>
            </a:pPr>
            <a:r>
              <a:rPr lang="zh-CN" altLang="en-US" sz="2000" dirty="0">
                <a:latin typeface="微软雅黑" panose="020B0503020204020204" pitchFamily="34" charset="-122"/>
                <a:ea typeface="微软雅黑" panose="020B0503020204020204" pitchFamily="34" charset="-122"/>
              </a:rPr>
              <a:t>项目主要来源于高科技半导体洁净厂房的华夫板实施过程的创新研究。</a:t>
            </a:r>
            <a:endParaRPr lang="zh-CN" altLang="zh-CN" sz="2000" dirty="0">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l"/>
            </a:pPr>
            <a:endParaRPr lang="en-US" altLang="zh-CN" sz="2000" b="1" kern="100" dirty="0">
              <a:latin typeface="微软雅黑" panose="020B0503020204020204" pitchFamily="34" charset="-122"/>
              <a:ea typeface="微软雅黑" panose="020B0503020204020204" pitchFamily="34" charset="-122"/>
              <a:cs typeface="Arial" panose="020B0604020202020204" pitchFamily="34" charset="0"/>
            </a:endParaRPr>
          </a:p>
          <a:p>
            <a:pPr marL="285750" indent="-285750">
              <a:lnSpc>
                <a:spcPct val="150000"/>
              </a:lnSpc>
              <a:buFont typeface="Wingdings" panose="05000000000000000000" pitchFamily="2" charset="2"/>
              <a:buChar char="l"/>
            </a:pPr>
            <a:r>
              <a:rPr lang="zh-CN" altLang="zh-CN" sz="2000" b="1" kern="100" dirty="0">
                <a:latin typeface="微软雅黑" panose="020B0503020204020204" pitchFamily="34" charset="-122"/>
                <a:ea typeface="微软雅黑" panose="020B0503020204020204" pitchFamily="34" charset="-122"/>
                <a:cs typeface="Arial" panose="020B0604020202020204" pitchFamily="34" charset="0"/>
              </a:rPr>
              <a:t>是国家发展战略的需要</a:t>
            </a:r>
            <a:r>
              <a:rPr lang="en-US" altLang="zh-CN" sz="2000" kern="100" dirty="0">
                <a:latin typeface="微软雅黑" panose="020B0503020204020204" pitchFamily="34" charset="-122"/>
                <a:ea typeface="微软雅黑" panose="020B0503020204020204" pitchFamily="34" charset="-122"/>
                <a:cs typeface="Arial" panose="020B0604020202020204" pitchFamily="34" charset="0"/>
              </a:rPr>
              <a:t>-</a:t>
            </a:r>
            <a:r>
              <a:rPr lang="zh-CN" altLang="zh-CN" kern="100" dirty="0">
                <a:latin typeface="微软雅黑" panose="020B0503020204020204" pitchFamily="34" charset="-122"/>
                <a:ea typeface="微软雅黑" panose="020B0503020204020204" pitchFamily="34" charset="-122"/>
                <a:cs typeface="Arial" panose="020B0604020202020204" pitchFamily="34" charset="0"/>
              </a:rPr>
              <a:t>国家大力支持半导体产业的国产化替代</a:t>
            </a:r>
            <a:endParaRPr lang="en-US" altLang="zh-CN" sz="2000" kern="100" dirty="0">
              <a:latin typeface="微软雅黑" panose="020B0503020204020204" pitchFamily="34" charset="-122"/>
              <a:ea typeface="微软雅黑" panose="020B0503020204020204" pitchFamily="34" charset="-122"/>
              <a:cs typeface="Arial" panose="020B0604020202020204" pitchFamily="34" charset="0"/>
            </a:endParaRPr>
          </a:p>
          <a:p>
            <a:pPr marL="285750" indent="-285750">
              <a:lnSpc>
                <a:spcPct val="150000"/>
              </a:lnSpc>
              <a:buFont typeface="Wingdings" panose="05000000000000000000" pitchFamily="2" charset="2"/>
              <a:buChar char="l"/>
            </a:pPr>
            <a:r>
              <a:rPr lang="zh-CN" altLang="zh-CN" sz="2000" b="1" kern="100" dirty="0">
                <a:latin typeface="微软雅黑" panose="020B0503020204020204" pitchFamily="34" charset="-122"/>
                <a:ea typeface="微软雅黑" panose="020B0503020204020204" pitchFamily="34" charset="-122"/>
                <a:cs typeface="Arial" panose="020B0604020202020204" pitchFamily="34" charset="0"/>
              </a:rPr>
              <a:t>是半导体行业发展的需要</a:t>
            </a:r>
            <a:r>
              <a:rPr lang="en-US" altLang="zh-CN" sz="2000" kern="100" dirty="0">
                <a:latin typeface="微软雅黑" panose="020B0503020204020204" pitchFamily="34" charset="-122"/>
                <a:ea typeface="微软雅黑" panose="020B0503020204020204" pitchFamily="34" charset="-122"/>
                <a:cs typeface="Arial" panose="020B0604020202020204" pitchFamily="34" charset="0"/>
              </a:rPr>
              <a:t>-</a:t>
            </a:r>
            <a:r>
              <a:rPr lang="zh-CN" altLang="en-US" kern="100" dirty="0">
                <a:latin typeface="微软雅黑" panose="020B0503020204020204" pitchFamily="34" charset="-122"/>
                <a:ea typeface="微软雅黑" panose="020B0503020204020204" pitchFamily="34" charset="-122"/>
                <a:cs typeface="Arial" panose="020B0604020202020204" pitchFamily="34" charset="0"/>
              </a:rPr>
              <a:t>对于半导体芯片产业</a:t>
            </a:r>
            <a:r>
              <a:rPr lang="zh-CN" altLang="zh-CN" kern="100" dirty="0">
                <a:latin typeface="微软雅黑" panose="020B0503020204020204" pitchFamily="34" charset="-122"/>
                <a:ea typeface="微软雅黑" panose="020B0503020204020204" pitchFamily="34" charset="-122"/>
                <a:cs typeface="Arial" panose="020B0604020202020204" pitchFamily="34" charset="0"/>
              </a:rPr>
              <a:t>美国制裁的国际环境大背景</a:t>
            </a:r>
            <a:r>
              <a:rPr lang="zh-CN" altLang="en-US" kern="100" dirty="0">
                <a:latin typeface="微软雅黑" panose="020B0503020204020204" pitchFamily="34" charset="-122"/>
                <a:ea typeface="微软雅黑" panose="020B0503020204020204" pitchFamily="34" charset="-122"/>
                <a:cs typeface="Arial" panose="020B0604020202020204" pitchFamily="34" charset="0"/>
              </a:rPr>
              <a:t>，加速产业建设</a:t>
            </a:r>
            <a:endParaRPr lang="en-US" altLang="zh-CN" sz="2000" kern="100" dirty="0">
              <a:latin typeface="微软雅黑" panose="020B0503020204020204" pitchFamily="34" charset="-122"/>
              <a:ea typeface="微软雅黑" panose="020B0503020204020204" pitchFamily="34" charset="-122"/>
              <a:cs typeface="Arial" panose="020B0604020202020204" pitchFamily="34" charset="0"/>
            </a:endParaRPr>
          </a:p>
          <a:p>
            <a:pPr marL="285750" indent="-285750">
              <a:lnSpc>
                <a:spcPct val="150000"/>
              </a:lnSpc>
              <a:buFont typeface="Wingdings" panose="05000000000000000000" pitchFamily="2" charset="2"/>
              <a:buChar char="l"/>
            </a:pPr>
            <a:r>
              <a:rPr lang="zh-CN" altLang="zh-CN" sz="2000" b="1" kern="100" dirty="0">
                <a:latin typeface="微软雅黑" panose="020B0503020204020204" pitchFamily="34" charset="-122"/>
                <a:ea typeface="微软雅黑" panose="020B0503020204020204" pitchFamily="34" charset="-122"/>
                <a:cs typeface="Arial" panose="020B0604020202020204" pitchFamily="34" charset="0"/>
              </a:rPr>
              <a:t>是企业提升核心竞争力和经济效益的需要</a:t>
            </a:r>
            <a:r>
              <a:rPr lang="en-US" altLang="zh-CN" kern="100" dirty="0">
                <a:latin typeface="微软雅黑" panose="020B0503020204020204" pitchFamily="34" charset="-122"/>
                <a:ea typeface="微软雅黑" panose="020B0503020204020204" pitchFamily="34" charset="-122"/>
                <a:cs typeface="Arial" panose="020B0604020202020204" pitchFamily="34" charset="0"/>
              </a:rPr>
              <a:t>-</a:t>
            </a:r>
            <a:r>
              <a:rPr lang="zh-CN" altLang="en-US" kern="100" dirty="0">
                <a:latin typeface="微软雅黑" panose="020B0503020204020204" pitchFamily="34" charset="-122"/>
                <a:ea typeface="微软雅黑" panose="020B0503020204020204" pitchFamily="34" charset="-122"/>
                <a:cs typeface="Arial" panose="020B0604020202020204" pitchFamily="34" charset="0"/>
              </a:rPr>
              <a:t>企业要发展</a:t>
            </a:r>
            <a:endParaRPr lang="en-US" altLang="zh-CN" sz="2000" kern="100" dirty="0">
              <a:latin typeface="微软雅黑" panose="020B0503020204020204" pitchFamily="34" charset="-122"/>
              <a:ea typeface="微软雅黑" panose="020B0503020204020204" pitchFamily="34" charset="-122"/>
              <a:cs typeface="Arial" panose="020B0604020202020204" pitchFamily="34" charset="0"/>
            </a:endParaRPr>
          </a:p>
          <a:p>
            <a:pPr marL="285750" indent="-285750">
              <a:lnSpc>
                <a:spcPct val="150000"/>
              </a:lnSpc>
              <a:buFont typeface="Wingdings" panose="05000000000000000000" pitchFamily="2" charset="2"/>
              <a:buChar char="l"/>
            </a:pPr>
            <a:r>
              <a:rPr lang="zh-CN" altLang="zh-CN" sz="2000" b="1" kern="100" dirty="0">
                <a:latin typeface="微软雅黑" panose="020B0503020204020204" pitchFamily="34" charset="-122"/>
                <a:ea typeface="微软雅黑" panose="020B0503020204020204" pitchFamily="34" charset="-122"/>
                <a:cs typeface="Arial" panose="020B0604020202020204" pitchFamily="34" charset="0"/>
              </a:rPr>
              <a:t>符合石家庄科技创新规划</a:t>
            </a:r>
            <a:r>
              <a:rPr lang="en-US" altLang="zh-CN" sz="2000" kern="100" dirty="0">
                <a:latin typeface="微软雅黑" panose="020B0503020204020204" pitchFamily="34" charset="-122"/>
                <a:ea typeface="微软雅黑" panose="020B0503020204020204" pitchFamily="34" charset="-122"/>
                <a:cs typeface="Arial" panose="020B0604020202020204" pitchFamily="34" charset="0"/>
              </a:rPr>
              <a:t>-</a:t>
            </a:r>
            <a:r>
              <a:rPr lang="zh-CN" altLang="en-US" kern="100" dirty="0">
                <a:latin typeface="微软雅黑" panose="020B0503020204020204" pitchFamily="34" charset="-122"/>
                <a:ea typeface="微软雅黑" panose="020B0503020204020204" pitchFamily="34" charset="-122"/>
                <a:cs typeface="Arial" panose="020B0604020202020204" pitchFamily="34" charset="0"/>
              </a:rPr>
              <a:t>提升国家创新型城市建设水平、增强科技创新能力、引领和支撑全市经济社会高质量发展</a:t>
            </a:r>
            <a:endParaRPr lang="en-US" altLang="zh-CN" kern="100" dirty="0">
              <a:latin typeface="微软雅黑" panose="020B0503020204020204" pitchFamily="34" charset="-122"/>
              <a:ea typeface="微软雅黑" panose="020B0503020204020204" pitchFamily="34" charset="-122"/>
              <a:cs typeface="Arial" panose="020B0604020202020204" pitchFamily="34" charset="0"/>
            </a:endParaRPr>
          </a:p>
          <a:p>
            <a:pPr>
              <a:lnSpc>
                <a:spcPct val="150000"/>
              </a:lnSpc>
            </a:pPr>
            <a:endParaRPr lang="en-US" altLang="zh-CN" sz="2000" b="1" kern="100" dirty="0">
              <a:latin typeface="微软雅黑" panose="020B0503020204020204" pitchFamily="34" charset="-122"/>
              <a:ea typeface="微软雅黑" panose="020B0503020204020204" pitchFamily="34" charset="-122"/>
              <a:cs typeface="Arial" panose="020B0604020202020204" pitchFamily="34" charset="0"/>
            </a:endParaRPr>
          </a:p>
          <a:p>
            <a:pPr algn="just">
              <a:lnSpc>
                <a:spcPct val="150000"/>
              </a:lnSpc>
            </a:pPr>
            <a:endParaRPr lang="zh-CN" altLang="zh-CN" sz="2200" kern="100"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2" name="图片 1">
            <a:extLst>
              <a:ext uri="{FF2B5EF4-FFF2-40B4-BE49-F238E27FC236}">
                <a16:creationId xmlns:a16="http://schemas.microsoft.com/office/drawing/2014/main" id="{1BFFAE38-0512-4B15-AD9E-BC55A47D83AE}"/>
              </a:ext>
            </a:extLst>
          </p:cNvPr>
          <p:cNvPicPr>
            <a:picLocks noChangeAspect="1"/>
          </p:cNvPicPr>
          <p:nvPr/>
        </p:nvPicPr>
        <p:blipFill>
          <a:blip r:embed="rId3"/>
          <a:stretch>
            <a:fillRect/>
          </a:stretch>
        </p:blipFill>
        <p:spPr>
          <a:xfrm>
            <a:off x="5337869" y="4389056"/>
            <a:ext cx="5631966" cy="2402729"/>
          </a:xfrm>
          <a:prstGeom prst="rect">
            <a:avLst/>
          </a:prstGeom>
        </p:spPr>
      </p:pic>
      <p:pic>
        <p:nvPicPr>
          <p:cNvPr id="3" name="图片 2">
            <a:extLst>
              <a:ext uri="{FF2B5EF4-FFF2-40B4-BE49-F238E27FC236}">
                <a16:creationId xmlns:a16="http://schemas.microsoft.com/office/drawing/2014/main" id="{526D09C9-196A-2F82-AE30-46887D6B46F8}"/>
              </a:ext>
            </a:extLst>
          </p:cNvPr>
          <p:cNvPicPr>
            <a:picLocks noChangeAspect="1"/>
          </p:cNvPicPr>
          <p:nvPr/>
        </p:nvPicPr>
        <p:blipFill>
          <a:blip r:embed="rId4"/>
          <a:stretch>
            <a:fillRect/>
          </a:stretch>
        </p:blipFill>
        <p:spPr>
          <a:xfrm>
            <a:off x="1128810" y="4505195"/>
            <a:ext cx="2909340" cy="1933442"/>
          </a:xfrm>
          <a:prstGeom prst="rect">
            <a:avLst/>
          </a:prstGeom>
        </p:spPr>
      </p:pic>
    </p:spTree>
    <p:extLst>
      <p:ext uri="{BB962C8B-B14F-4D97-AF65-F5344CB8AC3E}">
        <p14:creationId xmlns:p14="http://schemas.microsoft.com/office/powerpoint/2010/main" val="4213695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E65184-C500-E49C-DB4F-B9E77FC745D7}"/>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DA49CD88-C948-D532-EDA4-6126CED230E9}"/>
              </a:ext>
            </a:extLst>
          </p:cNvPr>
          <p:cNvSpPr txBox="1"/>
          <p:nvPr/>
        </p:nvSpPr>
        <p:spPr>
          <a:xfrm>
            <a:off x="291309" y="285421"/>
            <a:ext cx="8108771" cy="584775"/>
          </a:xfrm>
          <a:prstGeom prst="rect">
            <a:avLst/>
          </a:prstGeom>
          <a:noFill/>
        </p:spPr>
        <p:txBody>
          <a:bodyPr wrap="square" rtlCol="0">
            <a:spAutoFit/>
          </a:bodyPr>
          <a:lstStyle/>
          <a:p>
            <a:r>
              <a:rPr kumimoji="1" lang="en-US" altLang="zh-CN" sz="3200" dirty="0">
                <a:solidFill>
                  <a:srgbClr val="00409A"/>
                </a:solidFill>
                <a:latin typeface="微软雅黑" panose="020B0503020204020204" pitchFamily="34" charset="-122"/>
                <a:ea typeface="微软雅黑" panose="020B0503020204020204" pitchFamily="34" charset="-122"/>
              </a:rPr>
              <a:t>02.</a:t>
            </a:r>
            <a:r>
              <a:rPr kumimoji="1" lang="zh-CN" altLang="en-US" sz="3200" dirty="0">
                <a:solidFill>
                  <a:srgbClr val="00409A"/>
                </a:solidFill>
                <a:latin typeface="微软雅黑" panose="020B0503020204020204" pitchFamily="34" charset="-122"/>
                <a:ea typeface="微软雅黑" panose="020B0503020204020204" pitchFamily="34" charset="-122"/>
              </a:rPr>
              <a:t>技术特点</a:t>
            </a:r>
          </a:p>
        </p:txBody>
      </p:sp>
      <p:sp>
        <p:nvSpPr>
          <p:cNvPr id="6" name="文本框 5">
            <a:extLst>
              <a:ext uri="{FF2B5EF4-FFF2-40B4-BE49-F238E27FC236}">
                <a16:creationId xmlns:a16="http://schemas.microsoft.com/office/drawing/2014/main" id="{921BD574-75E3-5BCF-F031-9EE0A1F36CA7}"/>
              </a:ext>
            </a:extLst>
          </p:cNvPr>
          <p:cNvSpPr txBox="1"/>
          <p:nvPr/>
        </p:nvSpPr>
        <p:spPr>
          <a:xfrm>
            <a:off x="631338" y="951344"/>
            <a:ext cx="10738753" cy="1957524"/>
          </a:xfrm>
          <a:prstGeom prst="rect">
            <a:avLst/>
          </a:prstGeom>
          <a:noFill/>
        </p:spPr>
        <p:txBody>
          <a:bodyPr wrap="square" rtlCol="0">
            <a:spAutoFit/>
          </a:bodyPr>
          <a:lstStyle/>
          <a:p>
            <a:pPr algn="just">
              <a:lnSpc>
                <a:spcPct val="150000"/>
              </a:lnSpc>
            </a:pPr>
            <a:r>
              <a:rPr lang="en-US" altLang="zh-CN" sz="1600" kern="100" dirty="0">
                <a:solidFill>
                  <a:srgbClr val="000000"/>
                </a:solidFill>
                <a:effectLst/>
                <a:latin typeface="黑体" panose="02010609060101010101" pitchFamily="49" charset="-122"/>
                <a:ea typeface="宋体" panose="02010600030101010101" pitchFamily="2" charset="-122"/>
              </a:rPr>
              <a:t>1</a:t>
            </a:r>
            <a:r>
              <a:rPr lang="zh-CN" altLang="zh-CN" sz="1600" kern="100" dirty="0">
                <a:solidFill>
                  <a:srgbClr val="000000"/>
                </a:solidFill>
                <a:effectLst/>
                <a:latin typeface="Times New Roman" panose="02020603050405020304" pitchFamily="18" charset="0"/>
                <a:ea typeface="黑体" panose="02010609060101010101" pitchFamily="49" charset="-122"/>
              </a:rPr>
              <a:t>）</a:t>
            </a:r>
            <a:r>
              <a:rPr lang="zh-CN" altLang="zh-CN" kern="100" dirty="0">
                <a:solidFill>
                  <a:srgbClr val="000000"/>
                </a:solidFill>
                <a:effectLst/>
                <a:latin typeface="微软雅黑" panose="020B0503020204020204" pitchFamily="34" charset="-122"/>
                <a:ea typeface="微软雅黑" panose="020B0503020204020204" pitchFamily="34" charset="-122"/>
              </a:rPr>
              <a:t>技术</a:t>
            </a:r>
            <a:r>
              <a:rPr lang="zh-CN" altLang="en-US" kern="100" dirty="0">
                <a:solidFill>
                  <a:srgbClr val="000000"/>
                </a:solidFill>
                <a:effectLst/>
                <a:latin typeface="微软雅黑" panose="020B0503020204020204" pitchFamily="34" charset="-122"/>
                <a:ea typeface="微软雅黑" panose="020B0503020204020204" pitchFamily="34" charset="-122"/>
              </a:rPr>
              <a:t>创新点一</a:t>
            </a:r>
            <a:endParaRPr lang="zh-CN" altLang="zh-CN" kern="100" dirty="0">
              <a:effectLst/>
              <a:latin typeface="微软雅黑" panose="020B0503020204020204" pitchFamily="34" charset="-122"/>
              <a:ea typeface="微软雅黑" panose="020B0503020204020204" pitchFamily="34" charset="-122"/>
            </a:endParaRPr>
          </a:p>
          <a:p>
            <a:pPr marL="285750" indent="-285750" algn="just">
              <a:lnSpc>
                <a:spcPct val="150000"/>
              </a:lnSpc>
              <a:buFont typeface="Wingdings" panose="05000000000000000000" pitchFamily="2" charset="2"/>
              <a:buChar char="ü"/>
            </a:pPr>
            <a:r>
              <a:rPr lang="en-US" altLang="zh-CN" kern="100" dirty="0">
                <a:solidFill>
                  <a:srgbClr val="000000"/>
                </a:solidFill>
                <a:effectLst/>
                <a:latin typeface="微软雅黑" panose="020B0503020204020204" pitchFamily="34" charset="-122"/>
                <a:ea typeface="微软雅黑" panose="020B0503020204020204" pitchFamily="34" charset="-122"/>
              </a:rPr>
              <a:t> </a:t>
            </a:r>
            <a:r>
              <a:rPr lang="zh-CN" altLang="zh-CN" kern="100" dirty="0">
                <a:effectLst/>
                <a:latin typeface="微软雅黑" panose="020B0503020204020204" pitchFamily="34" charset="-122"/>
                <a:ea typeface="微软雅黑" panose="020B0503020204020204" pitchFamily="34" charset="-122"/>
              </a:rPr>
              <a:t>对于梯型华夫筒的加固方式采用十字形的内支撑结构加固体系</a:t>
            </a:r>
            <a:r>
              <a:rPr lang="zh-CN" altLang="en-US" kern="100" dirty="0">
                <a:effectLst/>
                <a:latin typeface="微软雅黑" panose="020B0503020204020204" pitchFamily="34" charset="-122"/>
                <a:ea typeface="微软雅黑" panose="020B0503020204020204" pitchFamily="34" charset="-122"/>
              </a:rPr>
              <a:t>进行创新</a:t>
            </a:r>
            <a:r>
              <a:rPr lang="zh-CN" altLang="zh-CN" kern="100" dirty="0">
                <a:effectLst/>
                <a:latin typeface="微软雅黑" panose="020B0503020204020204" pitchFamily="34" charset="-122"/>
                <a:ea typeface="微软雅黑" panose="020B0503020204020204" pitchFamily="34" charset="-122"/>
              </a:rPr>
              <a:t>，使筒内形成一个稳定的支撑结构</a:t>
            </a:r>
            <a:r>
              <a:rPr lang="zh-CN" altLang="en-US" kern="100" dirty="0">
                <a:effectLst/>
                <a:latin typeface="微软雅黑" panose="020B0503020204020204" pitchFamily="34" charset="-122"/>
                <a:ea typeface="微软雅黑" panose="020B0503020204020204" pitchFamily="34" charset="-122"/>
              </a:rPr>
              <a:t>，</a:t>
            </a:r>
            <a:r>
              <a:rPr lang="zh-CN" altLang="zh-CN" kern="100" dirty="0">
                <a:effectLst/>
                <a:latin typeface="微软雅黑" panose="020B0503020204020204" pitchFamily="34" charset="-122"/>
                <a:ea typeface="微软雅黑" panose="020B0503020204020204" pitchFamily="34" charset="-122"/>
              </a:rPr>
              <a:t>防止混凝土浇筑施工时由于混凝土的侧压力导致华夫筒的变形。</a:t>
            </a:r>
            <a:r>
              <a:rPr lang="zh-CN" altLang="en-US" kern="100" dirty="0">
                <a:effectLst/>
                <a:latin typeface="微软雅黑" panose="020B0503020204020204" pitchFamily="34" charset="-122"/>
                <a:ea typeface="微软雅黑" panose="020B0503020204020204" pitchFamily="34" charset="-122"/>
              </a:rPr>
              <a:t>节约材料及提高工效，达到绿色创新目的。</a:t>
            </a:r>
            <a:endParaRPr lang="zh-CN" altLang="zh-CN" kern="100" dirty="0">
              <a:effectLst/>
              <a:latin typeface="微软雅黑" panose="020B0503020204020204" pitchFamily="34" charset="-122"/>
              <a:ea typeface="微软雅黑" panose="020B0503020204020204" pitchFamily="34" charset="-122"/>
            </a:endParaRPr>
          </a:p>
          <a:p>
            <a:pPr algn="just">
              <a:lnSpc>
                <a:spcPct val="150000"/>
              </a:lnSpc>
            </a:pPr>
            <a:endParaRPr lang="zh-CN" altLang="zh-CN" sz="1000" kern="100" dirty="0">
              <a:effectLst/>
              <a:latin typeface="Times New Roman" panose="02020603050405020304" pitchFamily="18" charset="0"/>
              <a:ea typeface="宋体" panose="02010600030101010101" pitchFamily="2" charset="-122"/>
            </a:endParaRPr>
          </a:p>
        </p:txBody>
      </p:sp>
      <p:grpSp>
        <p:nvGrpSpPr>
          <p:cNvPr id="7" name="组合 6">
            <a:extLst>
              <a:ext uri="{FF2B5EF4-FFF2-40B4-BE49-F238E27FC236}">
                <a16:creationId xmlns:a16="http://schemas.microsoft.com/office/drawing/2014/main" id="{53F1D08F-7F05-8BB6-A08B-B8075BB430F6}"/>
              </a:ext>
            </a:extLst>
          </p:cNvPr>
          <p:cNvGrpSpPr/>
          <p:nvPr/>
        </p:nvGrpSpPr>
        <p:grpSpPr>
          <a:xfrm>
            <a:off x="5595904" y="2761197"/>
            <a:ext cx="6032464" cy="2406014"/>
            <a:chOff x="798727" y="2774658"/>
            <a:chExt cx="10269396" cy="3022241"/>
          </a:xfrm>
        </p:grpSpPr>
        <p:pic>
          <p:nvPicPr>
            <p:cNvPr id="2" name="图片 1">
              <a:extLst>
                <a:ext uri="{FF2B5EF4-FFF2-40B4-BE49-F238E27FC236}">
                  <a16:creationId xmlns:a16="http://schemas.microsoft.com/office/drawing/2014/main" id="{2961811C-6D36-26E6-01E7-85A4D584E34A}"/>
                </a:ext>
              </a:extLst>
            </p:cNvPr>
            <p:cNvPicPr>
              <a:picLocks noChangeAspect="1"/>
            </p:cNvPicPr>
            <p:nvPr/>
          </p:nvPicPr>
          <p:blipFill>
            <a:blip r:embed="rId3"/>
            <a:stretch>
              <a:fillRect/>
            </a:stretch>
          </p:blipFill>
          <p:spPr>
            <a:xfrm>
              <a:off x="7523305" y="2774659"/>
              <a:ext cx="3544818" cy="3022240"/>
            </a:xfrm>
            <a:prstGeom prst="rect">
              <a:avLst/>
            </a:prstGeom>
          </p:spPr>
        </p:pic>
        <p:pic>
          <p:nvPicPr>
            <p:cNvPr id="3" name="图片 2">
              <a:extLst>
                <a:ext uri="{FF2B5EF4-FFF2-40B4-BE49-F238E27FC236}">
                  <a16:creationId xmlns:a16="http://schemas.microsoft.com/office/drawing/2014/main" id="{CB17BDB3-9F50-0234-F126-ECC39B851C6C}"/>
                </a:ext>
              </a:extLst>
            </p:cNvPr>
            <p:cNvPicPr>
              <a:picLocks noChangeAspect="1"/>
            </p:cNvPicPr>
            <p:nvPr/>
          </p:nvPicPr>
          <p:blipFill>
            <a:blip r:embed="rId4"/>
            <a:stretch>
              <a:fillRect/>
            </a:stretch>
          </p:blipFill>
          <p:spPr>
            <a:xfrm>
              <a:off x="798727" y="2774658"/>
              <a:ext cx="3365676" cy="3022241"/>
            </a:xfrm>
            <a:prstGeom prst="rect">
              <a:avLst/>
            </a:prstGeom>
          </p:spPr>
        </p:pic>
        <p:pic>
          <p:nvPicPr>
            <p:cNvPr id="4" name="图片 3">
              <a:extLst>
                <a:ext uri="{FF2B5EF4-FFF2-40B4-BE49-F238E27FC236}">
                  <a16:creationId xmlns:a16="http://schemas.microsoft.com/office/drawing/2014/main" id="{19A58E8C-8EDB-B06F-CCED-60B7CAB31467}"/>
                </a:ext>
              </a:extLst>
            </p:cNvPr>
            <p:cNvPicPr>
              <a:picLocks noChangeAspect="1"/>
            </p:cNvPicPr>
            <p:nvPr/>
          </p:nvPicPr>
          <p:blipFill>
            <a:blip r:embed="rId5"/>
            <a:stretch>
              <a:fillRect/>
            </a:stretch>
          </p:blipFill>
          <p:spPr>
            <a:xfrm>
              <a:off x="4553960" y="2774659"/>
              <a:ext cx="2597484" cy="3022240"/>
            </a:xfrm>
            <a:prstGeom prst="rect">
              <a:avLst/>
            </a:prstGeom>
          </p:spPr>
        </p:pic>
      </p:grpSp>
      <p:pic>
        <p:nvPicPr>
          <p:cNvPr id="8" name="图片 7">
            <a:extLst>
              <a:ext uri="{FF2B5EF4-FFF2-40B4-BE49-F238E27FC236}">
                <a16:creationId xmlns:a16="http://schemas.microsoft.com/office/drawing/2014/main" id="{FF548E79-6308-4FF1-800F-812C62B3149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9531" y="2761195"/>
            <a:ext cx="1780540" cy="2406015"/>
          </a:xfrm>
          <a:prstGeom prst="rect">
            <a:avLst/>
          </a:prstGeom>
          <a:noFill/>
          <a:ln>
            <a:noFill/>
          </a:ln>
        </p:spPr>
      </p:pic>
      <p:pic>
        <p:nvPicPr>
          <p:cNvPr id="9" name="图片 8">
            <a:extLst>
              <a:ext uri="{FF2B5EF4-FFF2-40B4-BE49-F238E27FC236}">
                <a16:creationId xmlns:a16="http://schemas.microsoft.com/office/drawing/2014/main" id="{8BEE9523-CC9B-5412-C393-7AC8A2CBFDF8}"/>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82343" y="2759646"/>
            <a:ext cx="1828800" cy="2406015"/>
          </a:xfrm>
          <a:prstGeom prst="rect">
            <a:avLst/>
          </a:prstGeom>
          <a:noFill/>
          <a:ln>
            <a:noFill/>
          </a:ln>
        </p:spPr>
      </p:pic>
      <p:pic>
        <p:nvPicPr>
          <p:cNvPr id="13" name="图片 12">
            <a:extLst>
              <a:ext uri="{FF2B5EF4-FFF2-40B4-BE49-F238E27FC236}">
                <a16:creationId xmlns:a16="http://schemas.microsoft.com/office/drawing/2014/main" id="{890E9C06-297E-778E-89E3-87DD42261B93}"/>
              </a:ext>
            </a:extLst>
          </p:cNvPr>
          <p:cNvPicPr>
            <a:picLocks noChangeAspect="1"/>
          </p:cNvPicPr>
          <p:nvPr/>
        </p:nvPicPr>
        <p:blipFill>
          <a:blip r:embed="rId8"/>
          <a:stretch>
            <a:fillRect/>
          </a:stretch>
        </p:blipFill>
        <p:spPr>
          <a:xfrm>
            <a:off x="7872597" y="5336633"/>
            <a:ext cx="1479078" cy="1387530"/>
          </a:xfrm>
          <a:prstGeom prst="rect">
            <a:avLst/>
          </a:prstGeom>
        </p:spPr>
      </p:pic>
      <p:pic>
        <p:nvPicPr>
          <p:cNvPr id="15" name="图片 14">
            <a:extLst>
              <a:ext uri="{FF2B5EF4-FFF2-40B4-BE49-F238E27FC236}">
                <a16:creationId xmlns:a16="http://schemas.microsoft.com/office/drawing/2014/main" id="{57689401-A2FB-BAA8-7134-DBBE549613B2}"/>
              </a:ext>
            </a:extLst>
          </p:cNvPr>
          <p:cNvPicPr>
            <a:picLocks noChangeAspect="1"/>
          </p:cNvPicPr>
          <p:nvPr/>
        </p:nvPicPr>
        <p:blipFill>
          <a:blip r:embed="rId9"/>
          <a:stretch>
            <a:fillRect/>
          </a:stretch>
        </p:blipFill>
        <p:spPr>
          <a:xfrm>
            <a:off x="1789716" y="5274489"/>
            <a:ext cx="1479079" cy="1449674"/>
          </a:xfrm>
          <a:prstGeom prst="rect">
            <a:avLst/>
          </a:prstGeom>
        </p:spPr>
      </p:pic>
    </p:spTree>
    <p:extLst>
      <p:ext uri="{BB962C8B-B14F-4D97-AF65-F5344CB8AC3E}">
        <p14:creationId xmlns:p14="http://schemas.microsoft.com/office/powerpoint/2010/main" val="1318491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BE2DAC-5C6F-76B5-C8CE-6F2D16061A1F}"/>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16C87E65-F008-3145-BA26-66FE8A70363B}"/>
              </a:ext>
            </a:extLst>
          </p:cNvPr>
          <p:cNvSpPr txBox="1"/>
          <p:nvPr/>
        </p:nvSpPr>
        <p:spPr>
          <a:xfrm>
            <a:off x="291309" y="285421"/>
            <a:ext cx="8108771" cy="584775"/>
          </a:xfrm>
          <a:prstGeom prst="rect">
            <a:avLst/>
          </a:prstGeom>
          <a:noFill/>
        </p:spPr>
        <p:txBody>
          <a:bodyPr wrap="square" rtlCol="0">
            <a:spAutoFit/>
          </a:bodyPr>
          <a:lstStyle/>
          <a:p>
            <a:r>
              <a:rPr kumimoji="1" lang="en-US" altLang="zh-CN" sz="3200" dirty="0">
                <a:solidFill>
                  <a:srgbClr val="00409A"/>
                </a:solidFill>
                <a:latin typeface="微软雅黑" panose="020B0503020204020204" pitchFamily="34" charset="-122"/>
                <a:ea typeface="微软雅黑" panose="020B0503020204020204" pitchFamily="34" charset="-122"/>
              </a:rPr>
              <a:t>02.</a:t>
            </a:r>
            <a:r>
              <a:rPr kumimoji="1" lang="zh-CN" altLang="en-US" sz="3200" dirty="0">
                <a:solidFill>
                  <a:srgbClr val="00409A"/>
                </a:solidFill>
                <a:latin typeface="微软雅黑" panose="020B0503020204020204" pitchFamily="34" charset="-122"/>
                <a:ea typeface="微软雅黑" panose="020B0503020204020204" pitchFamily="34" charset="-122"/>
              </a:rPr>
              <a:t>技术特点</a:t>
            </a:r>
          </a:p>
        </p:txBody>
      </p:sp>
      <p:sp>
        <p:nvSpPr>
          <p:cNvPr id="6" name="文本框 5">
            <a:extLst>
              <a:ext uri="{FF2B5EF4-FFF2-40B4-BE49-F238E27FC236}">
                <a16:creationId xmlns:a16="http://schemas.microsoft.com/office/drawing/2014/main" id="{A23C6352-2123-A4F0-E1A8-577768C3607A}"/>
              </a:ext>
            </a:extLst>
          </p:cNvPr>
          <p:cNvSpPr txBox="1"/>
          <p:nvPr/>
        </p:nvSpPr>
        <p:spPr>
          <a:xfrm>
            <a:off x="631338" y="913433"/>
            <a:ext cx="11188595" cy="1957524"/>
          </a:xfrm>
          <a:prstGeom prst="rect">
            <a:avLst/>
          </a:prstGeom>
          <a:noFill/>
        </p:spPr>
        <p:txBody>
          <a:bodyPr wrap="square" rtlCol="0">
            <a:spAutoFit/>
          </a:bodyPr>
          <a:lstStyle/>
          <a:p>
            <a:pPr algn="just">
              <a:lnSpc>
                <a:spcPct val="150000"/>
              </a:lnSpc>
            </a:pPr>
            <a:r>
              <a:rPr lang="en-US" altLang="zh-CN" sz="1600" kern="100" dirty="0">
                <a:solidFill>
                  <a:srgbClr val="000000"/>
                </a:solidFill>
                <a:effectLst/>
                <a:latin typeface="黑体" panose="02010609060101010101" pitchFamily="49" charset="-122"/>
                <a:ea typeface="宋体" panose="02010600030101010101" pitchFamily="2" charset="-122"/>
              </a:rPr>
              <a:t>2</a:t>
            </a:r>
            <a:r>
              <a:rPr lang="zh-CN" altLang="zh-CN" sz="1600" kern="100" dirty="0">
                <a:solidFill>
                  <a:srgbClr val="000000"/>
                </a:solidFill>
                <a:effectLst/>
                <a:latin typeface="Times New Roman" panose="02020603050405020304" pitchFamily="18" charset="0"/>
                <a:ea typeface="黑体" panose="02010609060101010101" pitchFamily="49" charset="-122"/>
              </a:rPr>
              <a:t>）</a:t>
            </a:r>
            <a:r>
              <a:rPr lang="zh-CN" altLang="zh-CN" kern="100" dirty="0">
                <a:solidFill>
                  <a:srgbClr val="000000"/>
                </a:solidFill>
                <a:effectLst/>
                <a:latin typeface="微软雅黑" panose="020B0503020204020204" pitchFamily="34" charset="-122"/>
                <a:ea typeface="微软雅黑" panose="020B0503020204020204" pitchFamily="34" charset="-122"/>
              </a:rPr>
              <a:t>技术</a:t>
            </a:r>
            <a:r>
              <a:rPr lang="zh-CN" altLang="en-US" kern="100" dirty="0">
                <a:solidFill>
                  <a:srgbClr val="000000"/>
                </a:solidFill>
                <a:effectLst/>
                <a:latin typeface="微软雅黑" panose="020B0503020204020204" pitchFamily="34" charset="-122"/>
                <a:ea typeface="微软雅黑" panose="020B0503020204020204" pitchFamily="34" charset="-122"/>
              </a:rPr>
              <a:t>创新点二</a:t>
            </a:r>
            <a:endParaRPr lang="zh-CN" altLang="zh-CN" kern="100" dirty="0">
              <a:effectLst/>
              <a:latin typeface="微软雅黑" panose="020B0503020204020204" pitchFamily="34" charset="-122"/>
              <a:ea typeface="微软雅黑" panose="020B0503020204020204" pitchFamily="34" charset="-122"/>
            </a:endParaRPr>
          </a:p>
          <a:p>
            <a:pPr marL="285750" indent="-285750" algn="just">
              <a:lnSpc>
                <a:spcPct val="150000"/>
              </a:lnSpc>
              <a:buFont typeface="Wingdings" panose="05000000000000000000" pitchFamily="2" charset="2"/>
              <a:buChar char="ü"/>
            </a:pPr>
            <a:r>
              <a:rPr lang="en-US" altLang="zh-CN" kern="100" dirty="0">
                <a:solidFill>
                  <a:srgbClr val="000000"/>
                </a:solidFill>
                <a:effectLst/>
                <a:latin typeface="微软雅黑" panose="020B0503020204020204" pitchFamily="34" charset="-122"/>
                <a:ea typeface="微软雅黑" panose="020B0503020204020204" pitchFamily="34" charset="-122"/>
              </a:rPr>
              <a:t> </a:t>
            </a:r>
            <a:r>
              <a:rPr lang="zh-CN" altLang="zh-CN" sz="1800" dirty="0">
                <a:effectLst/>
                <a:latin typeface="微软雅黑" panose="020B0503020204020204" pitchFamily="34" charset="-122"/>
                <a:ea typeface="微软雅黑" panose="020B0503020204020204" pitchFamily="34" charset="-122"/>
                <a:cs typeface="Arial" panose="020B0604020202020204" pitchFamily="34" charset="0"/>
              </a:rPr>
              <a:t>由于华夫筒的高度较高，绑扎梁钢筋时，需要将梁钢筋架空，但是华夫筒无法承受钢筋的压力，所以经现场多次试验，采用钢管支架与</a:t>
            </a:r>
            <a:r>
              <a:rPr lang="en-US" altLang="zh-CN" sz="1800" dirty="0">
                <a:effectLst/>
                <a:latin typeface="微软雅黑" panose="020B0503020204020204" pitchFamily="34" charset="-122"/>
                <a:ea typeface="微软雅黑" panose="020B0503020204020204" pitchFamily="34" charset="-122"/>
                <a:cs typeface="Arial" panose="020B0604020202020204" pitchFamily="34" charset="0"/>
              </a:rPr>
              <a:t>17</a:t>
            </a:r>
            <a:r>
              <a:rPr lang="zh-CN" altLang="zh-CN" sz="1800" dirty="0">
                <a:effectLst/>
                <a:latin typeface="微软雅黑" panose="020B0503020204020204" pitchFamily="34" charset="-122"/>
                <a:ea typeface="微软雅黑" panose="020B0503020204020204" pitchFamily="34" charset="-122"/>
                <a:cs typeface="Arial" panose="020B0604020202020204" pitchFamily="34" charset="0"/>
              </a:rPr>
              <a:t>台手拉葫芦相结合，将梁钢筋吊起安装，落梁时葫芦协调配合、同时进行，更好的地防止钢筋落梁时将华夫筒侧壁损坏</a:t>
            </a:r>
            <a:r>
              <a:rPr lang="zh-CN" altLang="en-US" sz="1800" dirty="0">
                <a:effectLst/>
                <a:latin typeface="微软雅黑" panose="020B0503020204020204" pitchFamily="34" charset="-122"/>
                <a:ea typeface="微软雅黑" panose="020B0503020204020204" pitchFamily="34" charset="-122"/>
                <a:cs typeface="Arial" panose="020B0604020202020204" pitchFamily="34" charset="0"/>
              </a:rPr>
              <a:t>。提高施工效率，减少劳动力投入，达到绿色创新目的。</a:t>
            </a:r>
            <a:endParaRPr lang="zh-CN" altLang="zh-CN" kern="100" dirty="0">
              <a:effectLst/>
              <a:latin typeface="微软雅黑" panose="020B0503020204020204" pitchFamily="34" charset="-122"/>
              <a:ea typeface="微软雅黑" panose="020B0503020204020204" pitchFamily="34" charset="-122"/>
            </a:endParaRPr>
          </a:p>
          <a:p>
            <a:pPr algn="just">
              <a:lnSpc>
                <a:spcPct val="150000"/>
              </a:lnSpc>
            </a:pPr>
            <a:endParaRPr lang="zh-CN" altLang="zh-CN" sz="1000" kern="100" dirty="0">
              <a:effectLst/>
              <a:latin typeface="Times New Roman" panose="02020603050405020304" pitchFamily="18" charset="0"/>
              <a:ea typeface="宋体" panose="02010600030101010101" pitchFamily="2" charset="-122"/>
            </a:endParaRPr>
          </a:p>
        </p:txBody>
      </p:sp>
      <p:pic>
        <p:nvPicPr>
          <p:cNvPr id="14" name="图片 13">
            <a:extLst>
              <a:ext uri="{FF2B5EF4-FFF2-40B4-BE49-F238E27FC236}">
                <a16:creationId xmlns:a16="http://schemas.microsoft.com/office/drawing/2014/main" id="{94A73B59-3980-3E53-B37C-27746FC4F51A}"/>
              </a:ext>
            </a:extLst>
          </p:cNvPr>
          <p:cNvPicPr>
            <a:picLocks noChangeAspect="1"/>
          </p:cNvPicPr>
          <p:nvPr/>
        </p:nvPicPr>
        <p:blipFill>
          <a:blip r:embed="rId3"/>
          <a:stretch>
            <a:fillRect/>
          </a:stretch>
        </p:blipFill>
        <p:spPr>
          <a:xfrm>
            <a:off x="2226091" y="2751826"/>
            <a:ext cx="7639017" cy="3522883"/>
          </a:xfrm>
          <a:prstGeom prst="rect">
            <a:avLst/>
          </a:prstGeom>
        </p:spPr>
      </p:pic>
    </p:spTree>
    <p:extLst>
      <p:ext uri="{BB962C8B-B14F-4D97-AF65-F5344CB8AC3E}">
        <p14:creationId xmlns:p14="http://schemas.microsoft.com/office/powerpoint/2010/main" val="3775217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B86D42-F3F7-2609-3A3A-2319D7D9D16E}"/>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69C6D8AA-11BF-980F-037D-AAA8D9674870}"/>
              </a:ext>
            </a:extLst>
          </p:cNvPr>
          <p:cNvSpPr txBox="1"/>
          <p:nvPr/>
        </p:nvSpPr>
        <p:spPr>
          <a:xfrm>
            <a:off x="291309" y="285421"/>
            <a:ext cx="8108771" cy="584775"/>
          </a:xfrm>
          <a:prstGeom prst="rect">
            <a:avLst/>
          </a:prstGeom>
          <a:noFill/>
        </p:spPr>
        <p:txBody>
          <a:bodyPr wrap="square" rtlCol="0">
            <a:spAutoFit/>
          </a:bodyPr>
          <a:lstStyle/>
          <a:p>
            <a:r>
              <a:rPr kumimoji="1" lang="en-US" altLang="zh-CN" sz="3200" dirty="0">
                <a:solidFill>
                  <a:srgbClr val="00409A"/>
                </a:solidFill>
                <a:latin typeface="微软雅黑" panose="020B0503020204020204" pitchFamily="34" charset="-122"/>
                <a:ea typeface="微软雅黑" panose="020B0503020204020204" pitchFamily="34" charset="-122"/>
              </a:rPr>
              <a:t>03.</a:t>
            </a:r>
            <a:r>
              <a:rPr kumimoji="1" lang="zh-CN" altLang="en-US" sz="3200" dirty="0">
                <a:solidFill>
                  <a:srgbClr val="00409A"/>
                </a:solidFill>
                <a:latin typeface="微软雅黑" panose="020B0503020204020204" pitchFamily="34" charset="-122"/>
                <a:ea typeface="微软雅黑" panose="020B0503020204020204" pitchFamily="34" charset="-122"/>
              </a:rPr>
              <a:t>创造效益</a:t>
            </a:r>
          </a:p>
        </p:txBody>
      </p:sp>
      <p:sp>
        <p:nvSpPr>
          <p:cNvPr id="6" name="文本框 5">
            <a:extLst>
              <a:ext uri="{FF2B5EF4-FFF2-40B4-BE49-F238E27FC236}">
                <a16:creationId xmlns:a16="http://schemas.microsoft.com/office/drawing/2014/main" id="{CDE75CB8-9D90-E895-D2DC-B630D24B05C8}"/>
              </a:ext>
            </a:extLst>
          </p:cNvPr>
          <p:cNvSpPr txBox="1"/>
          <p:nvPr/>
        </p:nvSpPr>
        <p:spPr>
          <a:xfrm>
            <a:off x="707013" y="1001780"/>
            <a:ext cx="6220918" cy="1048172"/>
          </a:xfrm>
          <a:prstGeom prst="rect">
            <a:avLst/>
          </a:prstGeom>
          <a:noFill/>
        </p:spPr>
        <p:txBody>
          <a:bodyPr wrap="square" rtlCol="0">
            <a:spAutoFit/>
          </a:bodyPr>
          <a:lstStyle/>
          <a:p>
            <a:pPr algn="just">
              <a:lnSpc>
                <a:spcPct val="150000"/>
              </a:lnSpc>
            </a:pPr>
            <a:r>
              <a:rPr lang="zh-CN" altLang="en-US" sz="2200" kern="100" dirty="0">
                <a:latin typeface="微软雅黑" panose="020B0503020204020204" pitchFamily="34" charset="-122"/>
                <a:ea typeface="微软雅黑" panose="020B0503020204020204" pitchFamily="34" charset="-122"/>
                <a:cs typeface="Arial" panose="020B0604020202020204" pitchFamily="34" charset="0"/>
              </a:rPr>
              <a:t>社会效益：</a:t>
            </a:r>
            <a:endParaRPr lang="en-US" altLang="zh-CN" sz="2200" kern="100" dirty="0">
              <a:latin typeface="微软雅黑" panose="020B0503020204020204" pitchFamily="34" charset="-122"/>
              <a:ea typeface="微软雅黑" panose="020B0503020204020204" pitchFamily="34" charset="-122"/>
              <a:cs typeface="Arial" panose="020B0604020202020204" pitchFamily="34" charset="0"/>
            </a:endParaRPr>
          </a:p>
          <a:p>
            <a:pPr algn="just">
              <a:lnSpc>
                <a:spcPct val="150000"/>
              </a:lnSpc>
            </a:pPr>
            <a:r>
              <a:rPr lang="zh-CN" altLang="en-US" sz="2200" kern="100" dirty="0">
                <a:latin typeface="微软雅黑" panose="020B0503020204020204" pitchFamily="34" charset="-122"/>
                <a:ea typeface="微软雅黑" panose="020B0503020204020204" pitchFamily="34" charset="-122"/>
                <a:cs typeface="Arial" panose="020B0604020202020204" pitchFamily="34" charset="0"/>
              </a:rPr>
              <a:t>客户认可（客户均为半导体行业龙头企业）</a:t>
            </a:r>
            <a:endParaRPr lang="zh-CN" altLang="zh-CN" sz="2200" kern="100"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2" name="图片 1">
            <a:extLst>
              <a:ext uri="{FF2B5EF4-FFF2-40B4-BE49-F238E27FC236}">
                <a16:creationId xmlns:a16="http://schemas.microsoft.com/office/drawing/2014/main" id="{72B6C930-6758-9635-DA14-567C8029556A}"/>
              </a:ext>
            </a:extLst>
          </p:cNvPr>
          <p:cNvPicPr>
            <a:picLocks noChangeAspect="1"/>
          </p:cNvPicPr>
          <p:nvPr/>
        </p:nvPicPr>
        <p:blipFill>
          <a:blip r:embed="rId3"/>
          <a:stretch>
            <a:fillRect/>
          </a:stretch>
        </p:blipFill>
        <p:spPr>
          <a:xfrm>
            <a:off x="4197832" y="2181536"/>
            <a:ext cx="3451597" cy="4357924"/>
          </a:xfrm>
          <a:prstGeom prst="rect">
            <a:avLst/>
          </a:prstGeom>
        </p:spPr>
      </p:pic>
      <p:pic>
        <p:nvPicPr>
          <p:cNvPr id="3" name="图片 2">
            <a:extLst>
              <a:ext uri="{FF2B5EF4-FFF2-40B4-BE49-F238E27FC236}">
                <a16:creationId xmlns:a16="http://schemas.microsoft.com/office/drawing/2014/main" id="{15EC0A0A-1375-7CF3-3BC7-95A858405C57}"/>
              </a:ext>
            </a:extLst>
          </p:cNvPr>
          <p:cNvPicPr>
            <a:picLocks noChangeAspect="1"/>
          </p:cNvPicPr>
          <p:nvPr/>
        </p:nvPicPr>
        <p:blipFill rotWithShape="1">
          <a:blip r:embed="rId4"/>
          <a:srcRect l="5682" t="4641" r="6311" b="13960"/>
          <a:stretch/>
        </p:blipFill>
        <p:spPr>
          <a:xfrm>
            <a:off x="707013" y="2142436"/>
            <a:ext cx="3386432" cy="4430143"/>
          </a:xfrm>
          <a:prstGeom prst="rect">
            <a:avLst/>
          </a:prstGeom>
        </p:spPr>
      </p:pic>
      <p:pic>
        <p:nvPicPr>
          <p:cNvPr id="7" name="图片 6">
            <a:extLst>
              <a:ext uri="{FF2B5EF4-FFF2-40B4-BE49-F238E27FC236}">
                <a16:creationId xmlns:a16="http://schemas.microsoft.com/office/drawing/2014/main" id="{4B9B9108-156C-9E05-FD54-08D79D8E64BB}"/>
              </a:ext>
            </a:extLst>
          </p:cNvPr>
          <p:cNvPicPr>
            <a:picLocks noChangeAspect="1"/>
          </p:cNvPicPr>
          <p:nvPr/>
        </p:nvPicPr>
        <p:blipFill>
          <a:blip r:embed="rId5"/>
          <a:stretch>
            <a:fillRect/>
          </a:stretch>
        </p:blipFill>
        <p:spPr>
          <a:xfrm>
            <a:off x="7921154" y="1800340"/>
            <a:ext cx="3353592" cy="2273388"/>
          </a:xfrm>
          <a:prstGeom prst="rect">
            <a:avLst/>
          </a:prstGeom>
        </p:spPr>
      </p:pic>
      <p:pic>
        <p:nvPicPr>
          <p:cNvPr id="9" name="图片 8">
            <a:extLst>
              <a:ext uri="{FF2B5EF4-FFF2-40B4-BE49-F238E27FC236}">
                <a16:creationId xmlns:a16="http://schemas.microsoft.com/office/drawing/2014/main" id="{93FF1200-F68F-46C0-CB67-8E684A5F3AF6}"/>
              </a:ext>
            </a:extLst>
          </p:cNvPr>
          <p:cNvPicPr>
            <a:picLocks noChangeAspect="1"/>
          </p:cNvPicPr>
          <p:nvPr/>
        </p:nvPicPr>
        <p:blipFill>
          <a:blip r:embed="rId6"/>
          <a:stretch>
            <a:fillRect/>
          </a:stretch>
        </p:blipFill>
        <p:spPr>
          <a:xfrm>
            <a:off x="7921154" y="4252240"/>
            <a:ext cx="3353592" cy="2320339"/>
          </a:xfrm>
          <a:prstGeom prst="rect">
            <a:avLst/>
          </a:prstGeom>
        </p:spPr>
      </p:pic>
    </p:spTree>
    <p:extLst>
      <p:ext uri="{BB962C8B-B14F-4D97-AF65-F5344CB8AC3E}">
        <p14:creationId xmlns:p14="http://schemas.microsoft.com/office/powerpoint/2010/main" val="1070537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123CC8-AEB0-6FB6-B040-5ABCD8455AB6}"/>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587B21B9-5162-E732-D768-BDAA7D7B20AB}"/>
              </a:ext>
            </a:extLst>
          </p:cNvPr>
          <p:cNvSpPr txBox="1"/>
          <p:nvPr/>
        </p:nvSpPr>
        <p:spPr>
          <a:xfrm>
            <a:off x="291309" y="285421"/>
            <a:ext cx="8108771" cy="584775"/>
          </a:xfrm>
          <a:prstGeom prst="rect">
            <a:avLst/>
          </a:prstGeom>
          <a:noFill/>
        </p:spPr>
        <p:txBody>
          <a:bodyPr wrap="square" rtlCol="0">
            <a:spAutoFit/>
          </a:bodyPr>
          <a:lstStyle/>
          <a:p>
            <a:r>
              <a:rPr kumimoji="1" lang="en-US" altLang="zh-CN" sz="3200" dirty="0">
                <a:solidFill>
                  <a:srgbClr val="00409A"/>
                </a:solidFill>
                <a:latin typeface="微软雅黑" panose="020B0503020204020204" pitchFamily="34" charset="-122"/>
                <a:ea typeface="微软雅黑" panose="020B0503020204020204" pitchFamily="34" charset="-122"/>
              </a:rPr>
              <a:t>03.</a:t>
            </a:r>
            <a:r>
              <a:rPr kumimoji="1" lang="zh-CN" altLang="en-US" sz="3200" dirty="0">
                <a:solidFill>
                  <a:srgbClr val="00409A"/>
                </a:solidFill>
                <a:latin typeface="微软雅黑" panose="020B0503020204020204" pitchFamily="34" charset="-122"/>
                <a:ea typeface="微软雅黑" panose="020B0503020204020204" pitchFamily="34" charset="-122"/>
              </a:rPr>
              <a:t>创造效益</a:t>
            </a:r>
          </a:p>
        </p:txBody>
      </p:sp>
      <p:sp>
        <p:nvSpPr>
          <p:cNvPr id="6" name="文本框 5">
            <a:extLst>
              <a:ext uri="{FF2B5EF4-FFF2-40B4-BE49-F238E27FC236}">
                <a16:creationId xmlns:a16="http://schemas.microsoft.com/office/drawing/2014/main" id="{8A98007A-4907-EBCD-8422-0BD61CA48A34}"/>
              </a:ext>
            </a:extLst>
          </p:cNvPr>
          <p:cNvSpPr txBox="1"/>
          <p:nvPr/>
        </p:nvSpPr>
        <p:spPr>
          <a:xfrm>
            <a:off x="707012" y="1001780"/>
            <a:ext cx="8752297" cy="1048172"/>
          </a:xfrm>
          <a:prstGeom prst="rect">
            <a:avLst/>
          </a:prstGeom>
          <a:noFill/>
        </p:spPr>
        <p:txBody>
          <a:bodyPr wrap="square" rtlCol="0">
            <a:spAutoFit/>
          </a:bodyPr>
          <a:lstStyle/>
          <a:p>
            <a:pPr algn="just">
              <a:lnSpc>
                <a:spcPct val="150000"/>
              </a:lnSpc>
            </a:pPr>
            <a:r>
              <a:rPr lang="zh-CN" altLang="en-US" sz="2200" kern="100" dirty="0">
                <a:latin typeface="微软雅黑" panose="020B0503020204020204" pitchFamily="34" charset="-122"/>
                <a:ea typeface="微软雅黑" panose="020B0503020204020204" pitchFamily="34" charset="-122"/>
                <a:cs typeface="Arial" panose="020B0604020202020204" pitchFamily="34" charset="0"/>
              </a:rPr>
              <a:t>经济效益：</a:t>
            </a:r>
            <a:endParaRPr lang="en-US" altLang="zh-CN" sz="2200" kern="100" dirty="0">
              <a:latin typeface="微软雅黑" panose="020B0503020204020204" pitchFamily="34" charset="-122"/>
              <a:ea typeface="微软雅黑" panose="020B0503020204020204" pitchFamily="34" charset="-122"/>
              <a:cs typeface="Arial" panose="020B0604020202020204" pitchFamily="34" charset="0"/>
            </a:endParaRPr>
          </a:p>
          <a:p>
            <a:pPr algn="just">
              <a:lnSpc>
                <a:spcPct val="150000"/>
              </a:lnSpc>
            </a:pPr>
            <a:r>
              <a:rPr lang="zh-CN" altLang="en-US" sz="2200" kern="100" dirty="0">
                <a:latin typeface="微软雅黑" panose="020B0503020204020204" pitchFamily="34" charset="-122"/>
                <a:ea typeface="微软雅黑" panose="020B0503020204020204" pitchFamily="34" charset="-122"/>
                <a:cs typeface="Arial" panose="020B0604020202020204" pitchFamily="34" charset="0"/>
              </a:rPr>
              <a:t>经过相关因素合成计算法（</a:t>
            </a:r>
            <a:r>
              <a:rPr lang="en-US" altLang="zh-CN" sz="2200" kern="100" dirty="0">
                <a:latin typeface="微软雅黑" panose="020B0503020204020204" pitchFamily="34" charset="-122"/>
                <a:ea typeface="微软雅黑" panose="020B0503020204020204" pitchFamily="34" charset="-122"/>
                <a:cs typeface="Arial" panose="020B0604020202020204" pitchFamily="34" charset="0"/>
              </a:rPr>
              <a:t>PCP</a:t>
            </a:r>
            <a:r>
              <a:rPr lang="zh-CN" altLang="en-US" sz="2200" kern="100" dirty="0">
                <a:latin typeface="微软雅黑" panose="020B0503020204020204" pitchFamily="34" charset="-122"/>
                <a:ea typeface="微软雅黑" panose="020B0503020204020204" pitchFamily="34" charset="-122"/>
                <a:cs typeface="Arial" panose="020B0604020202020204" pitchFamily="34" charset="0"/>
              </a:rPr>
              <a:t>）核算：效益额为</a:t>
            </a:r>
            <a:r>
              <a:rPr lang="en-US" altLang="zh-CN" sz="2200" kern="100" dirty="0">
                <a:latin typeface="微软雅黑" panose="020B0503020204020204" pitchFamily="34" charset="-122"/>
                <a:ea typeface="微软雅黑" panose="020B0503020204020204" pitchFamily="34" charset="-122"/>
                <a:cs typeface="Arial" panose="020B0604020202020204" pitchFamily="34" charset="0"/>
              </a:rPr>
              <a:t>4866</a:t>
            </a:r>
            <a:r>
              <a:rPr lang="zh-CN" altLang="en-US" sz="2200" kern="100" dirty="0">
                <a:latin typeface="微软雅黑" panose="020B0503020204020204" pitchFamily="34" charset="-122"/>
                <a:ea typeface="微软雅黑" panose="020B0503020204020204" pitchFamily="34" charset="-122"/>
                <a:cs typeface="Arial" panose="020B0604020202020204" pitchFamily="34" charset="0"/>
              </a:rPr>
              <a:t>万元</a:t>
            </a:r>
            <a:endParaRPr lang="zh-CN" altLang="zh-CN" sz="2200" kern="100" dirty="0">
              <a:latin typeface="微软雅黑" panose="020B0503020204020204" pitchFamily="34" charset="-122"/>
              <a:ea typeface="微软雅黑" panose="020B0503020204020204" pitchFamily="34" charset="-122"/>
              <a:cs typeface="Arial" panose="020B0604020202020204" pitchFamily="34" charset="0"/>
            </a:endParaRPr>
          </a:p>
        </p:txBody>
      </p:sp>
      <p:pic>
        <p:nvPicPr>
          <p:cNvPr id="7" name="图片 6">
            <a:extLst>
              <a:ext uri="{FF2B5EF4-FFF2-40B4-BE49-F238E27FC236}">
                <a16:creationId xmlns:a16="http://schemas.microsoft.com/office/drawing/2014/main" id="{B4572BCD-04C9-ADBE-6A49-377AB0D1018A}"/>
              </a:ext>
            </a:extLst>
          </p:cNvPr>
          <p:cNvPicPr>
            <a:picLocks noChangeAspect="1"/>
          </p:cNvPicPr>
          <p:nvPr/>
        </p:nvPicPr>
        <p:blipFill>
          <a:blip r:embed="rId3"/>
          <a:stretch>
            <a:fillRect/>
          </a:stretch>
        </p:blipFill>
        <p:spPr>
          <a:xfrm>
            <a:off x="1021437" y="2181535"/>
            <a:ext cx="2691693" cy="4113103"/>
          </a:xfrm>
          <a:prstGeom prst="rect">
            <a:avLst/>
          </a:prstGeom>
        </p:spPr>
      </p:pic>
      <p:pic>
        <p:nvPicPr>
          <p:cNvPr id="9" name="图片 8">
            <a:extLst>
              <a:ext uri="{FF2B5EF4-FFF2-40B4-BE49-F238E27FC236}">
                <a16:creationId xmlns:a16="http://schemas.microsoft.com/office/drawing/2014/main" id="{78B74BCC-DBF7-115A-CDD3-4721D4AE3304}"/>
              </a:ext>
            </a:extLst>
          </p:cNvPr>
          <p:cNvPicPr>
            <a:picLocks noChangeAspect="1"/>
          </p:cNvPicPr>
          <p:nvPr/>
        </p:nvPicPr>
        <p:blipFill>
          <a:blip r:embed="rId4"/>
          <a:stretch>
            <a:fillRect/>
          </a:stretch>
        </p:blipFill>
        <p:spPr>
          <a:xfrm>
            <a:off x="4187321" y="2181536"/>
            <a:ext cx="3028636" cy="4248806"/>
          </a:xfrm>
          <a:prstGeom prst="rect">
            <a:avLst/>
          </a:prstGeom>
        </p:spPr>
      </p:pic>
      <p:pic>
        <p:nvPicPr>
          <p:cNvPr id="11" name="图片 10">
            <a:extLst>
              <a:ext uri="{FF2B5EF4-FFF2-40B4-BE49-F238E27FC236}">
                <a16:creationId xmlns:a16="http://schemas.microsoft.com/office/drawing/2014/main" id="{B1978CFE-BE25-A3B7-01B8-6F1A4C93B97B}"/>
              </a:ext>
            </a:extLst>
          </p:cNvPr>
          <p:cNvPicPr>
            <a:picLocks noChangeAspect="1"/>
          </p:cNvPicPr>
          <p:nvPr/>
        </p:nvPicPr>
        <p:blipFill>
          <a:blip r:embed="rId5"/>
          <a:stretch>
            <a:fillRect/>
          </a:stretch>
        </p:blipFill>
        <p:spPr>
          <a:xfrm>
            <a:off x="7785967" y="2097190"/>
            <a:ext cx="2987700" cy="4417498"/>
          </a:xfrm>
          <a:prstGeom prst="rect">
            <a:avLst/>
          </a:prstGeom>
        </p:spPr>
      </p:pic>
    </p:spTree>
    <p:extLst>
      <p:ext uri="{BB962C8B-B14F-4D97-AF65-F5344CB8AC3E}">
        <p14:creationId xmlns:p14="http://schemas.microsoft.com/office/powerpoint/2010/main" val="3860730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D2503-F8C3-2D64-C1E5-AB8F7D324592}"/>
            </a:ext>
          </a:extLst>
        </p:cNvPr>
        <p:cNvGrpSpPr/>
        <p:nvPr/>
      </p:nvGrpSpPr>
      <p:grpSpPr>
        <a:xfrm>
          <a:off x="0" y="0"/>
          <a:ext cx="0" cy="0"/>
          <a:chOff x="0" y="0"/>
          <a:chExt cx="0" cy="0"/>
        </a:xfrm>
      </p:grpSpPr>
      <p:sp>
        <p:nvSpPr>
          <p:cNvPr id="5" name="文本框 4">
            <a:extLst>
              <a:ext uri="{FF2B5EF4-FFF2-40B4-BE49-F238E27FC236}">
                <a16:creationId xmlns:a16="http://schemas.microsoft.com/office/drawing/2014/main" id="{0D7831E6-3519-9B2D-7239-041C60467DBC}"/>
              </a:ext>
            </a:extLst>
          </p:cNvPr>
          <p:cNvSpPr txBox="1"/>
          <p:nvPr/>
        </p:nvSpPr>
        <p:spPr>
          <a:xfrm>
            <a:off x="291309" y="285421"/>
            <a:ext cx="8108771" cy="584775"/>
          </a:xfrm>
          <a:prstGeom prst="rect">
            <a:avLst/>
          </a:prstGeom>
          <a:noFill/>
        </p:spPr>
        <p:txBody>
          <a:bodyPr wrap="square" rtlCol="0">
            <a:spAutoFit/>
          </a:bodyPr>
          <a:lstStyle/>
          <a:p>
            <a:r>
              <a:rPr kumimoji="1" lang="en-US" altLang="zh-CN" sz="3200" dirty="0">
                <a:solidFill>
                  <a:srgbClr val="00409A"/>
                </a:solidFill>
                <a:latin typeface="微软雅黑" panose="020B0503020204020204" pitchFamily="34" charset="-122"/>
                <a:ea typeface="微软雅黑" panose="020B0503020204020204" pitchFamily="34" charset="-122"/>
              </a:rPr>
              <a:t>04.</a:t>
            </a:r>
            <a:r>
              <a:rPr kumimoji="1" lang="zh-CN" altLang="en-US" sz="3200" dirty="0">
                <a:solidFill>
                  <a:srgbClr val="00409A"/>
                </a:solidFill>
                <a:latin typeface="微软雅黑" panose="020B0503020204020204" pitchFamily="34" charset="-122"/>
                <a:ea typeface="微软雅黑" panose="020B0503020204020204" pitchFamily="34" charset="-122"/>
              </a:rPr>
              <a:t>荣获成果</a:t>
            </a:r>
          </a:p>
        </p:txBody>
      </p:sp>
      <p:sp>
        <p:nvSpPr>
          <p:cNvPr id="6" name="文本框 5">
            <a:extLst>
              <a:ext uri="{FF2B5EF4-FFF2-40B4-BE49-F238E27FC236}">
                <a16:creationId xmlns:a16="http://schemas.microsoft.com/office/drawing/2014/main" id="{0C3269E4-1EFF-677F-1832-AC2FB2B870AD}"/>
              </a:ext>
            </a:extLst>
          </p:cNvPr>
          <p:cNvSpPr txBox="1"/>
          <p:nvPr/>
        </p:nvSpPr>
        <p:spPr>
          <a:xfrm>
            <a:off x="676358" y="1080387"/>
            <a:ext cx="4274890" cy="2571666"/>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ü"/>
            </a:pPr>
            <a:r>
              <a:rPr lang="zh-CN" altLang="zh-CN" sz="2200" dirty="0">
                <a:effectLst/>
                <a:latin typeface="微软雅黑" panose="020B0503020204020204" pitchFamily="34" charset="-122"/>
                <a:ea typeface="微软雅黑" panose="020B0503020204020204" pitchFamily="34" charset="-122"/>
                <a:cs typeface="仿宋_GB2312"/>
              </a:rPr>
              <a:t>河北省建筑业科技进步奖一项</a:t>
            </a:r>
            <a:endParaRPr lang="en-US" altLang="zh-CN" sz="2200" dirty="0">
              <a:effectLst/>
              <a:latin typeface="微软雅黑" panose="020B0503020204020204" pitchFamily="34" charset="-122"/>
              <a:ea typeface="微软雅黑" panose="020B0503020204020204" pitchFamily="34" charset="-122"/>
              <a:cs typeface="仿宋_GB2312"/>
            </a:endParaRPr>
          </a:p>
          <a:p>
            <a:pPr marL="285750" indent="-285750" algn="just">
              <a:lnSpc>
                <a:spcPct val="150000"/>
              </a:lnSpc>
              <a:buFont typeface="Wingdings" panose="05000000000000000000" pitchFamily="2" charset="2"/>
              <a:buChar char="ü"/>
            </a:pPr>
            <a:r>
              <a:rPr lang="zh-CN" altLang="zh-CN" sz="2200" dirty="0">
                <a:effectLst/>
                <a:latin typeface="微软雅黑" panose="020B0503020204020204" pitchFamily="34" charset="-122"/>
                <a:ea typeface="微软雅黑" panose="020B0503020204020204" pitchFamily="34" charset="-122"/>
                <a:cs typeface="仿宋_GB2312"/>
              </a:rPr>
              <a:t>实用新型发明专利两项</a:t>
            </a:r>
            <a:endParaRPr lang="en-US" altLang="zh-CN" sz="2200" dirty="0">
              <a:effectLst/>
              <a:latin typeface="微软雅黑" panose="020B0503020204020204" pitchFamily="34" charset="-122"/>
              <a:ea typeface="微软雅黑" panose="020B0503020204020204" pitchFamily="34" charset="-122"/>
              <a:cs typeface="仿宋_GB2312"/>
            </a:endParaRPr>
          </a:p>
          <a:p>
            <a:pPr marL="285750" indent="-285750" algn="just">
              <a:lnSpc>
                <a:spcPct val="150000"/>
              </a:lnSpc>
              <a:buFont typeface="Wingdings" panose="05000000000000000000" pitchFamily="2" charset="2"/>
              <a:buChar char="ü"/>
            </a:pPr>
            <a:r>
              <a:rPr lang="zh-CN" altLang="zh-CN" sz="2200" dirty="0">
                <a:effectLst/>
                <a:latin typeface="微软雅黑" panose="020B0503020204020204" pitchFamily="34" charset="-122"/>
                <a:ea typeface="微软雅黑" panose="020B0503020204020204" pitchFamily="34" charset="-122"/>
                <a:cs typeface="仿宋_GB2312"/>
              </a:rPr>
              <a:t>科技成果评价一项</a:t>
            </a:r>
            <a:endParaRPr lang="en-US" altLang="zh-CN" sz="2200" dirty="0">
              <a:effectLst/>
              <a:latin typeface="微软雅黑" panose="020B0503020204020204" pitchFamily="34" charset="-122"/>
              <a:ea typeface="微软雅黑" panose="020B0503020204020204" pitchFamily="34" charset="-122"/>
              <a:cs typeface="仿宋_GB2312"/>
            </a:endParaRPr>
          </a:p>
          <a:p>
            <a:pPr marL="285750" indent="-285750" algn="just">
              <a:lnSpc>
                <a:spcPct val="150000"/>
              </a:lnSpc>
              <a:buFont typeface="Wingdings" panose="05000000000000000000" pitchFamily="2" charset="2"/>
              <a:buChar char="ü"/>
            </a:pPr>
            <a:r>
              <a:rPr lang="zh-CN" altLang="zh-CN" sz="2200" dirty="0">
                <a:effectLst/>
                <a:latin typeface="微软雅黑" panose="020B0503020204020204" pitchFamily="34" charset="-122"/>
                <a:ea typeface="微软雅黑" panose="020B0503020204020204" pitchFamily="34" charset="-122"/>
                <a:cs typeface="仿宋_GB2312"/>
              </a:rPr>
              <a:t>优秀课题评价一项</a:t>
            </a:r>
            <a:endParaRPr lang="en-US" altLang="zh-CN" sz="2200" dirty="0">
              <a:effectLst/>
              <a:latin typeface="微软雅黑" panose="020B0503020204020204" pitchFamily="34" charset="-122"/>
              <a:ea typeface="微软雅黑" panose="020B0503020204020204" pitchFamily="34" charset="-122"/>
              <a:cs typeface="仿宋_GB2312"/>
            </a:endParaRPr>
          </a:p>
          <a:p>
            <a:pPr marL="285750" indent="-285750" algn="just">
              <a:lnSpc>
                <a:spcPct val="150000"/>
              </a:lnSpc>
              <a:buFont typeface="Wingdings" panose="05000000000000000000" pitchFamily="2" charset="2"/>
              <a:buChar char="ü"/>
            </a:pPr>
            <a:r>
              <a:rPr lang="zh-CN" altLang="zh-CN" sz="2200" dirty="0">
                <a:effectLst/>
                <a:latin typeface="微软雅黑" panose="020B0503020204020204" pitchFamily="34" charset="-122"/>
                <a:ea typeface="微软雅黑" panose="020B0503020204020204" pitchFamily="34" charset="-122"/>
                <a:cs typeface="仿宋_GB2312"/>
              </a:rPr>
              <a:t>优秀科技论文一篇</a:t>
            </a:r>
            <a:endParaRPr lang="zh-CN" altLang="zh-CN" sz="2200" kern="100" dirty="0">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6" name="组合 15">
            <a:extLst>
              <a:ext uri="{FF2B5EF4-FFF2-40B4-BE49-F238E27FC236}">
                <a16:creationId xmlns:a16="http://schemas.microsoft.com/office/drawing/2014/main" id="{7005A3AC-4DDF-40D3-5122-C32C0458DEE8}"/>
              </a:ext>
            </a:extLst>
          </p:cNvPr>
          <p:cNvGrpSpPr/>
          <p:nvPr/>
        </p:nvGrpSpPr>
        <p:grpSpPr>
          <a:xfrm>
            <a:off x="5063884" y="828974"/>
            <a:ext cx="6173472" cy="2757449"/>
            <a:chOff x="595731" y="3563318"/>
            <a:chExt cx="6554398" cy="3064666"/>
          </a:xfrm>
        </p:grpSpPr>
        <p:pic>
          <p:nvPicPr>
            <p:cNvPr id="3" name="图片 2">
              <a:extLst>
                <a:ext uri="{FF2B5EF4-FFF2-40B4-BE49-F238E27FC236}">
                  <a16:creationId xmlns:a16="http://schemas.microsoft.com/office/drawing/2014/main" id="{7BD7C420-3F7D-8382-B186-ADD4C8B42968}"/>
                </a:ext>
              </a:extLst>
            </p:cNvPr>
            <p:cNvPicPr>
              <a:picLocks noChangeAspect="1"/>
            </p:cNvPicPr>
            <p:nvPr/>
          </p:nvPicPr>
          <p:blipFill>
            <a:blip r:embed="rId3"/>
            <a:stretch>
              <a:fillRect/>
            </a:stretch>
          </p:blipFill>
          <p:spPr>
            <a:xfrm>
              <a:off x="595731" y="3665528"/>
              <a:ext cx="2060328" cy="2962456"/>
            </a:xfrm>
            <a:prstGeom prst="rect">
              <a:avLst/>
            </a:prstGeom>
          </p:spPr>
        </p:pic>
        <p:pic>
          <p:nvPicPr>
            <p:cNvPr id="7" name="图片 6">
              <a:extLst>
                <a:ext uri="{FF2B5EF4-FFF2-40B4-BE49-F238E27FC236}">
                  <a16:creationId xmlns:a16="http://schemas.microsoft.com/office/drawing/2014/main" id="{CDA4390A-5FDC-6414-C57E-752E75CD56FF}"/>
                </a:ext>
              </a:extLst>
            </p:cNvPr>
            <p:cNvPicPr>
              <a:picLocks noChangeAspect="1"/>
            </p:cNvPicPr>
            <p:nvPr/>
          </p:nvPicPr>
          <p:blipFill>
            <a:blip r:embed="rId4"/>
            <a:stretch>
              <a:fillRect/>
            </a:stretch>
          </p:blipFill>
          <p:spPr>
            <a:xfrm>
              <a:off x="2895232" y="3613455"/>
              <a:ext cx="2060328" cy="3014529"/>
            </a:xfrm>
            <a:prstGeom prst="rect">
              <a:avLst/>
            </a:prstGeom>
          </p:spPr>
        </p:pic>
        <p:pic>
          <p:nvPicPr>
            <p:cNvPr id="9" name="图片 8">
              <a:extLst>
                <a:ext uri="{FF2B5EF4-FFF2-40B4-BE49-F238E27FC236}">
                  <a16:creationId xmlns:a16="http://schemas.microsoft.com/office/drawing/2014/main" id="{80EF0F3D-8F94-4AF2-905B-797171D95334}"/>
                </a:ext>
              </a:extLst>
            </p:cNvPr>
            <p:cNvPicPr>
              <a:picLocks noChangeAspect="1"/>
            </p:cNvPicPr>
            <p:nvPr/>
          </p:nvPicPr>
          <p:blipFill>
            <a:blip r:embed="rId5"/>
            <a:stretch>
              <a:fillRect/>
            </a:stretch>
          </p:blipFill>
          <p:spPr>
            <a:xfrm>
              <a:off x="5090833" y="3563318"/>
              <a:ext cx="2059296" cy="3064666"/>
            </a:xfrm>
            <a:prstGeom prst="rect">
              <a:avLst/>
            </a:prstGeom>
          </p:spPr>
        </p:pic>
      </p:grpSp>
      <p:grpSp>
        <p:nvGrpSpPr>
          <p:cNvPr id="17" name="组合 16">
            <a:extLst>
              <a:ext uri="{FF2B5EF4-FFF2-40B4-BE49-F238E27FC236}">
                <a16:creationId xmlns:a16="http://schemas.microsoft.com/office/drawing/2014/main" id="{07309C07-EB9B-53AF-E182-85242E705BDC}"/>
              </a:ext>
            </a:extLst>
          </p:cNvPr>
          <p:cNvGrpSpPr/>
          <p:nvPr/>
        </p:nvGrpSpPr>
        <p:grpSpPr>
          <a:xfrm>
            <a:off x="5059545" y="3853250"/>
            <a:ext cx="6117737" cy="2773697"/>
            <a:chOff x="5059545" y="3638839"/>
            <a:chExt cx="6117737" cy="2773697"/>
          </a:xfrm>
        </p:grpSpPr>
        <p:pic>
          <p:nvPicPr>
            <p:cNvPr id="11" name="图片 10">
              <a:extLst>
                <a:ext uri="{FF2B5EF4-FFF2-40B4-BE49-F238E27FC236}">
                  <a16:creationId xmlns:a16="http://schemas.microsoft.com/office/drawing/2014/main" id="{1EE55F86-2ADE-0408-1094-A222E4A32BCA}"/>
                </a:ext>
              </a:extLst>
            </p:cNvPr>
            <p:cNvPicPr>
              <a:picLocks noChangeAspect="1"/>
            </p:cNvPicPr>
            <p:nvPr/>
          </p:nvPicPr>
          <p:blipFill>
            <a:blip r:embed="rId6"/>
            <a:stretch>
              <a:fillRect/>
            </a:stretch>
          </p:blipFill>
          <p:spPr>
            <a:xfrm>
              <a:off x="5059545" y="3638839"/>
              <a:ext cx="1940587" cy="2773697"/>
            </a:xfrm>
            <a:prstGeom prst="rect">
              <a:avLst/>
            </a:prstGeom>
          </p:spPr>
        </p:pic>
        <p:pic>
          <p:nvPicPr>
            <p:cNvPr id="13" name="图片 12">
              <a:extLst>
                <a:ext uri="{FF2B5EF4-FFF2-40B4-BE49-F238E27FC236}">
                  <a16:creationId xmlns:a16="http://schemas.microsoft.com/office/drawing/2014/main" id="{0E9E3E96-8EF8-AED9-FF63-4DDBA2708316}"/>
                </a:ext>
              </a:extLst>
            </p:cNvPr>
            <p:cNvPicPr>
              <a:picLocks noChangeAspect="1"/>
            </p:cNvPicPr>
            <p:nvPr/>
          </p:nvPicPr>
          <p:blipFill>
            <a:blip r:embed="rId7"/>
            <a:stretch>
              <a:fillRect/>
            </a:stretch>
          </p:blipFill>
          <p:spPr>
            <a:xfrm>
              <a:off x="7289975" y="3655799"/>
              <a:ext cx="1824342" cy="2712338"/>
            </a:xfrm>
            <a:prstGeom prst="rect">
              <a:avLst/>
            </a:prstGeom>
            <a:ln>
              <a:solidFill>
                <a:srgbClr val="00409A"/>
              </a:solidFill>
            </a:ln>
          </p:spPr>
        </p:pic>
        <p:pic>
          <p:nvPicPr>
            <p:cNvPr id="15" name="图片 14">
              <a:extLst>
                <a:ext uri="{FF2B5EF4-FFF2-40B4-BE49-F238E27FC236}">
                  <a16:creationId xmlns:a16="http://schemas.microsoft.com/office/drawing/2014/main" id="{FE74D566-65CA-6688-79FE-C12122FDBE34}"/>
                </a:ext>
              </a:extLst>
            </p:cNvPr>
            <p:cNvPicPr>
              <a:picLocks noChangeAspect="1"/>
            </p:cNvPicPr>
            <p:nvPr/>
          </p:nvPicPr>
          <p:blipFill>
            <a:blip r:embed="rId8"/>
            <a:stretch>
              <a:fillRect/>
            </a:stretch>
          </p:blipFill>
          <p:spPr>
            <a:xfrm>
              <a:off x="9297742" y="3655798"/>
              <a:ext cx="1879540" cy="2712338"/>
            </a:xfrm>
            <a:prstGeom prst="rect">
              <a:avLst/>
            </a:prstGeom>
          </p:spPr>
        </p:pic>
      </p:grpSp>
    </p:spTree>
    <p:extLst>
      <p:ext uri="{BB962C8B-B14F-4D97-AF65-F5344CB8AC3E}">
        <p14:creationId xmlns:p14="http://schemas.microsoft.com/office/powerpoint/2010/main" val="2551203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429334" y="3337564"/>
            <a:ext cx="3262432" cy="707886"/>
          </a:xfrm>
          <a:prstGeom prst="rect">
            <a:avLst/>
          </a:prstGeom>
          <a:noFill/>
        </p:spPr>
        <p:txBody>
          <a:bodyPr wrap="none" rtlCol="0">
            <a:spAutoFit/>
          </a:bodyPr>
          <a:lstStyle/>
          <a:p>
            <a:pPr algn="r"/>
            <a:r>
              <a:rPr kumimoji="1" lang="zh-CN" altLang="en-US" sz="4000" dirty="0">
                <a:solidFill>
                  <a:schemeClr val="bg1"/>
                </a:solidFill>
                <a:latin typeface="Microsoft YaHei" charset="-122"/>
                <a:ea typeface="Microsoft YaHei" charset="-122"/>
                <a:cs typeface="Microsoft YaHei" charset="-122"/>
              </a:rPr>
              <a:t>感谢您的观赏</a:t>
            </a:r>
          </a:p>
        </p:txBody>
      </p:sp>
      <p:sp>
        <p:nvSpPr>
          <p:cNvPr id="3" name="文本框 2"/>
          <p:cNvSpPr txBox="1"/>
          <p:nvPr/>
        </p:nvSpPr>
        <p:spPr>
          <a:xfrm>
            <a:off x="7983681" y="6039044"/>
            <a:ext cx="3708085" cy="369332"/>
          </a:xfrm>
          <a:prstGeom prst="rect">
            <a:avLst/>
          </a:prstGeom>
          <a:noFill/>
        </p:spPr>
        <p:txBody>
          <a:bodyPr wrap="square" rtlCol="0">
            <a:spAutoFit/>
          </a:bodyPr>
          <a:lstStyle/>
          <a:p>
            <a:pPr algn="r"/>
            <a:r>
              <a:rPr kumimoji="1" lang="en-US" altLang="zh-CN" dirty="0">
                <a:solidFill>
                  <a:schemeClr val="bg1"/>
                </a:solidFill>
                <a:latin typeface="Microsoft YaHei" charset="-122"/>
                <a:ea typeface="Microsoft YaHei" charset="-122"/>
                <a:cs typeface="Microsoft YaHei" charset="-122"/>
              </a:rPr>
              <a:t>2024·11</a:t>
            </a:r>
            <a:r>
              <a:rPr kumimoji="1" lang="zh-CN" altLang="en-US" dirty="0">
                <a:solidFill>
                  <a:schemeClr val="bg1"/>
                </a:solidFill>
                <a:latin typeface="Microsoft YaHei" charset="-122"/>
                <a:ea typeface="Microsoft YaHei" charset="-122"/>
                <a:cs typeface="Microsoft YaHei" charset="-122"/>
              </a:rPr>
              <a:t>   主讲人：袁镭</a:t>
            </a:r>
          </a:p>
        </p:txBody>
      </p:sp>
      <p:sp>
        <p:nvSpPr>
          <p:cNvPr id="4" name="文本框 3"/>
          <p:cNvSpPr txBox="1"/>
          <p:nvPr/>
        </p:nvSpPr>
        <p:spPr>
          <a:xfrm>
            <a:off x="6282474" y="2229568"/>
            <a:ext cx="5478231" cy="1107996"/>
          </a:xfrm>
          <a:prstGeom prst="rect">
            <a:avLst/>
          </a:prstGeom>
          <a:noFill/>
        </p:spPr>
        <p:txBody>
          <a:bodyPr wrap="none" rtlCol="0">
            <a:spAutoFit/>
          </a:bodyPr>
          <a:lstStyle/>
          <a:p>
            <a:pPr algn="r"/>
            <a:r>
              <a:rPr kumimoji="1" lang="en-US" altLang="zh-CN" sz="6600" b="1" dirty="0">
                <a:solidFill>
                  <a:schemeClr val="bg1"/>
                </a:solidFill>
                <a:latin typeface="Microsoft YaHei" charset="-122"/>
                <a:ea typeface="Microsoft YaHei" charset="-122"/>
                <a:cs typeface="Microsoft YaHei" charset="-122"/>
              </a:rPr>
              <a:t>THANK</a:t>
            </a:r>
            <a:r>
              <a:rPr kumimoji="1" lang="zh-CN" altLang="en-US" sz="6600" b="1" dirty="0">
                <a:solidFill>
                  <a:schemeClr val="bg1"/>
                </a:solidFill>
                <a:latin typeface="Microsoft YaHei" charset="-122"/>
                <a:ea typeface="Microsoft YaHei" charset="-122"/>
                <a:cs typeface="Microsoft YaHei" charset="-122"/>
              </a:rPr>
              <a:t> </a:t>
            </a:r>
            <a:r>
              <a:rPr kumimoji="1" lang="en-US" altLang="zh-CN" sz="6600" b="1" dirty="0">
                <a:solidFill>
                  <a:schemeClr val="bg1"/>
                </a:solidFill>
                <a:latin typeface="Microsoft YaHei" charset="-122"/>
                <a:ea typeface="Microsoft YaHei" charset="-122"/>
                <a:cs typeface="Microsoft YaHei" charset="-122"/>
              </a:rPr>
              <a:t>YOU</a:t>
            </a:r>
            <a:endParaRPr kumimoji="1" lang="zh-CN" altLang="en-US" sz="6600" b="1" dirty="0">
              <a:solidFill>
                <a:schemeClr val="bg1"/>
              </a:solidFill>
              <a:latin typeface="Microsoft YaHei" charset="-122"/>
              <a:ea typeface="Microsoft YaHei" charset="-122"/>
              <a:cs typeface="Microsoft YaHei" charset="-122"/>
            </a:endParaRPr>
          </a:p>
        </p:txBody>
      </p:sp>
    </p:spTree>
    <p:extLst>
      <p:ext uri="{BB962C8B-B14F-4D97-AF65-F5344CB8AC3E}">
        <p14:creationId xmlns:p14="http://schemas.microsoft.com/office/powerpoint/2010/main" val="113359127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7091</TotalTime>
  <Words>384</Words>
  <Application>Microsoft Office PowerPoint</Application>
  <PresentationFormat>宽屏</PresentationFormat>
  <Paragraphs>44</Paragraphs>
  <Slides>9</Slides>
  <Notes>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9</vt:i4>
      </vt:variant>
    </vt:vector>
  </HeadingPairs>
  <TitlesOfParts>
    <vt:vector size="18" baseType="lpstr">
      <vt:lpstr>DengXian</vt:lpstr>
      <vt:lpstr>DengXian Light</vt:lpstr>
      <vt:lpstr>黑体</vt:lpstr>
      <vt:lpstr>Microsoft YaHei</vt:lpstr>
      <vt:lpstr>Microsoft YaHei</vt:lpstr>
      <vt:lpstr>Arial</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yuanlei</dc:creator>
  <cp:lastModifiedBy>镭 袁</cp:lastModifiedBy>
  <cp:revision>357</cp:revision>
  <dcterms:created xsi:type="dcterms:W3CDTF">2019-10-23T04:48:41Z</dcterms:created>
  <dcterms:modified xsi:type="dcterms:W3CDTF">2024-11-15T02:31:31Z</dcterms:modified>
</cp:coreProperties>
</file>