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handoutMasterIdLst>
    <p:handoutMasterId r:id="rId22"/>
  </p:handoutMasterIdLst>
  <p:sldIdLst>
    <p:sldId id="307" r:id="rId2"/>
    <p:sldId id="963" r:id="rId3"/>
    <p:sldId id="885" r:id="rId4"/>
    <p:sldId id="1004" r:id="rId5"/>
    <p:sldId id="1009" r:id="rId6"/>
    <p:sldId id="1015" r:id="rId7"/>
    <p:sldId id="1076" r:id="rId8"/>
    <p:sldId id="1078" r:id="rId9"/>
    <p:sldId id="1079" r:id="rId10"/>
    <p:sldId id="1080" r:id="rId11"/>
    <p:sldId id="1081" r:id="rId12"/>
    <p:sldId id="1082" r:id="rId13"/>
    <p:sldId id="1083" r:id="rId14"/>
    <p:sldId id="1084" r:id="rId15"/>
    <p:sldId id="1077" r:id="rId16"/>
    <p:sldId id="1011" r:id="rId17"/>
    <p:sldId id="1073" r:id="rId18"/>
    <p:sldId id="1085" r:id="rId19"/>
    <p:sldId id="308" r:id="rId2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3155">
          <p15:clr>
            <a:srgbClr val="A4A3A4"/>
          </p15:clr>
        </p15:guide>
        <p15:guide id="3" pos="606">
          <p15:clr>
            <a:srgbClr val="A4A3A4"/>
          </p15:clr>
        </p15:guide>
        <p15:guide id="4" pos="508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06CA"/>
    <a:srgbClr val="DBDBDB"/>
    <a:srgbClr val="0070C0"/>
    <a:srgbClr val="002060"/>
    <a:srgbClr val="31859C"/>
    <a:srgbClr val="47647D"/>
    <a:srgbClr val="05BCFE"/>
    <a:srgbClr val="CAD31D"/>
    <a:srgbClr val="AEB43C"/>
    <a:srgbClr val="03E2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91" autoAdjust="0"/>
    <p:restoredTop sz="93027" autoAdjust="0"/>
  </p:normalViewPr>
  <p:slideViewPr>
    <p:cSldViewPr snapToGrid="0" snapToObjects="1" showGuides="1">
      <p:cViewPr varScale="1">
        <p:scale>
          <a:sx n="135" d="100"/>
          <a:sy n="135" d="100"/>
        </p:scale>
        <p:origin x="96" y="48"/>
      </p:cViewPr>
      <p:guideLst>
        <p:guide orient="horz" pos="1620"/>
        <p:guide pos="3155"/>
        <p:guide pos="606"/>
        <p:guide pos="5082"/>
      </p:guideLst>
    </p:cSldViewPr>
  </p:slideViewPr>
  <p:outlineViewPr>
    <p:cViewPr>
      <p:scale>
        <a:sx n="33" d="100"/>
        <a:sy n="33" d="100"/>
      </p:scale>
      <p:origin x="0" y="6816"/>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63" d="100"/>
          <a:sy n="63" d="100"/>
        </p:scale>
        <p:origin x="-3163" y="-8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E3E206D-0696-4483-BE5B-20AFC4A65808}" type="datetimeFigureOut">
              <a:rPr lang="zh-CN" altLang="en-US" smtClean="0"/>
              <a:t>2024/11/15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C55FD7B-F6DF-4145-A66A-319F6122B1E8}" type="slidenum">
              <a:rPr lang="zh-CN" altLang="en-US" smtClean="0"/>
              <a:t>‹#›</a:t>
            </a:fld>
            <a:endParaRPr lang="zh-CN" altLang="en-US"/>
          </a:p>
        </p:txBody>
      </p:sp>
    </p:spTree>
    <p:extLst>
      <p:ext uri="{BB962C8B-B14F-4D97-AF65-F5344CB8AC3E}">
        <p14:creationId xmlns:p14="http://schemas.microsoft.com/office/powerpoint/2010/main" val="23900027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12576299-F284-4EAA-AA23-4862DC5082EB}" type="datetimeFigureOut">
              <a:rPr lang="zh-CN" altLang="en-US" smtClean="0"/>
              <a:pPr/>
              <a:t>2024/11/15</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E00B313C-6B84-469A-A8BF-E1E0C9F599AB}" type="slidenum">
              <a:rPr lang="zh-CN" altLang="en-US" smtClean="0"/>
              <a:pPr/>
              <a:t>‹#›</a:t>
            </a:fld>
            <a:endParaRPr lang="zh-CN" altLang="en-US" dirty="0"/>
          </a:p>
        </p:txBody>
      </p:sp>
    </p:spTree>
    <p:extLst>
      <p:ext uri="{BB962C8B-B14F-4D97-AF65-F5344CB8AC3E}">
        <p14:creationId xmlns:p14="http://schemas.microsoft.com/office/powerpoint/2010/main" val="1307864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a:t>
            </a:fld>
            <a:endParaRPr lang="zh-CN" altLang="en-US"/>
          </a:p>
        </p:txBody>
      </p:sp>
    </p:spTree>
    <p:extLst>
      <p:ext uri="{BB962C8B-B14F-4D97-AF65-F5344CB8AC3E}">
        <p14:creationId xmlns:p14="http://schemas.microsoft.com/office/powerpoint/2010/main" val="858152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2A2F7B-5DB8-7F35-3545-3A9AC09F669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A2F45B41-9DCF-E178-475F-BC42AE517E53}"/>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3F1CF8E0-266F-19A9-BEAD-8D0EA94C3F3B}"/>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1C93CBDC-C094-582B-C595-4FFEB3E1C0B5}"/>
              </a:ext>
            </a:extLst>
          </p:cNvPr>
          <p:cNvSpPr>
            <a:spLocks noGrp="1"/>
          </p:cNvSpPr>
          <p:nvPr>
            <p:ph type="sldNum" sz="quarter" idx="10"/>
          </p:nvPr>
        </p:nvSpPr>
        <p:spPr/>
        <p:txBody>
          <a:bodyPr/>
          <a:lstStyle/>
          <a:p>
            <a:fld id="{E00B313C-6B84-469A-A8BF-E1E0C9F599AB}" type="slidenum">
              <a:rPr lang="zh-CN" altLang="en-US" smtClean="0"/>
              <a:pPr/>
              <a:t>10</a:t>
            </a:fld>
            <a:endParaRPr lang="zh-CN" altLang="en-US" dirty="0"/>
          </a:p>
        </p:txBody>
      </p:sp>
    </p:spTree>
    <p:extLst>
      <p:ext uri="{BB962C8B-B14F-4D97-AF65-F5344CB8AC3E}">
        <p14:creationId xmlns:p14="http://schemas.microsoft.com/office/powerpoint/2010/main" val="2842763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D06DC5-20D0-6C7B-10A0-A7DBCCE28015}"/>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55D9EF6-968C-6F3B-E60F-A8448760371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BA8327A7-DDFE-5132-CE34-34B3BA2B9FF5}"/>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B3BC93A5-3656-C0C6-8716-92A29A818AA1}"/>
              </a:ext>
            </a:extLst>
          </p:cNvPr>
          <p:cNvSpPr>
            <a:spLocks noGrp="1"/>
          </p:cNvSpPr>
          <p:nvPr>
            <p:ph type="sldNum" sz="quarter" idx="10"/>
          </p:nvPr>
        </p:nvSpPr>
        <p:spPr/>
        <p:txBody>
          <a:bodyPr/>
          <a:lstStyle/>
          <a:p>
            <a:fld id="{E00B313C-6B84-469A-A8BF-E1E0C9F599AB}" type="slidenum">
              <a:rPr lang="zh-CN" altLang="en-US" smtClean="0"/>
              <a:pPr/>
              <a:t>11</a:t>
            </a:fld>
            <a:endParaRPr lang="zh-CN" altLang="en-US" dirty="0"/>
          </a:p>
        </p:txBody>
      </p:sp>
    </p:spTree>
    <p:extLst>
      <p:ext uri="{BB962C8B-B14F-4D97-AF65-F5344CB8AC3E}">
        <p14:creationId xmlns:p14="http://schemas.microsoft.com/office/powerpoint/2010/main" val="16017696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7C0386-8B85-9303-7D70-390DB572FF30}"/>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21603A2-9316-052A-B9D1-1C5BDE3BB827}"/>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17CD672E-DE69-657F-C6AD-A28386AB8075}"/>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74A95AF8-C5DD-97AD-4DB1-94EB595D108C}"/>
              </a:ext>
            </a:extLst>
          </p:cNvPr>
          <p:cNvSpPr>
            <a:spLocks noGrp="1"/>
          </p:cNvSpPr>
          <p:nvPr>
            <p:ph type="sldNum" sz="quarter" idx="10"/>
          </p:nvPr>
        </p:nvSpPr>
        <p:spPr/>
        <p:txBody>
          <a:bodyPr/>
          <a:lstStyle/>
          <a:p>
            <a:fld id="{E00B313C-6B84-469A-A8BF-E1E0C9F599AB}" type="slidenum">
              <a:rPr lang="zh-CN" altLang="en-US" smtClean="0"/>
              <a:pPr/>
              <a:t>12</a:t>
            </a:fld>
            <a:endParaRPr lang="zh-CN" altLang="en-US" dirty="0"/>
          </a:p>
        </p:txBody>
      </p:sp>
    </p:spTree>
    <p:extLst>
      <p:ext uri="{BB962C8B-B14F-4D97-AF65-F5344CB8AC3E}">
        <p14:creationId xmlns:p14="http://schemas.microsoft.com/office/powerpoint/2010/main" val="3512908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C00E48-9576-3350-14AC-FE877F0CF5A2}"/>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62A5434-4255-99E6-4AD6-A9FE727A117F}"/>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74E0CB99-A33A-3390-8246-416858E454C2}"/>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023F04CC-D848-CC9D-9E2C-8E2DEC9A4130}"/>
              </a:ext>
            </a:extLst>
          </p:cNvPr>
          <p:cNvSpPr>
            <a:spLocks noGrp="1"/>
          </p:cNvSpPr>
          <p:nvPr>
            <p:ph type="sldNum" sz="quarter" idx="10"/>
          </p:nvPr>
        </p:nvSpPr>
        <p:spPr/>
        <p:txBody>
          <a:bodyPr/>
          <a:lstStyle/>
          <a:p>
            <a:fld id="{E00B313C-6B84-469A-A8BF-E1E0C9F599AB}" type="slidenum">
              <a:rPr lang="zh-CN" altLang="en-US" smtClean="0"/>
              <a:pPr/>
              <a:t>13</a:t>
            </a:fld>
            <a:endParaRPr lang="zh-CN" altLang="en-US" dirty="0"/>
          </a:p>
        </p:txBody>
      </p:sp>
    </p:spTree>
    <p:extLst>
      <p:ext uri="{BB962C8B-B14F-4D97-AF65-F5344CB8AC3E}">
        <p14:creationId xmlns:p14="http://schemas.microsoft.com/office/powerpoint/2010/main" val="13268838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D1EDB-110F-7E47-055B-357D0782B947}"/>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FA0E47EB-1DD0-69EE-C96D-85794BCBE3C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BA933DF-B158-9EDB-5ACA-D8A56FFF6A56}"/>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79454B8D-DE4B-4EE5-E7FD-6FF1850E331C}"/>
              </a:ext>
            </a:extLst>
          </p:cNvPr>
          <p:cNvSpPr>
            <a:spLocks noGrp="1"/>
          </p:cNvSpPr>
          <p:nvPr>
            <p:ph type="sldNum" sz="quarter" idx="10"/>
          </p:nvPr>
        </p:nvSpPr>
        <p:spPr/>
        <p:txBody>
          <a:bodyPr/>
          <a:lstStyle/>
          <a:p>
            <a:fld id="{E00B313C-6B84-469A-A8BF-E1E0C9F599AB}" type="slidenum">
              <a:rPr lang="zh-CN" altLang="en-US" smtClean="0"/>
              <a:pPr/>
              <a:t>14</a:t>
            </a:fld>
            <a:endParaRPr lang="zh-CN" altLang="en-US" dirty="0"/>
          </a:p>
        </p:txBody>
      </p:sp>
    </p:spTree>
    <p:extLst>
      <p:ext uri="{BB962C8B-B14F-4D97-AF65-F5344CB8AC3E}">
        <p14:creationId xmlns:p14="http://schemas.microsoft.com/office/powerpoint/2010/main" val="12701076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E5E216-0056-0927-2B8D-D309DC39CA1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86B877C-AED9-494C-8BAC-78A6863C33CD}"/>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F752ACFB-E106-7B95-2597-7AB5B1D1DEDC}"/>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55FDF2F9-9068-A1E1-7F17-23590BE3E368}"/>
              </a:ext>
            </a:extLst>
          </p:cNvPr>
          <p:cNvSpPr>
            <a:spLocks noGrp="1"/>
          </p:cNvSpPr>
          <p:nvPr>
            <p:ph type="sldNum" sz="quarter" idx="10"/>
          </p:nvPr>
        </p:nvSpPr>
        <p:spPr/>
        <p:txBody>
          <a:bodyPr/>
          <a:lstStyle/>
          <a:p>
            <a:fld id="{621F41D1-EB0D-4857-8E93-8C1C831E6153}" type="slidenum">
              <a:rPr lang="zh-CN" altLang="en-US" smtClean="0"/>
              <a:pPr/>
              <a:t>15</a:t>
            </a:fld>
            <a:endParaRPr lang="zh-CN" altLang="en-US"/>
          </a:p>
        </p:txBody>
      </p:sp>
    </p:spTree>
    <p:extLst>
      <p:ext uri="{BB962C8B-B14F-4D97-AF65-F5344CB8AC3E}">
        <p14:creationId xmlns:p14="http://schemas.microsoft.com/office/powerpoint/2010/main" val="16392905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pPr/>
              <a:t>16</a:t>
            </a:fld>
            <a:endParaRPr lang="zh-CN" altLang="en-US" dirty="0"/>
          </a:p>
        </p:txBody>
      </p:sp>
    </p:spTree>
    <p:extLst>
      <p:ext uri="{BB962C8B-B14F-4D97-AF65-F5344CB8AC3E}">
        <p14:creationId xmlns:p14="http://schemas.microsoft.com/office/powerpoint/2010/main" val="1528601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pPr/>
              <a:t>17</a:t>
            </a:fld>
            <a:endParaRPr lang="zh-CN" altLang="en-US" dirty="0"/>
          </a:p>
        </p:txBody>
      </p:sp>
    </p:spTree>
    <p:extLst>
      <p:ext uri="{BB962C8B-B14F-4D97-AF65-F5344CB8AC3E}">
        <p14:creationId xmlns:p14="http://schemas.microsoft.com/office/powerpoint/2010/main" val="683919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CF7B1D-F53D-D112-5918-EE5B2427451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0C316E2-D992-07FA-E614-1A51E0164D73}"/>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D808555-3E75-98A4-70A9-E1B4FDB0C970}"/>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515D1801-4BA1-90CC-EACA-CE1BBCE7BFB4}"/>
              </a:ext>
            </a:extLst>
          </p:cNvPr>
          <p:cNvSpPr>
            <a:spLocks noGrp="1"/>
          </p:cNvSpPr>
          <p:nvPr>
            <p:ph type="sldNum" sz="quarter" idx="10"/>
          </p:nvPr>
        </p:nvSpPr>
        <p:spPr/>
        <p:txBody>
          <a:bodyPr/>
          <a:lstStyle/>
          <a:p>
            <a:fld id="{E00B313C-6B84-469A-A8BF-E1E0C9F599AB}" type="slidenum">
              <a:rPr lang="zh-CN" altLang="en-US" smtClean="0"/>
              <a:pPr/>
              <a:t>18</a:t>
            </a:fld>
            <a:endParaRPr lang="zh-CN" altLang="en-US" dirty="0"/>
          </a:p>
        </p:txBody>
      </p:sp>
    </p:spTree>
    <p:extLst>
      <p:ext uri="{BB962C8B-B14F-4D97-AF65-F5344CB8AC3E}">
        <p14:creationId xmlns:p14="http://schemas.microsoft.com/office/powerpoint/2010/main" val="3721083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19</a:t>
            </a:fld>
            <a:endParaRPr lang="zh-CN" altLang="en-US"/>
          </a:p>
        </p:txBody>
      </p:sp>
    </p:spTree>
    <p:extLst>
      <p:ext uri="{BB962C8B-B14F-4D97-AF65-F5344CB8AC3E}">
        <p14:creationId xmlns:p14="http://schemas.microsoft.com/office/powerpoint/2010/main" val="1394002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pPr/>
              <a:t>2</a:t>
            </a:fld>
            <a:endParaRPr lang="zh-CN" altLang="en-US"/>
          </a:p>
        </p:txBody>
      </p:sp>
    </p:spTree>
    <p:extLst>
      <p:ext uri="{BB962C8B-B14F-4D97-AF65-F5344CB8AC3E}">
        <p14:creationId xmlns:p14="http://schemas.microsoft.com/office/powerpoint/2010/main" val="2114377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pPr/>
              <a:t>3</a:t>
            </a:fld>
            <a:endParaRPr lang="zh-CN" altLang="en-US" dirty="0"/>
          </a:p>
        </p:txBody>
      </p:sp>
    </p:spTree>
    <p:extLst>
      <p:ext uri="{BB962C8B-B14F-4D97-AF65-F5344CB8AC3E}">
        <p14:creationId xmlns:p14="http://schemas.microsoft.com/office/powerpoint/2010/main" val="1492851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pPr/>
              <a:t>4</a:t>
            </a:fld>
            <a:endParaRPr lang="zh-CN" altLang="en-US" dirty="0"/>
          </a:p>
        </p:txBody>
      </p:sp>
    </p:spTree>
    <p:extLst>
      <p:ext uri="{BB962C8B-B14F-4D97-AF65-F5344CB8AC3E}">
        <p14:creationId xmlns:p14="http://schemas.microsoft.com/office/powerpoint/2010/main" val="4274673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pPr/>
              <a:t>5</a:t>
            </a:fld>
            <a:endParaRPr lang="zh-CN" altLang="en-US" dirty="0"/>
          </a:p>
        </p:txBody>
      </p:sp>
    </p:spTree>
    <p:extLst>
      <p:ext uri="{BB962C8B-B14F-4D97-AF65-F5344CB8AC3E}">
        <p14:creationId xmlns:p14="http://schemas.microsoft.com/office/powerpoint/2010/main" val="2838783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0B313C-6B84-469A-A8BF-E1E0C9F599AB}" type="slidenum">
              <a:rPr lang="zh-CN" altLang="en-US" smtClean="0"/>
              <a:pPr/>
              <a:t>6</a:t>
            </a:fld>
            <a:endParaRPr lang="zh-CN" altLang="en-US" dirty="0"/>
          </a:p>
        </p:txBody>
      </p:sp>
    </p:spTree>
    <p:extLst>
      <p:ext uri="{BB962C8B-B14F-4D97-AF65-F5344CB8AC3E}">
        <p14:creationId xmlns:p14="http://schemas.microsoft.com/office/powerpoint/2010/main" val="4038550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A3E734-FF7D-9D2C-8ADD-1D024025E4F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2A7CE814-2798-47EE-B1F1-1008B9DFEFB4}"/>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6A2D46D1-486E-8F50-9349-394022385841}"/>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3A9CB966-41E4-8C9D-DD6F-A038ADC024C9}"/>
              </a:ext>
            </a:extLst>
          </p:cNvPr>
          <p:cNvSpPr>
            <a:spLocks noGrp="1"/>
          </p:cNvSpPr>
          <p:nvPr>
            <p:ph type="sldNum" sz="quarter" idx="10"/>
          </p:nvPr>
        </p:nvSpPr>
        <p:spPr/>
        <p:txBody>
          <a:bodyPr/>
          <a:lstStyle/>
          <a:p>
            <a:fld id="{621F41D1-EB0D-4857-8E93-8C1C831E6153}" type="slidenum">
              <a:rPr lang="zh-CN" altLang="en-US" smtClean="0"/>
              <a:pPr/>
              <a:t>7</a:t>
            </a:fld>
            <a:endParaRPr lang="zh-CN" altLang="en-US"/>
          </a:p>
        </p:txBody>
      </p:sp>
    </p:spTree>
    <p:extLst>
      <p:ext uri="{BB962C8B-B14F-4D97-AF65-F5344CB8AC3E}">
        <p14:creationId xmlns:p14="http://schemas.microsoft.com/office/powerpoint/2010/main" val="1275732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FF0628-87FD-3F19-10E8-A5E9A5A71549}"/>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2D1159F-CA8E-ADC2-D024-922978944F27}"/>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6AE47FB5-AF80-F909-A46C-346D08467DDA}"/>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1751D6AC-7B54-9A6F-AC08-FE365958CB96}"/>
              </a:ext>
            </a:extLst>
          </p:cNvPr>
          <p:cNvSpPr>
            <a:spLocks noGrp="1"/>
          </p:cNvSpPr>
          <p:nvPr>
            <p:ph type="sldNum" sz="quarter" idx="10"/>
          </p:nvPr>
        </p:nvSpPr>
        <p:spPr/>
        <p:txBody>
          <a:bodyPr/>
          <a:lstStyle/>
          <a:p>
            <a:fld id="{E00B313C-6B84-469A-A8BF-E1E0C9F599AB}" type="slidenum">
              <a:rPr lang="zh-CN" altLang="en-US" smtClean="0"/>
              <a:pPr/>
              <a:t>8</a:t>
            </a:fld>
            <a:endParaRPr lang="zh-CN" altLang="en-US" dirty="0"/>
          </a:p>
        </p:txBody>
      </p:sp>
    </p:spTree>
    <p:extLst>
      <p:ext uri="{BB962C8B-B14F-4D97-AF65-F5344CB8AC3E}">
        <p14:creationId xmlns:p14="http://schemas.microsoft.com/office/powerpoint/2010/main" val="24266313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2470A-BE60-104D-64A3-0DF9C70BD77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1280D8E-6A4F-C85A-5F8A-31AF99AA49CB}"/>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361673AB-8192-8783-2087-93F3452D6F26}"/>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81D7B0A2-5135-B52F-9719-260D1F05B73E}"/>
              </a:ext>
            </a:extLst>
          </p:cNvPr>
          <p:cNvSpPr>
            <a:spLocks noGrp="1"/>
          </p:cNvSpPr>
          <p:nvPr>
            <p:ph type="sldNum" sz="quarter" idx="10"/>
          </p:nvPr>
        </p:nvSpPr>
        <p:spPr/>
        <p:txBody>
          <a:bodyPr/>
          <a:lstStyle/>
          <a:p>
            <a:fld id="{E00B313C-6B84-469A-A8BF-E1E0C9F599AB}" type="slidenum">
              <a:rPr lang="zh-CN" altLang="en-US" smtClean="0"/>
              <a:pPr/>
              <a:t>9</a:t>
            </a:fld>
            <a:endParaRPr lang="zh-CN" altLang="en-US" dirty="0"/>
          </a:p>
        </p:txBody>
      </p:sp>
    </p:spTree>
    <p:extLst>
      <p:ext uri="{BB962C8B-B14F-4D97-AF65-F5344CB8AC3E}">
        <p14:creationId xmlns:p14="http://schemas.microsoft.com/office/powerpoint/2010/main" val="795013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a:xfrm>
            <a:off x="457200" y="1200151"/>
            <a:ext cx="8229600" cy="3394472"/>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lvl1pPr>
              <a:defRPr>
                <a:ea typeface="微软雅黑" panose="020B0503020204020204" pitchFamily="34" charset="-122"/>
              </a:defRPr>
            </a:lvl1pPr>
          </a:lstStyle>
          <a:p>
            <a:fld id="{A8E73CBE-0BA0-4A3F-94EC-40CF8B6089FA}" type="datetime1">
              <a:rPr lang="zh-CN" altLang="en-US" smtClean="0"/>
              <a:t>2024/11/15</a:t>
            </a:fld>
            <a:endParaRPr lang="zh-CN" altLang="en-US" dirty="0"/>
          </a:p>
        </p:txBody>
      </p:sp>
      <p:sp>
        <p:nvSpPr>
          <p:cNvPr id="5" name="页脚占位符 4"/>
          <p:cNvSpPr>
            <a:spLocks noGrp="1"/>
          </p:cNvSpPr>
          <p:nvPr>
            <p:ph type="ftr" sz="quarter" idx="11"/>
          </p:nvPr>
        </p:nvSpPr>
        <p:spPr>
          <a:xfrm>
            <a:off x="3124200" y="4767263"/>
            <a:ext cx="2895600" cy="273844"/>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518712" y="4869656"/>
            <a:ext cx="625287" cy="273844"/>
          </a:xfrm>
          <a:prstGeom prst="rect">
            <a:avLst/>
          </a:prstGeom>
        </p:spPr>
        <p:txBody>
          <a:bodyPr/>
          <a:lstStyle>
            <a:lvl1pPr>
              <a:defRPr b="1">
                <a:solidFill>
                  <a:srgbClr val="92D050"/>
                </a:solidFill>
                <a:effectLst/>
                <a:latin typeface="Times New Roman" pitchFamily="18" charset="0"/>
                <a:ea typeface="微软雅黑" panose="020B0503020204020204" pitchFamily="34" charset="-122"/>
                <a:cs typeface="Times New Roman" pitchFamily="18" charset="0"/>
              </a:defRPr>
            </a:lvl1pPr>
          </a:lstStyle>
          <a:p>
            <a:fld id="{E1BEBC7A-FD02-486B-81B5-A845787C689C}" type="slidenum">
              <a:rPr lang="zh-CN" altLang="en-US" smtClean="0"/>
              <a:pPr/>
              <a:t>‹#›</a:t>
            </a:fld>
            <a:endParaRPr lang="zh-CN" altLang="en-US" dirty="0"/>
          </a:p>
        </p:txBody>
      </p:sp>
      <p:cxnSp>
        <p:nvCxnSpPr>
          <p:cNvPr id="10" name="直接连接符 9">
            <a:extLst>
              <a:ext uri="{FF2B5EF4-FFF2-40B4-BE49-F238E27FC236}">
                <a16:creationId xmlns:a16="http://schemas.microsoft.com/office/drawing/2014/main" id="{7086015E-51D8-42F4-B7EA-532967FE0505}"/>
              </a:ext>
            </a:extLst>
          </p:cNvPr>
          <p:cNvCxnSpPr/>
          <p:nvPr userDrawn="1"/>
        </p:nvCxnSpPr>
        <p:spPr>
          <a:xfrm>
            <a:off x="55177" y="641720"/>
            <a:ext cx="9088822" cy="0"/>
          </a:xfrm>
          <a:prstGeom prst="line">
            <a:avLst/>
          </a:prstGeom>
          <a:ln w="28575" cmpd="dbl">
            <a:solidFill>
              <a:srgbClr val="00B050"/>
            </a:solidFill>
            <a:prstDash val="sysDash"/>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lvl1pPr>
              <a:defRPr>
                <a:ea typeface="微软雅黑" panose="020B0503020204020204" pitchFamily="34" charset="-122"/>
              </a:defRPr>
            </a:lvl1pPr>
          </a:lstStyle>
          <a:p>
            <a:r>
              <a:rPr lang="zh-CN" altLang="en-US" dirty="0"/>
              <a:t>单击此处编辑母版标题样式</a:t>
            </a:r>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lvl1pPr>
              <a:defRPr>
                <a:ea typeface="微软雅黑" panose="020B0503020204020204" pitchFamily="34" charset="-122"/>
              </a:defRPr>
            </a:lvl1pPr>
          </a:lstStyle>
          <a:p>
            <a:fld id="{E37A934C-4BB1-49B4-925E-495AE8B07C39}" type="datetime1">
              <a:rPr lang="zh-CN" altLang="en-US" smtClean="0"/>
              <a:t>2024/11/15</a:t>
            </a:fld>
            <a:endParaRPr lang="zh-CN" altLang="en-US" dirty="0"/>
          </a:p>
        </p:txBody>
      </p:sp>
      <p:sp>
        <p:nvSpPr>
          <p:cNvPr id="5" name="页脚占位符 4"/>
          <p:cNvSpPr>
            <a:spLocks noGrp="1"/>
          </p:cNvSpPr>
          <p:nvPr>
            <p:ph type="ftr" sz="quarter" idx="11"/>
          </p:nvPr>
        </p:nvSpPr>
        <p:spPr>
          <a:xfrm>
            <a:off x="3124200" y="4767263"/>
            <a:ext cx="2895600" cy="273844"/>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lvl1pPr>
              <a:defRPr>
                <a:ea typeface="微软雅黑" panose="020B0503020204020204" pitchFamily="34" charset="-122"/>
              </a:defRPr>
            </a:lvl1pPr>
          </a:lstStyle>
          <a:p>
            <a:fld id="{E1BEBC7A-FD02-486B-81B5-A845787C689C}"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cxnSp>
        <p:nvCxnSpPr>
          <p:cNvPr id="3" name="直接连接符 2"/>
          <p:cNvCxnSpPr/>
          <p:nvPr userDrawn="1"/>
        </p:nvCxnSpPr>
        <p:spPr>
          <a:xfrm>
            <a:off x="515257" y="624114"/>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nvCxnSpPr>
        <p:spPr>
          <a:xfrm>
            <a:off x="5436096"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7" name="矩形 6"/>
          <p:cNvSpPr/>
          <p:nvPr userDrawn="1"/>
        </p:nvSpPr>
        <p:spPr>
          <a:xfrm>
            <a:off x="0" y="1"/>
            <a:ext cx="9144000" cy="699542"/>
          </a:xfrm>
          <a:prstGeom prst="rect">
            <a:avLst/>
          </a:prstGeom>
          <a:solidFill>
            <a:srgbClr val="568D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513" y="-20538"/>
            <a:ext cx="1704311" cy="72008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740"/>
            <a:ext cx="8229600" cy="857250"/>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ea typeface="微软雅黑" panose="020B0503020204020204" pitchFamily="34" charset="-122"/>
              </a:defRPr>
            </a:lvl1pPr>
          </a:lstStyle>
          <a:p>
            <a:r>
              <a:rPr lang="zh-CN" altLang="en-US" dirty="0"/>
              <a:t>单击此处编辑母版标题样式</a:t>
            </a:r>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ea typeface="微软雅黑" panose="020B0503020204020204" pitchFamily="34" charset="-12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lvl1pPr>
              <a:defRPr>
                <a:ea typeface="微软雅黑" panose="020B0503020204020204" pitchFamily="34" charset="-122"/>
              </a:defRPr>
            </a:lvl1pPr>
          </a:lstStyle>
          <a:p>
            <a:fld id="{469EA59A-947C-4AE5-9046-B07B0CBBD7CE}" type="datetime1">
              <a:rPr lang="zh-CN" altLang="en-US" smtClean="0"/>
              <a:t>2024/11/15</a:t>
            </a:fld>
            <a:endParaRPr lang="zh-CN" altLang="en-US" dirty="0"/>
          </a:p>
        </p:txBody>
      </p:sp>
      <p:sp>
        <p:nvSpPr>
          <p:cNvPr id="5" name="页脚占位符 4"/>
          <p:cNvSpPr>
            <a:spLocks noGrp="1"/>
          </p:cNvSpPr>
          <p:nvPr>
            <p:ph type="ftr" sz="quarter" idx="11"/>
          </p:nvPr>
        </p:nvSpPr>
        <p:spPr>
          <a:xfrm>
            <a:off x="3124200" y="4767263"/>
            <a:ext cx="2895600" cy="273844"/>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lvl1pPr>
              <a:defRPr>
                <a:ea typeface="微软雅黑" panose="020B0503020204020204" pitchFamily="34" charset="-122"/>
              </a:defRPr>
            </a:lvl1pPr>
          </a:lstStyle>
          <a:p>
            <a:fld id="{E1BEBC7A-FD02-486B-81B5-A845787C689C}"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两栏内容">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ea typeface="微软雅黑" panose="020B0503020204020204" pitchFamily="34" charset="-122"/>
              </a:defRPr>
            </a:lvl1pPr>
            <a:lvl2pPr>
              <a:defRPr sz="2400">
                <a:ea typeface="微软雅黑" panose="020B0503020204020204" pitchFamily="34" charset="-122"/>
              </a:defRPr>
            </a:lvl2pPr>
            <a:lvl3pPr>
              <a:defRPr sz="2000">
                <a:ea typeface="微软雅黑" panose="020B0503020204020204" pitchFamily="34" charset="-122"/>
              </a:defRPr>
            </a:lvl3pPr>
            <a:lvl4pPr>
              <a:defRPr sz="1800">
                <a:ea typeface="微软雅黑" panose="020B0503020204020204" pitchFamily="34" charset="-122"/>
              </a:defRPr>
            </a:lvl4pPr>
            <a:lvl5pPr>
              <a:defRPr sz="1800">
                <a:ea typeface="微软雅黑" panose="020B0503020204020204" pitchFamily="34" charset="-122"/>
              </a:defRPr>
            </a:lvl5pPr>
            <a:lvl6pPr>
              <a:defRPr sz="1800"/>
            </a:lvl6pPr>
            <a:lvl7pPr>
              <a:defRPr sz="1800"/>
            </a:lvl7pPr>
            <a:lvl8pPr>
              <a:defRPr sz="1800"/>
            </a:lvl8pPr>
            <a:lvl9pPr>
              <a:defRPr sz="18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ea typeface="微软雅黑" panose="020B0503020204020204" pitchFamily="34" charset="-122"/>
              </a:defRPr>
            </a:lvl1pPr>
            <a:lvl2pPr>
              <a:defRPr sz="2400">
                <a:ea typeface="微软雅黑" panose="020B0503020204020204" pitchFamily="34" charset="-122"/>
              </a:defRPr>
            </a:lvl2pPr>
            <a:lvl3pPr>
              <a:defRPr sz="2000">
                <a:ea typeface="微软雅黑" panose="020B0503020204020204" pitchFamily="34" charset="-122"/>
              </a:defRPr>
            </a:lvl3pPr>
            <a:lvl4pPr>
              <a:defRPr sz="1800">
                <a:ea typeface="微软雅黑" panose="020B0503020204020204" pitchFamily="34" charset="-122"/>
              </a:defRPr>
            </a:lvl4pPr>
            <a:lvl5pPr>
              <a:defRPr sz="1800">
                <a:ea typeface="微软雅黑" panose="020B0503020204020204" pitchFamily="34" charset="-122"/>
              </a:defRPr>
            </a:lvl5pPr>
            <a:lvl6pPr>
              <a:defRPr sz="1800"/>
            </a:lvl6pPr>
            <a:lvl7pPr>
              <a:defRPr sz="1800"/>
            </a:lvl7pPr>
            <a:lvl8pPr>
              <a:defRPr sz="1800"/>
            </a:lvl8pPr>
            <a:lvl9pPr>
              <a:defRPr sz="18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a:xfrm>
            <a:off x="457200" y="4767263"/>
            <a:ext cx="2133600" cy="273844"/>
          </a:xfrm>
          <a:prstGeom prst="rect">
            <a:avLst/>
          </a:prstGeom>
        </p:spPr>
        <p:txBody>
          <a:bodyPr/>
          <a:lstStyle>
            <a:lvl1pPr>
              <a:defRPr>
                <a:ea typeface="微软雅黑" panose="020B0503020204020204" pitchFamily="34" charset="-122"/>
              </a:defRPr>
            </a:lvl1pPr>
          </a:lstStyle>
          <a:p>
            <a:fld id="{8713C7D1-5FB0-42DB-866C-F3D45037FDF7}" type="datetime1">
              <a:rPr lang="zh-CN" altLang="en-US" smtClean="0"/>
              <a:t>2024/11/15</a:t>
            </a:fld>
            <a:endParaRPr lang="zh-CN" altLang="en-US" dirty="0"/>
          </a:p>
        </p:txBody>
      </p:sp>
      <p:sp>
        <p:nvSpPr>
          <p:cNvPr id="6" name="页脚占位符 5"/>
          <p:cNvSpPr>
            <a:spLocks noGrp="1"/>
          </p:cNvSpPr>
          <p:nvPr>
            <p:ph type="ftr" sz="quarter" idx="11"/>
          </p:nvPr>
        </p:nvSpPr>
        <p:spPr>
          <a:xfrm>
            <a:off x="3124200" y="4767263"/>
            <a:ext cx="2895600" cy="273844"/>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lvl1pPr>
              <a:defRPr>
                <a:ea typeface="微软雅黑" panose="020B0503020204020204" pitchFamily="34" charset="-122"/>
              </a:defRPr>
            </a:lvl1pPr>
          </a:lstStyle>
          <a:p>
            <a:fld id="{E1BEBC7A-FD02-486B-81B5-A845787C689C}"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ea typeface="微软雅黑" panose="020B0503020204020204" pitchFamily="34" charset="-122"/>
              </a:defRPr>
            </a:lvl1pPr>
            <a:lvl2pPr>
              <a:defRPr sz="2000">
                <a:ea typeface="微软雅黑" panose="020B0503020204020204" pitchFamily="34" charset="-122"/>
              </a:defRPr>
            </a:lvl2pPr>
            <a:lvl3pPr>
              <a:defRPr sz="1800">
                <a:ea typeface="微软雅黑" panose="020B0503020204020204" pitchFamily="34" charset="-122"/>
              </a:defRPr>
            </a:lvl3pPr>
            <a:lvl4pPr>
              <a:defRPr sz="1600">
                <a:ea typeface="微软雅黑" panose="020B0503020204020204" pitchFamily="34" charset="-122"/>
              </a:defRPr>
            </a:lvl4pPr>
            <a:lvl5pPr>
              <a:defRPr sz="1600">
                <a:ea typeface="微软雅黑" panose="020B0503020204020204" pitchFamily="34" charset="-122"/>
              </a:defRPr>
            </a:lvl5pPr>
            <a:lvl6pPr>
              <a:defRPr sz="1600"/>
            </a:lvl6pPr>
            <a:lvl7pPr>
              <a:defRPr sz="1600"/>
            </a:lvl7pPr>
            <a:lvl8pPr>
              <a:defRPr sz="1600"/>
            </a:lvl8pPr>
            <a:lvl9pPr>
              <a:defRPr sz="16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ea typeface="微软雅黑" panose="020B0503020204020204" pitchFamily="34" charset="-122"/>
              </a:defRPr>
            </a:lvl1pPr>
            <a:lvl2pPr>
              <a:defRPr sz="2000">
                <a:ea typeface="微软雅黑" panose="020B0503020204020204" pitchFamily="34" charset="-122"/>
              </a:defRPr>
            </a:lvl2pPr>
            <a:lvl3pPr>
              <a:defRPr sz="1800">
                <a:ea typeface="微软雅黑" panose="020B0503020204020204" pitchFamily="34" charset="-122"/>
              </a:defRPr>
            </a:lvl3pPr>
            <a:lvl4pPr>
              <a:defRPr sz="1600">
                <a:ea typeface="微软雅黑" panose="020B0503020204020204" pitchFamily="34" charset="-122"/>
              </a:defRPr>
            </a:lvl4pPr>
            <a:lvl5pPr>
              <a:defRPr sz="1600">
                <a:ea typeface="微软雅黑" panose="020B0503020204020204" pitchFamily="34" charset="-122"/>
              </a:defRPr>
            </a:lvl5pPr>
            <a:lvl6pPr>
              <a:defRPr sz="1600"/>
            </a:lvl6pPr>
            <a:lvl7pPr>
              <a:defRPr sz="1600"/>
            </a:lvl7pPr>
            <a:lvl8pPr>
              <a:defRPr sz="1600"/>
            </a:lvl8pPr>
            <a:lvl9pPr>
              <a:defRPr sz="16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a:xfrm>
            <a:off x="457200" y="4767263"/>
            <a:ext cx="2133600" cy="273844"/>
          </a:xfrm>
          <a:prstGeom prst="rect">
            <a:avLst/>
          </a:prstGeom>
        </p:spPr>
        <p:txBody>
          <a:bodyPr/>
          <a:lstStyle>
            <a:lvl1pPr>
              <a:defRPr>
                <a:ea typeface="微软雅黑" panose="020B0503020204020204" pitchFamily="34" charset="-122"/>
              </a:defRPr>
            </a:lvl1pPr>
          </a:lstStyle>
          <a:p>
            <a:fld id="{198D7D07-FC81-48ED-92EE-5D898107615D}" type="datetime1">
              <a:rPr lang="zh-CN" altLang="en-US" smtClean="0"/>
              <a:t>2024/11/15</a:t>
            </a:fld>
            <a:endParaRPr lang="zh-CN" altLang="en-US" dirty="0"/>
          </a:p>
        </p:txBody>
      </p:sp>
      <p:sp>
        <p:nvSpPr>
          <p:cNvPr id="8" name="页脚占位符 7"/>
          <p:cNvSpPr>
            <a:spLocks noGrp="1"/>
          </p:cNvSpPr>
          <p:nvPr>
            <p:ph type="ftr" sz="quarter" idx="11"/>
          </p:nvPr>
        </p:nvSpPr>
        <p:spPr>
          <a:xfrm>
            <a:off x="3124200" y="4767263"/>
            <a:ext cx="2895600" cy="273844"/>
          </a:xfrm>
          <a:prstGeom prst="rect">
            <a:avLst/>
          </a:prstGeom>
        </p:spPr>
        <p:txBody>
          <a:bodyPr/>
          <a:lstStyle>
            <a:lvl1pPr>
              <a:defRPr>
                <a:ea typeface="微软雅黑" panose="020B0503020204020204" pitchFamily="34" charset="-122"/>
              </a:defRPr>
            </a:lvl1pPr>
          </a:lstStyle>
          <a:p>
            <a:endParaRPr lang="zh-CN" altLang="en-US" dirty="0"/>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lvl1pPr>
              <a:defRPr>
                <a:ea typeface="微软雅黑" panose="020B0503020204020204" pitchFamily="34" charset="-122"/>
              </a:defRPr>
            </a:lvl1pPr>
          </a:lstStyle>
          <a:p>
            <a:fld id="{E1BEBC7A-FD02-486B-81B5-A845787C689C}"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nvPr>
        </p:nvSpPr>
        <p:spPr>
          <a:xfrm>
            <a:off x="457200" y="4767263"/>
            <a:ext cx="2133600" cy="273844"/>
          </a:xfrm>
          <a:prstGeom prst="rect">
            <a:avLst/>
          </a:prstGeom>
        </p:spPr>
        <p:txBody>
          <a:bodyPr/>
          <a:lstStyle>
            <a:lvl1pPr>
              <a:defRPr>
                <a:ea typeface="微软雅黑" panose="020B0503020204020204" pitchFamily="34" charset="-122"/>
              </a:defRPr>
            </a:lvl1pPr>
          </a:lstStyle>
          <a:p>
            <a:fld id="{D262C965-E912-4E1E-AFAF-A9C4968F9235}" type="datetime1">
              <a:rPr lang="zh-CN" altLang="en-US" smtClean="0"/>
              <a:t>2024/11/15</a:t>
            </a:fld>
            <a:endParaRPr lang="zh-CN" altLang="en-US" dirty="0"/>
          </a:p>
        </p:txBody>
      </p:sp>
      <p:sp>
        <p:nvSpPr>
          <p:cNvPr id="4" name="页脚占位符 3"/>
          <p:cNvSpPr>
            <a:spLocks noGrp="1"/>
          </p:cNvSpPr>
          <p:nvPr>
            <p:ph type="ftr" sz="quarter" idx="11"/>
          </p:nvPr>
        </p:nvSpPr>
        <p:spPr>
          <a:xfrm>
            <a:off x="3124200" y="4767263"/>
            <a:ext cx="2895600" cy="273844"/>
          </a:xfrm>
          <a:prstGeom prst="rect">
            <a:avLst/>
          </a:prstGeom>
        </p:spPr>
        <p:txBody>
          <a:bodyPr/>
          <a:lstStyle>
            <a:lvl1pPr>
              <a:defRPr>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lvl1pPr>
              <a:defRPr>
                <a:ea typeface="微软雅黑" panose="020B0503020204020204" pitchFamily="34" charset="-122"/>
              </a:defRPr>
            </a:lvl1pPr>
          </a:lstStyle>
          <a:p>
            <a:fld id="{E1BEBC7A-FD02-486B-81B5-A845787C689C}"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lvl1pPr>
              <a:defRPr>
                <a:ea typeface="微软雅黑" panose="020B0503020204020204" pitchFamily="34" charset="-122"/>
              </a:defRPr>
            </a:lvl1pPr>
          </a:lstStyle>
          <a:p>
            <a:fld id="{B01A8BE2-37E7-4EA2-AF04-5CF5CBB2795E}" type="datetime1">
              <a:rPr lang="zh-CN" altLang="en-US" smtClean="0"/>
              <a:t>2024/11/15</a:t>
            </a:fld>
            <a:endParaRPr lang="zh-CN" altLang="en-US" dirty="0"/>
          </a:p>
        </p:txBody>
      </p:sp>
      <p:sp>
        <p:nvSpPr>
          <p:cNvPr id="3" name="页脚占位符 2"/>
          <p:cNvSpPr>
            <a:spLocks noGrp="1"/>
          </p:cNvSpPr>
          <p:nvPr>
            <p:ph type="ftr" sz="quarter" idx="11"/>
          </p:nvPr>
        </p:nvSpPr>
        <p:spPr>
          <a:xfrm>
            <a:off x="3124200" y="4767263"/>
            <a:ext cx="2895600" cy="273844"/>
          </a:xfrm>
          <a:prstGeom prst="rect">
            <a:avLst/>
          </a:prstGeom>
        </p:spPr>
        <p:txBody>
          <a:bodyPr/>
          <a:lstStyle>
            <a:lvl1pPr>
              <a:defRPr>
                <a:ea typeface="微软雅黑" panose="020B0503020204020204" pitchFamily="34" charset="-122"/>
              </a:defRPr>
            </a:lvl1pPr>
          </a:lstStyle>
          <a:p>
            <a:endParaRPr lang="zh-CN" alt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ea typeface="微软雅黑" panose="020B0503020204020204" pitchFamily="34" charset="-122"/>
              </a:defRPr>
            </a:lvl1pPr>
            <a:lvl2pPr>
              <a:defRPr sz="2800">
                <a:ea typeface="微软雅黑" panose="020B0503020204020204" pitchFamily="34" charset="-122"/>
              </a:defRPr>
            </a:lvl2pPr>
            <a:lvl3pPr>
              <a:defRPr sz="2400">
                <a:ea typeface="微软雅黑" panose="020B0503020204020204" pitchFamily="34" charset="-122"/>
              </a:defRPr>
            </a:lvl3pPr>
            <a:lvl4pPr>
              <a:defRPr sz="2000">
                <a:ea typeface="微软雅黑" panose="020B0503020204020204" pitchFamily="34" charset="-122"/>
              </a:defRPr>
            </a:lvl4pPr>
            <a:lvl5pPr>
              <a:defRPr sz="2000">
                <a:ea typeface="微软雅黑" panose="020B0503020204020204" pitchFamily="34" charset="-122"/>
              </a:defRPr>
            </a:lvl5pPr>
            <a:lvl6pPr>
              <a:defRPr sz="2000"/>
            </a:lvl6pPr>
            <a:lvl7pPr>
              <a:defRPr sz="2000"/>
            </a:lvl7pPr>
            <a:lvl8pPr>
              <a:defRPr sz="2000"/>
            </a:lvl8pPr>
            <a:lvl9pPr>
              <a:defRPr sz="2000"/>
            </a:lvl9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ea typeface="微软雅黑"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lvl1pPr>
              <a:defRPr>
                <a:ea typeface="微软雅黑" panose="020B0503020204020204" pitchFamily="34" charset="-122"/>
              </a:defRPr>
            </a:lvl1pPr>
          </a:lstStyle>
          <a:p>
            <a:fld id="{C9F398C2-B789-4C0C-92D5-7ED2714BAE25}" type="datetime1">
              <a:rPr lang="zh-CN" altLang="en-US" smtClean="0"/>
              <a:t>2024/11/15</a:t>
            </a:fld>
            <a:endParaRPr lang="zh-CN" altLang="en-US" dirty="0"/>
          </a:p>
        </p:txBody>
      </p:sp>
      <p:sp>
        <p:nvSpPr>
          <p:cNvPr id="6" name="页脚占位符 5"/>
          <p:cNvSpPr>
            <a:spLocks noGrp="1"/>
          </p:cNvSpPr>
          <p:nvPr>
            <p:ph type="ftr" sz="quarter" idx="11"/>
          </p:nvPr>
        </p:nvSpPr>
        <p:spPr>
          <a:xfrm>
            <a:off x="3124200" y="4767263"/>
            <a:ext cx="2895600" cy="273844"/>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lvl1pPr>
              <a:defRPr>
                <a:ea typeface="微软雅黑" panose="020B0503020204020204" pitchFamily="34" charset="-122"/>
              </a:defRPr>
            </a:lvl1pPr>
          </a:lstStyle>
          <a:p>
            <a:fld id="{E1BEBC7A-FD02-486B-81B5-A845787C689C}"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ea typeface="微软雅黑" panose="020B0503020204020204" pitchFamily="34" charset="-122"/>
              </a:defRPr>
            </a:lvl1pPr>
          </a:lstStyle>
          <a:p>
            <a:r>
              <a:rPr lang="zh-CN" altLang="en-US" dirty="0"/>
              <a:t>单击此处编辑母版标题样式</a:t>
            </a:r>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ea typeface="微软雅黑"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ea typeface="微软雅黑"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lvl1pPr>
              <a:defRPr>
                <a:ea typeface="微软雅黑" panose="020B0503020204020204" pitchFamily="34" charset="-122"/>
              </a:defRPr>
            </a:lvl1pPr>
          </a:lstStyle>
          <a:p>
            <a:fld id="{3F73DE53-199E-4F95-B893-B4AEDEE4E5F8}" type="datetime1">
              <a:rPr lang="zh-CN" altLang="en-US" smtClean="0"/>
              <a:t>2024/11/15</a:t>
            </a:fld>
            <a:endParaRPr lang="zh-CN" altLang="en-US" dirty="0"/>
          </a:p>
        </p:txBody>
      </p:sp>
      <p:sp>
        <p:nvSpPr>
          <p:cNvPr id="6" name="页脚占位符 5"/>
          <p:cNvSpPr>
            <a:spLocks noGrp="1"/>
          </p:cNvSpPr>
          <p:nvPr>
            <p:ph type="ftr" sz="quarter" idx="11"/>
          </p:nvPr>
        </p:nvSpPr>
        <p:spPr>
          <a:xfrm>
            <a:off x="3124200" y="4767263"/>
            <a:ext cx="2895600" cy="273844"/>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lvl1pPr>
              <a:defRPr>
                <a:ea typeface="微软雅黑" panose="020B0503020204020204" pitchFamily="34" charset="-122"/>
              </a:defRPr>
            </a:lvl1pPr>
          </a:lstStyle>
          <a:p>
            <a:fld id="{E1BEBC7A-FD02-486B-81B5-A845787C689C}"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lvl1pPr>
              <a:defRPr>
                <a:ea typeface="微软雅黑" panose="020B0503020204020204" pitchFamily="34" charset="-122"/>
              </a:defRPr>
            </a:lvl1pPr>
          </a:lstStyle>
          <a:p>
            <a:fld id="{581DB329-B02A-403B-B3FF-6A041052FC33}" type="datetime1">
              <a:rPr lang="zh-CN" altLang="en-US" smtClean="0"/>
              <a:t>2024/11/15</a:t>
            </a:fld>
            <a:endParaRPr lang="zh-CN" altLang="en-US" dirty="0"/>
          </a:p>
        </p:txBody>
      </p:sp>
      <p:sp>
        <p:nvSpPr>
          <p:cNvPr id="5" name="页脚占位符 4"/>
          <p:cNvSpPr>
            <a:spLocks noGrp="1"/>
          </p:cNvSpPr>
          <p:nvPr>
            <p:ph type="ftr" sz="quarter" idx="11"/>
          </p:nvPr>
        </p:nvSpPr>
        <p:spPr>
          <a:xfrm>
            <a:off x="3124200" y="4767263"/>
            <a:ext cx="2895600" cy="273844"/>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lvl1pPr>
              <a:defRPr>
                <a:ea typeface="微软雅黑" panose="020B0503020204020204" pitchFamily="34" charset="-122"/>
              </a:defRPr>
            </a:lvl1pPr>
          </a:lstStyle>
          <a:p>
            <a:fld id="{E1BEBC7A-FD02-486B-81B5-A845787C689C}"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2" cstate="print">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Lst>
  <mc:AlternateContent xmlns:mc="http://schemas.openxmlformats.org/markup-compatibility/2006" xmlns:p14="http://schemas.microsoft.com/office/powerpoint/2010/main">
    <mc:Choice Requires="p14">
      <p:transition p14:dur="10" advTm="7902"/>
    </mc:Choice>
    <mc:Fallback xmlns="">
      <p:transition advTm="7902"/>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5.jpg"/><Relationship Id="rId4" Type="http://schemas.openxmlformats.org/officeDocument/2006/relationships/image" Target="../media/image24.jp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组合 86"/>
          <p:cNvGrpSpPr/>
          <p:nvPr/>
        </p:nvGrpSpPr>
        <p:grpSpPr>
          <a:xfrm>
            <a:off x="4419626" y="4460970"/>
            <a:ext cx="223042" cy="223011"/>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31" name="组合 30"/>
          <p:cNvGrpSpPr/>
          <p:nvPr/>
        </p:nvGrpSpPr>
        <p:grpSpPr>
          <a:xfrm>
            <a:off x="6327053" y="4458175"/>
            <a:ext cx="904327" cy="831126"/>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kern="0">
                <a:solidFill>
                  <a:sysClr val="windowText" lastClr="000000"/>
                </a:solidFill>
                <a:latin typeface="Calibri" panose="020F0502020204030204"/>
                <a:ea typeface="微软雅黑" panose="020B0503020204020204" pitchFamily="34" charset="-122"/>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kern="0">
                <a:solidFill>
                  <a:sysClr val="window" lastClr="FFFFFF"/>
                </a:solidFill>
                <a:latin typeface="Calibri" panose="020F0502020204030204"/>
                <a:ea typeface="微软雅黑" panose="020B0503020204020204" pitchFamily="34" charset="-122"/>
              </a:endParaRPr>
            </a:p>
          </p:txBody>
        </p:sp>
      </p:grpSp>
      <p:grpSp>
        <p:nvGrpSpPr>
          <p:cNvPr id="34" name="组合 33"/>
          <p:cNvGrpSpPr/>
          <p:nvPr/>
        </p:nvGrpSpPr>
        <p:grpSpPr>
          <a:xfrm>
            <a:off x="4758018" y="4605223"/>
            <a:ext cx="630120" cy="630035"/>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41" name="组合 40"/>
          <p:cNvGrpSpPr/>
          <p:nvPr/>
        </p:nvGrpSpPr>
        <p:grpSpPr>
          <a:xfrm>
            <a:off x="5436688" y="4920241"/>
            <a:ext cx="890364" cy="89024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49" name="组合 48"/>
          <p:cNvGrpSpPr/>
          <p:nvPr/>
        </p:nvGrpSpPr>
        <p:grpSpPr>
          <a:xfrm>
            <a:off x="7758789" y="4730422"/>
            <a:ext cx="685681" cy="685588"/>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kern="0">
                <a:solidFill>
                  <a:sysClr val="windowText" lastClr="000000"/>
                </a:solidFill>
                <a:latin typeface="Calibri" panose="020F0502020204030204"/>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kern="0">
                <a:solidFill>
                  <a:sysClr val="window" lastClr="FFFFFF"/>
                </a:solidFill>
                <a:latin typeface="Calibri" panose="020F0502020204030204"/>
                <a:ea typeface="微软雅黑" panose="020B0503020204020204" pitchFamily="34" charset="-122"/>
              </a:endParaRPr>
            </a:p>
          </p:txBody>
        </p:sp>
      </p:grpSp>
      <p:grpSp>
        <p:nvGrpSpPr>
          <p:cNvPr id="52" name="组合 51"/>
          <p:cNvGrpSpPr/>
          <p:nvPr/>
        </p:nvGrpSpPr>
        <p:grpSpPr>
          <a:xfrm>
            <a:off x="766440" y="5038934"/>
            <a:ext cx="588755" cy="58867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55" name="组合 54"/>
          <p:cNvGrpSpPr/>
          <p:nvPr/>
        </p:nvGrpSpPr>
        <p:grpSpPr>
          <a:xfrm>
            <a:off x="3962506" y="4528456"/>
            <a:ext cx="252447" cy="252413"/>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58" name="组合 57"/>
          <p:cNvGrpSpPr/>
          <p:nvPr/>
        </p:nvGrpSpPr>
        <p:grpSpPr>
          <a:xfrm>
            <a:off x="3181253" y="4325716"/>
            <a:ext cx="528983" cy="52891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61" name="组合 60"/>
          <p:cNvGrpSpPr/>
          <p:nvPr/>
        </p:nvGrpSpPr>
        <p:grpSpPr>
          <a:xfrm>
            <a:off x="8463984" y="4145280"/>
            <a:ext cx="969576" cy="864119"/>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kern="0">
                <a:solidFill>
                  <a:sysClr val="windowText" lastClr="000000"/>
                </a:solidFill>
                <a:latin typeface="Calibri" panose="020F0502020204030204"/>
                <a:ea typeface="微软雅黑" panose="020B0503020204020204" pitchFamily="34" charset="-122"/>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kern="0">
                <a:solidFill>
                  <a:sysClr val="window" lastClr="FFFFFF"/>
                </a:solidFill>
                <a:latin typeface="Calibri" panose="020F0502020204030204"/>
                <a:ea typeface="微软雅黑" panose="020B0503020204020204" pitchFamily="34" charset="-122"/>
              </a:endParaRPr>
            </a:p>
          </p:txBody>
        </p:sp>
      </p:grpSp>
      <p:grpSp>
        <p:nvGrpSpPr>
          <p:cNvPr id="64" name="组合 63"/>
          <p:cNvGrpSpPr/>
          <p:nvPr/>
        </p:nvGrpSpPr>
        <p:grpSpPr>
          <a:xfrm>
            <a:off x="4419626" y="4346670"/>
            <a:ext cx="223042" cy="223011"/>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67" name="组合 66"/>
          <p:cNvGrpSpPr/>
          <p:nvPr/>
        </p:nvGrpSpPr>
        <p:grpSpPr>
          <a:xfrm>
            <a:off x="1943138" y="4704693"/>
            <a:ext cx="1179076" cy="1178917"/>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kern="0">
                <a:solidFill>
                  <a:sysClr val="windowText" lastClr="000000"/>
                </a:solidFill>
                <a:latin typeface="Calibri" panose="020F0502020204030204"/>
                <a:ea typeface="微软雅黑" panose="020B0503020204020204" pitchFamily="34" charset="-122"/>
              </a:endParaRPr>
            </a:p>
          </p:txBody>
        </p:sp>
        <p:sp>
          <p:nvSpPr>
            <p:cNvPr id="69" name="椭圆 6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kern="0">
                <a:solidFill>
                  <a:sysClr val="window" lastClr="FFFFFF"/>
                </a:solidFill>
                <a:latin typeface="Calibri" panose="020F0502020204030204"/>
                <a:ea typeface="微软雅黑" panose="020B0503020204020204" pitchFamily="34" charset="-122"/>
              </a:endParaRPr>
            </a:p>
          </p:txBody>
        </p:sp>
      </p:grpSp>
      <p:grpSp>
        <p:nvGrpSpPr>
          <p:cNvPr id="70" name="组合 69"/>
          <p:cNvGrpSpPr/>
          <p:nvPr/>
        </p:nvGrpSpPr>
        <p:grpSpPr>
          <a:xfrm>
            <a:off x="1275196" y="4605225"/>
            <a:ext cx="520102" cy="52003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73" name="组合 72"/>
          <p:cNvGrpSpPr/>
          <p:nvPr/>
        </p:nvGrpSpPr>
        <p:grpSpPr>
          <a:xfrm>
            <a:off x="291078" y="4920242"/>
            <a:ext cx="316822" cy="316779"/>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75" name="椭圆 7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76" name="组合 75"/>
          <p:cNvGrpSpPr/>
          <p:nvPr/>
        </p:nvGrpSpPr>
        <p:grpSpPr>
          <a:xfrm>
            <a:off x="117144" y="4736991"/>
            <a:ext cx="158410" cy="158389"/>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sp>
        <p:nvSpPr>
          <p:cNvPr id="81" name="矩形 80"/>
          <p:cNvSpPr/>
          <p:nvPr/>
        </p:nvSpPr>
        <p:spPr>
          <a:xfrm>
            <a:off x="-2753" y="2860476"/>
            <a:ext cx="9144000" cy="15495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2" name="TextBox 81"/>
          <p:cNvSpPr txBox="1"/>
          <p:nvPr/>
        </p:nvSpPr>
        <p:spPr>
          <a:xfrm>
            <a:off x="2032035" y="3321309"/>
            <a:ext cx="5211529" cy="523220"/>
          </a:xfrm>
          <a:prstGeom prst="rect">
            <a:avLst/>
          </a:prstGeom>
          <a:noFill/>
        </p:spPr>
        <p:txBody>
          <a:bodyPr wrap="square" rtlCol="0">
            <a:spAutoFit/>
          </a:bodyPr>
          <a:lstStyle/>
          <a:p>
            <a:pPr algn="ctr"/>
            <a:r>
              <a:rPr lang="zh-CN" altLang="en-US" sz="2800" b="1" dirty="0">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rPr>
              <a:t>汇报人：吴志文</a:t>
            </a:r>
          </a:p>
        </p:txBody>
      </p:sp>
      <p:sp>
        <p:nvSpPr>
          <p:cNvPr id="93" name="TextBox 92"/>
          <p:cNvSpPr txBox="1"/>
          <p:nvPr/>
        </p:nvSpPr>
        <p:spPr>
          <a:xfrm>
            <a:off x="1023022" y="569441"/>
            <a:ext cx="7108351" cy="2210413"/>
          </a:xfrm>
          <a:prstGeom prst="rect">
            <a:avLst/>
          </a:prstGeom>
          <a:noFill/>
        </p:spPr>
        <p:txBody>
          <a:bodyPr wrap="square" rtlCol="0">
            <a:spAutoFit/>
          </a:bodyPr>
          <a:lstStyle/>
          <a:p>
            <a:pPr algn="ctr">
              <a:lnSpc>
                <a:spcPct val="150000"/>
              </a:lnSpc>
            </a:pPr>
            <a:r>
              <a:rPr lang="zh-CN" altLang="en-US" sz="2400" b="1" kern="2000" spc="140" dirty="0">
                <a:latin typeface="华文隶书" panose="02010800040101010101" pitchFamily="2" charset="-122"/>
                <a:ea typeface="华文隶书" panose="02010800040101010101" pitchFamily="2" charset="-122"/>
              </a:rPr>
              <a:t>石家庄市道桥设施管护中心</a:t>
            </a:r>
            <a:endParaRPr lang="en-US" altLang="zh-CN" sz="2400" b="1" kern="2000" spc="140" dirty="0">
              <a:latin typeface="华文隶书" panose="02010800040101010101" pitchFamily="2" charset="-122"/>
              <a:ea typeface="华文隶书" panose="02010800040101010101" pitchFamily="2" charset="-122"/>
            </a:endParaRPr>
          </a:p>
          <a:p>
            <a:pPr algn="ctr">
              <a:lnSpc>
                <a:spcPct val="150000"/>
              </a:lnSpc>
            </a:pPr>
            <a:r>
              <a:rPr lang="zh-CN" altLang="en-US" sz="3600" b="1" kern="2000" spc="140" dirty="0">
                <a:latin typeface="微软雅黑" panose="020B0503020204020204" pitchFamily="34" charset="-122"/>
                <a:ea typeface="微软雅黑" panose="020B0503020204020204" pitchFamily="34" charset="-122"/>
              </a:rPr>
              <a:t>基于玄武岩纤维的在役中小跨径桥梁加固提升技术研究</a:t>
            </a:r>
          </a:p>
        </p:txBody>
      </p: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DBA52A-ED3C-4206-2565-05A2BA00D6EC}"/>
            </a:ext>
          </a:extLst>
        </p:cNvPr>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2B9C2F57-4F86-79F9-89A0-E2D11B4E9712}"/>
              </a:ext>
            </a:extLst>
          </p:cNvPr>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10</a:t>
            </a:fld>
            <a:endParaRPr lang="zh-CN" altLang="en-US" dirty="0"/>
          </a:p>
        </p:txBody>
      </p:sp>
      <p:sp>
        <p:nvSpPr>
          <p:cNvPr id="2" name="矩形 1">
            <a:extLst>
              <a:ext uri="{FF2B5EF4-FFF2-40B4-BE49-F238E27FC236}">
                <a16:creationId xmlns:a16="http://schemas.microsoft.com/office/drawing/2014/main" id="{86BEA381-D86C-FD9F-4FDD-48027A6223A3}"/>
              </a:ext>
            </a:extLst>
          </p:cNvPr>
          <p:cNvSpPr/>
          <p:nvPr/>
        </p:nvSpPr>
        <p:spPr>
          <a:xfrm>
            <a:off x="381000" y="772166"/>
            <a:ext cx="8506886" cy="791499"/>
          </a:xfrm>
          <a:prstGeom prst="rect">
            <a:avLst/>
          </a:prstGeom>
          <a:noFill/>
        </p:spPr>
        <p:txBody>
          <a:bodyPr wrap="square" rtlCol="0">
            <a:spAutoFit/>
          </a:bodyPr>
          <a:lstStyle/>
          <a:p>
            <a:pPr indent="457200">
              <a:lnSpc>
                <a:spcPct val="150000"/>
              </a:lnSpc>
            </a:pP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（三）基于缩尺模型试验，验证了粘贴玄武岩纤维布在承载能力提升方面的能力，提出并证明了玄武岩纤维对于提升腐蚀构件和低配筋率构件的适用性。</a:t>
            </a:r>
            <a:endPar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endParaRPr>
          </a:p>
        </p:txBody>
      </p:sp>
      <p:pic>
        <p:nvPicPr>
          <p:cNvPr id="4" name="Picture 1">
            <a:extLst>
              <a:ext uri="{FF2B5EF4-FFF2-40B4-BE49-F238E27FC236}">
                <a16:creationId xmlns:a16="http://schemas.microsoft.com/office/drawing/2014/main" id="{E1E4E0EA-5D98-F978-59AF-C778B96308B5}"/>
              </a:ext>
            </a:extLst>
          </p:cNvPr>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262" y="1929497"/>
            <a:ext cx="3600000" cy="28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a:extLst>
              <a:ext uri="{FF2B5EF4-FFF2-40B4-BE49-F238E27FC236}">
                <a16:creationId xmlns:a16="http://schemas.microsoft.com/office/drawing/2014/main" id="{36BB13F1-F5E4-E70C-E170-46464045E987}"/>
              </a:ext>
            </a:extLst>
          </p:cNvPr>
          <p:cNvPicPr preferRelativeResize="0">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8968" y="1929497"/>
            <a:ext cx="3600000" cy="28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5852812"/>
      </p:ext>
    </p:extLst>
  </p:cSld>
  <p:clrMapOvr>
    <a:masterClrMapping/>
  </p:clrMapOvr>
  <mc:AlternateContent xmlns:mc="http://schemas.openxmlformats.org/markup-compatibility/2006">
    <mc:Choice xmlns:p14="http://schemas.microsoft.com/office/powerpoint/2010/main" Requires="p14">
      <p:transition p14:dur="10" advTm="7902"/>
    </mc:Choice>
    <mc:Fallback>
      <p:transition advTm="7902"/>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8A69DA-2854-2DD1-B0AF-421D08C1D30F}"/>
            </a:ext>
          </a:extLst>
        </p:cNvPr>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7532DDF8-D547-9F98-7100-E3E70E8469AF}"/>
              </a:ext>
            </a:extLst>
          </p:cNvPr>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11</a:t>
            </a:fld>
            <a:endParaRPr lang="zh-CN" altLang="en-US" dirty="0"/>
          </a:p>
        </p:txBody>
      </p:sp>
      <p:sp>
        <p:nvSpPr>
          <p:cNvPr id="2" name="矩形 1">
            <a:extLst>
              <a:ext uri="{FF2B5EF4-FFF2-40B4-BE49-F238E27FC236}">
                <a16:creationId xmlns:a16="http://schemas.microsoft.com/office/drawing/2014/main" id="{D8ED1050-FA98-8ECF-5B84-92AC92D7E0C2}"/>
              </a:ext>
            </a:extLst>
          </p:cNvPr>
          <p:cNvSpPr/>
          <p:nvPr/>
        </p:nvSpPr>
        <p:spPr>
          <a:xfrm>
            <a:off x="381000" y="772166"/>
            <a:ext cx="8506886" cy="791499"/>
          </a:xfrm>
          <a:prstGeom prst="rect">
            <a:avLst/>
          </a:prstGeom>
          <a:noFill/>
        </p:spPr>
        <p:txBody>
          <a:bodyPr wrap="square" rtlCol="0">
            <a:spAutoFit/>
          </a:bodyPr>
          <a:lstStyle/>
          <a:p>
            <a:pPr indent="457200">
              <a:lnSpc>
                <a:spcPct val="150000"/>
              </a:lnSpc>
            </a:pP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（四）选择石家庄一座涉水在役钢筋混凝土桥梁进行实桥加固，证明了玄武岩纤维可以用于实际的中小跨径桥梁的耐久性加固，提出了其在改善开裂、提升承载能力的可行性。</a:t>
            </a:r>
            <a:endPar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endParaRPr>
          </a:p>
        </p:txBody>
      </p:sp>
      <p:pic>
        <p:nvPicPr>
          <p:cNvPr id="51202" name="图片 1">
            <a:extLst>
              <a:ext uri="{FF2B5EF4-FFF2-40B4-BE49-F238E27FC236}">
                <a16:creationId xmlns:a16="http://schemas.microsoft.com/office/drawing/2014/main" id="{9FFA3ACC-94CD-4117-999A-D48B2D65BE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564" y="1722590"/>
            <a:ext cx="3612493" cy="2648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3" name="图片 1">
            <a:extLst>
              <a:ext uri="{FF2B5EF4-FFF2-40B4-BE49-F238E27FC236}">
                <a16:creationId xmlns:a16="http://schemas.microsoft.com/office/drawing/2014/main" id="{C187D2D2-30A2-4A79-A12A-A89DF8C4A7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8907" y="1723128"/>
            <a:ext cx="3453661" cy="264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4657867"/>
      </p:ext>
    </p:extLst>
  </p:cSld>
  <p:clrMapOvr>
    <a:masterClrMapping/>
  </p:clrMapOvr>
  <mc:AlternateContent xmlns:mc="http://schemas.openxmlformats.org/markup-compatibility/2006">
    <mc:Choice xmlns:p14="http://schemas.microsoft.com/office/powerpoint/2010/main" Requires="p14">
      <p:transition p14:dur="10" advTm="7902"/>
    </mc:Choice>
    <mc:Fallback>
      <p:transition advTm="7902"/>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531D88-8AF4-FBD1-5BC0-14E961B0717C}"/>
            </a:ext>
          </a:extLst>
        </p:cNvPr>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A8FEF6D5-6725-A901-AA9F-4D2D4EC20DE5}"/>
              </a:ext>
            </a:extLst>
          </p:cNvPr>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12</a:t>
            </a:fld>
            <a:endParaRPr lang="zh-CN" altLang="en-US" dirty="0"/>
          </a:p>
        </p:txBody>
      </p:sp>
      <p:sp>
        <p:nvSpPr>
          <p:cNvPr id="2" name="矩形 1">
            <a:extLst>
              <a:ext uri="{FF2B5EF4-FFF2-40B4-BE49-F238E27FC236}">
                <a16:creationId xmlns:a16="http://schemas.microsoft.com/office/drawing/2014/main" id="{A8D57AB6-6740-0974-5ABD-D951D5229D5C}"/>
              </a:ext>
            </a:extLst>
          </p:cNvPr>
          <p:cNvSpPr/>
          <p:nvPr/>
        </p:nvSpPr>
        <p:spPr>
          <a:xfrm>
            <a:off x="381000" y="772166"/>
            <a:ext cx="8506886" cy="791499"/>
          </a:xfrm>
          <a:prstGeom prst="rect">
            <a:avLst/>
          </a:prstGeom>
          <a:noFill/>
        </p:spPr>
        <p:txBody>
          <a:bodyPr wrap="square" rtlCol="0">
            <a:spAutoFit/>
          </a:bodyPr>
          <a:lstStyle/>
          <a:p>
            <a:pPr indent="457200">
              <a:lnSpc>
                <a:spcPct val="150000"/>
              </a:lnSpc>
            </a:pP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（四）选择石家庄一座涉水在役钢筋混凝土桥梁进行实桥加固，证明了玄武岩纤维可以用于实际的中小跨径桥梁的耐久性加固，提出了其在改善开裂、提升承载能力的可行性。</a:t>
            </a:r>
            <a:endPar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endParaRPr>
          </a:p>
        </p:txBody>
      </p:sp>
      <p:pic>
        <p:nvPicPr>
          <p:cNvPr id="4" name="图片 1">
            <a:extLst>
              <a:ext uri="{FF2B5EF4-FFF2-40B4-BE49-F238E27FC236}">
                <a16:creationId xmlns:a16="http://schemas.microsoft.com/office/drawing/2014/main" id="{32B3480B-E980-280A-D182-56F33FCFD4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639" y="1912659"/>
            <a:ext cx="3491601" cy="25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1">
            <a:extLst>
              <a:ext uri="{FF2B5EF4-FFF2-40B4-BE49-F238E27FC236}">
                <a16:creationId xmlns:a16="http://schemas.microsoft.com/office/drawing/2014/main" id="{A457A3CB-E718-7A56-FDD8-E864EE9AE08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6792" y="1912659"/>
            <a:ext cx="3491601" cy="25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8001504"/>
      </p:ext>
    </p:extLst>
  </p:cSld>
  <p:clrMapOvr>
    <a:masterClrMapping/>
  </p:clrMapOvr>
  <mc:AlternateContent xmlns:mc="http://schemas.openxmlformats.org/markup-compatibility/2006">
    <mc:Choice xmlns:p14="http://schemas.microsoft.com/office/powerpoint/2010/main" Requires="p14">
      <p:transition p14:dur="10" advTm="7902"/>
    </mc:Choice>
    <mc:Fallback>
      <p:transition advTm="7902"/>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4C52A-11F9-F06A-1432-CC6D56B7D4E2}"/>
            </a:ext>
          </a:extLst>
        </p:cNvPr>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FCEABB1E-95CA-D6C2-A141-82C749C3A710}"/>
              </a:ext>
            </a:extLst>
          </p:cNvPr>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13</a:t>
            </a:fld>
            <a:endParaRPr lang="zh-CN" altLang="en-US" dirty="0"/>
          </a:p>
        </p:txBody>
      </p:sp>
      <p:sp>
        <p:nvSpPr>
          <p:cNvPr id="2" name="矩形 1">
            <a:extLst>
              <a:ext uri="{FF2B5EF4-FFF2-40B4-BE49-F238E27FC236}">
                <a16:creationId xmlns:a16="http://schemas.microsoft.com/office/drawing/2014/main" id="{5275E039-AE26-8861-B3FB-60D4D8A1B896}"/>
              </a:ext>
            </a:extLst>
          </p:cNvPr>
          <p:cNvSpPr/>
          <p:nvPr/>
        </p:nvSpPr>
        <p:spPr>
          <a:xfrm>
            <a:off x="381000" y="772166"/>
            <a:ext cx="8506886" cy="791499"/>
          </a:xfrm>
          <a:prstGeom prst="rect">
            <a:avLst/>
          </a:prstGeom>
          <a:noFill/>
        </p:spPr>
        <p:txBody>
          <a:bodyPr wrap="square" rtlCol="0">
            <a:spAutoFit/>
          </a:bodyPr>
          <a:lstStyle/>
          <a:p>
            <a:pPr indent="457200">
              <a:lnSpc>
                <a:spcPct val="150000"/>
              </a:lnSpc>
            </a:pP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（五）通过对桥梁加固前后开展实桥荷载试验，验证了玄武岩纤维加固在役中小跨径桥梁的可行性和适用性，提出并证明了加固后的使用性能提升效果。</a:t>
            </a:r>
            <a:endPar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endParaRPr>
          </a:p>
        </p:txBody>
      </p:sp>
      <p:pic>
        <p:nvPicPr>
          <p:cNvPr id="6" name="Picture 2">
            <a:extLst>
              <a:ext uri="{FF2B5EF4-FFF2-40B4-BE49-F238E27FC236}">
                <a16:creationId xmlns:a16="http://schemas.microsoft.com/office/drawing/2014/main" id="{E84B9475-2573-8698-9C96-78F28D61F7F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265" y="1781293"/>
            <a:ext cx="3470735" cy="2602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a:extLst>
              <a:ext uri="{FF2B5EF4-FFF2-40B4-BE49-F238E27FC236}">
                <a16:creationId xmlns:a16="http://schemas.microsoft.com/office/drawing/2014/main" id="{0ABD6D04-DCD1-EF2A-283B-BE539008836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t="11603" b="11327"/>
          <a:stretch>
            <a:fillRect/>
          </a:stretch>
        </p:blipFill>
        <p:spPr bwMode="auto">
          <a:xfrm>
            <a:off x="381000" y="1781293"/>
            <a:ext cx="4761392" cy="2743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9300932"/>
      </p:ext>
    </p:extLst>
  </p:cSld>
  <p:clrMapOvr>
    <a:masterClrMapping/>
  </p:clrMapOvr>
  <mc:AlternateContent xmlns:mc="http://schemas.openxmlformats.org/markup-compatibility/2006">
    <mc:Choice xmlns:p14="http://schemas.microsoft.com/office/powerpoint/2010/main" Requires="p14">
      <p:transition p14:dur="10" advTm="7902"/>
    </mc:Choice>
    <mc:Fallback>
      <p:transition advTm="7902"/>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26F980-4A99-C1B5-AB0F-935BBE67CDE1}"/>
            </a:ext>
          </a:extLst>
        </p:cNvPr>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CA2C7AD9-2DD3-0A86-87D7-AC2702D33821}"/>
              </a:ext>
            </a:extLst>
          </p:cNvPr>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14</a:t>
            </a:fld>
            <a:endParaRPr lang="zh-CN" altLang="en-US" dirty="0"/>
          </a:p>
        </p:txBody>
      </p:sp>
      <p:sp>
        <p:nvSpPr>
          <p:cNvPr id="2" name="矩形 1">
            <a:extLst>
              <a:ext uri="{FF2B5EF4-FFF2-40B4-BE49-F238E27FC236}">
                <a16:creationId xmlns:a16="http://schemas.microsoft.com/office/drawing/2014/main" id="{2DFD9C7B-D87A-2372-3DC8-2397F9E287A4}"/>
              </a:ext>
            </a:extLst>
          </p:cNvPr>
          <p:cNvSpPr/>
          <p:nvPr/>
        </p:nvSpPr>
        <p:spPr>
          <a:xfrm>
            <a:off x="799214" y="1622003"/>
            <a:ext cx="8506886" cy="1899494"/>
          </a:xfrm>
          <a:prstGeom prst="rect">
            <a:avLst/>
          </a:prstGeom>
          <a:noFill/>
        </p:spPr>
        <p:txBody>
          <a:bodyPr wrap="square" rtlCol="0">
            <a:spAutoFit/>
          </a:bodyPr>
          <a:lstStyle/>
          <a:p>
            <a:pPr marL="285750" indent="-285750">
              <a:lnSpc>
                <a:spcPct val="150000"/>
              </a:lnSpc>
              <a:buClr>
                <a:srgbClr val="0070C0"/>
              </a:buClr>
              <a:buFont typeface="Wingdings" panose="05000000000000000000" pitchFamily="2" charset="2"/>
              <a:buChar char="u"/>
            </a:pP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基于玄武岩纤维加固在役城市中小跨径桥梁的精细化分析技术。</a:t>
            </a:r>
            <a:endParaRPr lang="en-US" altLang="zh-CN" sz="1600" dirty="0">
              <a:latin typeface="Adobe 仿宋 Std R" panose="02020400000000000000" pitchFamily="18" charset="-122"/>
              <a:ea typeface="Adobe 仿宋 Std R" panose="02020400000000000000" pitchFamily="18" charset="-122"/>
              <a:cs typeface="Times New Roman" panose="02020603050405020304" pitchFamily="18" charset="0"/>
            </a:endParaRPr>
          </a:p>
          <a:p>
            <a:pPr marL="285750" indent="-285750">
              <a:lnSpc>
                <a:spcPct val="150000"/>
              </a:lnSpc>
              <a:buClr>
                <a:srgbClr val="0070C0"/>
              </a:buClr>
              <a:buFont typeface="Wingdings" panose="05000000000000000000" pitchFamily="2" charset="2"/>
              <a:buChar char="u"/>
            </a:pPr>
            <a:endPar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endParaRPr>
          </a:p>
          <a:p>
            <a:pPr marL="285750" indent="-285750">
              <a:lnSpc>
                <a:spcPct val="150000"/>
              </a:lnSpc>
              <a:buClr>
                <a:srgbClr val="0070C0"/>
              </a:buClr>
              <a:buFont typeface="Wingdings" panose="05000000000000000000" pitchFamily="2" charset="2"/>
              <a:buChar char="u"/>
            </a:pP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玄武岩纤维加固在役城市中小跨径桥梁的成套设计、施工与验收技术。</a:t>
            </a:r>
            <a:endParaRPr lang="en-US" altLang="zh-CN" sz="1600" dirty="0">
              <a:latin typeface="Adobe 仿宋 Std R" panose="02020400000000000000" pitchFamily="18" charset="-122"/>
              <a:ea typeface="Adobe 仿宋 Std R" panose="02020400000000000000" pitchFamily="18" charset="-122"/>
              <a:cs typeface="Times New Roman" panose="02020603050405020304" pitchFamily="18" charset="0"/>
            </a:endParaRPr>
          </a:p>
          <a:p>
            <a:pPr marL="285750" indent="-285750">
              <a:lnSpc>
                <a:spcPct val="150000"/>
              </a:lnSpc>
              <a:buClr>
                <a:srgbClr val="0070C0"/>
              </a:buClr>
              <a:buFont typeface="Wingdings" panose="05000000000000000000" pitchFamily="2" charset="2"/>
              <a:buChar char="u"/>
            </a:pPr>
            <a:endPar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endParaRPr>
          </a:p>
          <a:p>
            <a:pPr marL="285750" indent="-285750">
              <a:lnSpc>
                <a:spcPct val="150000"/>
              </a:lnSpc>
              <a:buClr>
                <a:srgbClr val="0070C0"/>
              </a:buClr>
              <a:buFont typeface="Wingdings" panose="05000000000000000000" pitchFamily="2" charset="2"/>
              <a:buChar char="u"/>
            </a:pP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玄武岩纤维加固在役城市中小跨径桥梁的承载能力提升算法。</a:t>
            </a:r>
          </a:p>
        </p:txBody>
      </p:sp>
    </p:spTree>
    <p:extLst>
      <p:ext uri="{BB962C8B-B14F-4D97-AF65-F5344CB8AC3E}">
        <p14:creationId xmlns:p14="http://schemas.microsoft.com/office/powerpoint/2010/main" val="3920331450"/>
      </p:ext>
    </p:extLst>
  </p:cSld>
  <p:clrMapOvr>
    <a:masterClrMapping/>
  </p:clrMapOvr>
  <mc:AlternateContent xmlns:mc="http://schemas.openxmlformats.org/markup-compatibility/2006">
    <mc:Choice xmlns:p14="http://schemas.microsoft.com/office/powerpoint/2010/main" Requires="p14">
      <p:transition p14:dur="10" advTm="7902"/>
    </mc:Choice>
    <mc:Fallback>
      <p:transition advTm="7902"/>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9FA4B8-0B10-7090-FDD8-30541B2116A4}"/>
            </a:ext>
          </a:extLst>
        </p:cNvPr>
        <p:cNvGrpSpPr/>
        <p:nvPr/>
      </p:nvGrpSpPr>
      <p:grpSpPr>
        <a:xfrm>
          <a:off x="0" y="0"/>
          <a:ext cx="0" cy="0"/>
          <a:chOff x="0" y="0"/>
          <a:chExt cx="0" cy="0"/>
        </a:xfrm>
      </p:grpSpPr>
      <p:sp>
        <p:nvSpPr>
          <p:cNvPr id="20" name="矩形 19">
            <a:extLst>
              <a:ext uri="{FF2B5EF4-FFF2-40B4-BE49-F238E27FC236}">
                <a16:creationId xmlns:a16="http://schemas.microsoft.com/office/drawing/2014/main" id="{0736DA7A-14A3-0309-E9C4-61C8D14D141D}"/>
              </a:ext>
            </a:extLst>
          </p:cNvPr>
          <p:cNvSpPr/>
          <p:nvPr/>
        </p:nvSpPr>
        <p:spPr>
          <a:xfrm>
            <a:off x="4095054" y="2950845"/>
            <a:ext cx="4291495" cy="676983"/>
          </a:xfrm>
          <a:prstGeom prst="rect">
            <a:avLst/>
          </a:prstGeom>
          <a:solidFill>
            <a:schemeClr val="accent2">
              <a:lumMod val="20000"/>
              <a:lumOff val="80000"/>
            </a:schemeClr>
          </a:solidFill>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dirty="0">
              <a:solidFill>
                <a:schemeClr val="tx1"/>
              </a:solidFill>
              <a:latin typeface="Times New Roman" pitchFamily="18" charset="0"/>
              <a:ea typeface="微软雅黑" panose="020B0503020204020204" pitchFamily="34" charset="-122"/>
              <a:cs typeface="Times New Roman" pitchFamily="18" charset="0"/>
            </a:endParaRPr>
          </a:p>
        </p:txBody>
      </p:sp>
      <p:sp>
        <p:nvSpPr>
          <p:cNvPr id="19" name="矩形 18">
            <a:extLst>
              <a:ext uri="{FF2B5EF4-FFF2-40B4-BE49-F238E27FC236}">
                <a16:creationId xmlns:a16="http://schemas.microsoft.com/office/drawing/2014/main" id="{AF534E41-0854-A045-AC63-79AE03D175B5}"/>
              </a:ext>
            </a:extLst>
          </p:cNvPr>
          <p:cNvSpPr/>
          <p:nvPr/>
        </p:nvSpPr>
        <p:spPr>
          <a:xfrm>
            <a:off x="4116950" y="1994251"/>
            <a:ext cx="4185514" cy="642272"/>
          </a:xfrm>
          <a:prstGeom prst="rect">
            <a:avLst/>
          </a:prstGeom>
          <a:solidFill>
            <a:schemeClr val="accent2">
              <a:lumMod val="20000"/>
              <a:lumOff val="80000"/>
            </a:schemeClr>
          </a:solidFill>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dirty="0">
              <a:solidFill>
                <a:schemeClr val="tx1"/>
              </a:solidFill>
              <a:effectLst>
                <a:outerShdw blurRad="38100" dist="38100" dir="2700000" algn="tl">
                  <a:srgbClr val="000000">
                    <a:alpha val="43137"/>
                  </a:srgbClr>
                </a:outerShdw>
              </a:effectLst>
              <a:latin typeface="Times New Roman" pitchFamily="18" charset="0"/>
              <a:ea typeface="黑体" pitchFamily="49" charset="-122"/>
              <a:cs typeface="Times New Roman" pitchFamily="18" charset="0"/>
            </a:endParaRPr>
          </a:p>
        </p:txBody>
      </p:sp>
      <p:sp>
        <p:nvSpPr>
          <p:cNvPr id="2" name="矩形 1">
            <a:extLst>
              <a:ext uri="{FF2B5EF4-FFF2-40B4-BE49-F238E27FC236}">
                <a16:creationId xmlns:a16="http://schemas.microsoft.com/office/drawing/2014/main" id="{F108571E-71C3-2F55-FC52-6F503BC4536D}"/>
              </a:ext>
            </a:extLst>
          </p:cNvPr>
          <p:cNvSpPr/>
          <p:nvPr/>
        </p:nvSpPr>
        <p:spPr>
          <a:xfrm>
            <a:off x="4099272" y="1011547"/>
            <a:ext cx="4203192" cy="642272"/>
          </a:xfrm>
          <a:prstGeom prst="rect">
            <a:avLst/>
          </a:prstGeom>
          <a:solidFill>
            <a:schemeClr val="accent2">
              <a:lumMod val="20000"/>
              <a:lumOff val="80000"/>
            </a:schemeClr>
          </a:solidFill>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effectLst>
                <a:outerShdw blurRad="38100" dist="38100" dir="2700000" algn="tl">
                  <a:srgbClr val="000000">
                    <a:alpha val="43137"/>
                  </a:srgbClr>
                </a:outerShdw>
              </a:effectLst>
              <a:latin typeface="Times New Roman" pitchFamily="18" charset="0"/>
              <a:ea typeface="黑体" pitchFamily="49" charset="-122"/>
              <a:cs typeface="Times New Roman" pitchFamily="18" charset="0"/>
            </a:endParaRPr>
          </a:p>
        </p:txBody>
      </p:sp>
      <p:grpSp>
        <p:nvGrpSpPr>
          <p:cNvPr id="3" name="组合 2">
            <a:extLst>
              <a:ext uri="{FF2B5EF4-FFF2-40B4-BE49-F238E27FC236}">
                <a16:creationId xmlns:a16="http://schemas.microsoft.com/office/drawing/2014/main" id="{E2A52885-5C58-F208-B6BF-43FF1557C062}"/>
              </a:ext>
            </a:extLst>
          </p:cNvPr>
          <p:cNvGrpSpPr/>
          <p:nvPr/>
        </p:nvGrpSpPr>
        <p:grpSpPr>
          <a:xfrm>
            <a:off x="-20835" y="-15274"/>
            <a:ext cx="3367172" cy="5127964"/>
            <a:chOff x="-20835" y="-15274"/>
            <a:chExt cx="3367172" cy="5127964"/>
          </a:xfrm>
        </p:grpSpPr>
        <p:sp>
          <p:nvSpPr>
            <p:cNvPr id="56" name="矩形 55">
              <a:extLst>
                <a:ext uri="{FF2B5EF4-FFF2-40B4-BE49-F238E27FC236}">
                  <a16:creationId xmlns:a16="http://schemas.microsoft.com/office/drawing/2014/main" id="{7B67657D-E94F-794D-0375-B08FCFD644CC}"/>
                </a:ext>
              </a:extLst>
            </p:cNvPr>
            <p:cNvSpPr/>
            <p:nvPr/>
          </p:nvSpPr>
          <p:spPr>
            <a:xfrm>
              <a:off x="2" y="-15274"/>
              <a:ext cx="2841300" cy="51279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Times New Roman" pitchFamily="18" charset="0"/>
                <a:cs typeface="Times New Roman" pitchFamily="18" charset="0"/>
              </a:endParaRPr>
            </a:p>
          </p:txBody>
        </p:sp>
        <p:sp>
          <p:nvSpPr>
            <p:cNvPr id="28" name="文本框 3">
              <a:extLst>
                <a:ext uri="{FF2B5EF4-FFF2-40B4-BE49-F238E27FC236}">
                  <a16:creationId xmlns:a16="http://schemas.microsoft.com/office/drawing/2014/main" id="{728F9A08-0158-C8D4-DF20-81846B628368}"/>
                </a:ext>
              </a:extLst>
            </p:cNvPr>
            <p:cNvSpPr txBox="1"/>
            <p:nvPr/>
          </p:nvSpPr>
          <p:spPr>
            <a:xfrm>
              <a:off x="-20835" y="70448"/>
              <a:ext cx="3367172" cy="1323439"/>
            </a:xfrm>
            <a:prstGeom prst="rect">
              <a:avLst/>
            </a:prstGeom>
            <a:noFill/>
          </p:spPr>
          <p:txBody>
            <a:bodyPr wrap="square" rtlCol="0">
              <a:spAutoFit/>
            </a:bodyPr>
            <a:lstStyle/>
            <a:p>
              <a:pPr algn="just"/>
              <a:r>
                <a:rPr lang="en-US" altLang="zh-CN" sz="8000" b="1" spc="300" dirty="0">
                  <a:solidFill>
                    <a:schemeClr val="bg1"/>
                  </a:solidFill>
                  <a:effectLst>
                    <a:outerShdw blurRad="38100" dist="38100" dir="2700000" algn="tl">
                      <a:srgbClr val="000000">
                        <a:alpha val="43137"/>
                      </a:srgbClr>
                    </a:outerShdw>
                  </a:effectLst>
                  <a:latin typeface="Times New Roman" pitchFamily="18" charset="0"/>
                  <a:ea typeface="Adobe Myungjo Std M" pitchFamily="18" charset="-128"/>
                  <a:cs typeface="Times New Roman" pitchFamily="18" charset="0"/>
                </a:rPr>
                <a:t>C</a:t>
              </a:r>
              <a:r>
                <a:rPr lang="en-US" altLang="zh-CN" sz="2400" b="1" spc="300" dirty="0">
                  <a:solidFill>
                    <a:schemeClr val="bg1"/>
                  </a:solidFill>
                  <a:effectLst>
                    <a:outerShdw blurRad="38100" dist="38100" dir="2700000" algn="tl">
                      <a:srgbClr val="000000">
                        <a:alpha val="43137"/>
                      </a:srgbClr>
                    </a:outerShdw>
                  </a:effectLst>
                  <a:latin typeface="Times New Roman" pitchFamily="18" charset="0"/>
                  <a:ea typeface="Adobe Myungjo Std M" pitchFamily="18" charset="-128"/>
                  <a:cs typeface="Times New Roman" pitchFamily="18" charset="0"/>
                </a:rPr>
                <a:t>ONTENTS</a:t>
              </a:r>
              <a:endParaRPr lang="zh-CN" altLang="en-US" sz="2400" b="1" spc="3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9" name="文本框 2">
              <a:extLst>
                <a:ext uri="{FF2B5EF4-FFF2-40B4-BE49-F238E27FC236}">
                  <a16:creationId xmlns:a16="http://schemas.microsoft.com/office/drawing/2014/main" id="{3BE1BD01-4097-284B-B8CD-9D463C19EAE4}"/>
                </a:ext>
              </a:extLst>
            </p:cNvPr>
            <p:cNvSpPr txBox="1"/>
            <p:nvPr/>
          </p:nvSpPr>
          <p:spPr>
            <a:xfrm>
              <a:off x="894653" y="216754"/>
              <a:ext cx="2231976" cy="646331"/>
            </a:xfrm>
            <a:prstGeom prst="rect">
              <a:avLst/>
            </a:prstGeom>
            <a:noFill/>
          </p:spPr>
          <p:txBody>
            <a:bodyPr wrap="square" rtlCol="0">
              <a:spAutoFit/>
            </a:bodyPr>
            <a:lstStyle/>
            <a:p>
              <a:pPr algn="just"/>
              <a:r>
                <a:rPr lang="zh-CN" altLang="en-US" sz="3600" b="1" spc="300" dirty="0">
                  <a:solidFill>
                    <a:schemeClr val="bg1"/>
                  </a:solidFill>
                  <a:latin typeface="Times New Roman" pitchFamily="18" charset="0"/>
                  <a:cs typeface="Times New Roman" pitchFamily="18" charset="0"/>
                </a:rPr>
                <a:t>目  录</a:t>
              </a:r>
            </a:p>
          </p:txBody>
        </p:sp>
      </p:grpSp>
      <p:sp>
        <p:nvSpPr>
          <p:cNvPr id="31" name="圆角矩形 30">
            <a:extLst>
              <a:ext uri="{FF2B5EF4-FFF2-40B4-BE49-F238E27FC236}">
                <a16:creationId xmlns:a16="http://schemas.microsoft.com/office/drawing/2014/main" id="{61B5440C-D4C7-8F0E-9E16-EEB8B7D4C7DD}"/>
              </a:ext>
            </a:extLst>
          </p:cNvPr>
          <p:cNvSpPr/>
          <p:nvPr/>
        </p:nvSpPr>
        <p:spPr>
          <a:xfrm>
            <a:off x="3276367" y="1011547"/>
            <a:ext cx="673167" cy="642272"/>
          </a:xfrm>
          <a:prstGeom prst="roundRect">
            <a:avLst>
              <a:gd name="adj" fmla="val 11351"/>
            </a:avLst>
          </a:prstGeom>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effectLst>
                <a:outerShdw blurRad="38100" dist="38100" dir="2700000" algn="tl">
                  <a:srgbClr val="000000">
                    <a:alpha val="43137"/>
                  </a:srgbClr>
                </a:outerShdw>
              </a:effectLst>
              <a:latin typeface="Times New Roman" pitchFamily="18" charset="0"/>
              <a:ea typeface="黑体" pitchFamily="49" charset="-122"/>
              <a:cs typeface="Times New Roman" pitchFamily="18" charset="0"/>
            </a:endParaRPr>
          </a:p>
        </p:txBody>
      </p:sp>
      <p:sp>
        <p:nvSpPr>
          <p:cNvPr id="32" name="文本框 11">
            <a:extLst>
              <a:ext uri="{FF2B5EF4-FFF2-40B4-BE49-F238E27FC236}">
                <a16:creationId xmlns:a16="http://schemas.microsoft.com/office/drawing/2014/main" id="{63B1B738-C0C9-1AD3-165C-741473981265}"/>
              </a:ext>
            </a:extLst>
          </p:cNvPr>
          <p:cNvSpPr txBox="1"/>
          <p:nvPr/>
        </p:nvSpPr>
        <p:spPr>
          <a:xfrm>
            <a:off x="3254471" y="1101523"/>
            <a:ext cx="720670" cy="461665"/>
          </a:xfrm>
          <a:prstGeom prst="rect">
            <a:avLst/>
          </a:prstGeom>
          <a:noFill/>
        </p:spPr>
        <p:txBody>
          <a:bodyPr wrap="square" rtlCol="0">
            <a:spAutoFit/>
          </a:bodyPr>
          <a:lstStyle/>
          <a:p>
            <a:pPr algn="ctr"/>
            <a:r>
              <a:rPr lang="en-US" altLang="zh-CN" sz="2400" b="1" dirty="0">
                <a:solidFill>
                  <a:schemeClr val="bg1"/>
                </a:solidFill>
                <a:latin typeface="Times New Roman" pitchFamily="18" charset="0"/>
                <a:ea typeface="微软雅黑" panose="020B0503020204020204" pitchFamily="34" charset="-122"/>
                <a:cs typeface="Times New Roman" pitchFamily="18" charset="0"/>
              </a:rPr>
              <a:t>01</a:t>
            </a:r>
            <a:endParaRPr lang="zh-CN" altLang="en-US" sz="2400" b="1" dirty="0">
              <a:solidFill>
                <a:schemeClr val="bg1"/>
              </a:solidFill>
              <a:latin typeface="Times New Roman" pitchFamily="18" charset="0"/>
              <a:ea typeface="微软雅黑" panose="020B0503020204020204" pitchFamily="34" charset="-122"/>
              <a:cs typeface="Times New Roman" pitchFamily="18" charset="0"/>
            </a:endParaRPr>
          </a:p>
        </p:txBody>
      </p:sp>
      <p:grpSp>
        <p:nvGrpSpPr>
          <p:cNvPr id="33" name="组合 32">
            <a:extLst>
              <a:ext uri="{FF2B5EF4-FFF2-40B4-BE49-F238E27FC236}">
                <a16:creationId xmlns:a16="http://schemas.microsoft.com/office/drawing/2014/main" id="{6C408349-12E0-007E-58F9-254816464F0F}"/>
              </a:ext>
            </a:extLst>
          </p:cNvPr>
          <p:cNvGrpSpPr/>
          <p:nvPr/>
        </p:nvGrpSpPr>
        <p:grpSpPr>
          <a:xfrm>
            <a:off x="3254471" y="1976770"/>
            <a:ext cx="720670" cy="642272"/>
            <a:chOff x="4438248" y="2615110"/>
            <a:chExt cx="720670" cy="642272"/>
          </a:xfrm>
          <a:scene3d>
            <a:camera prst="orthographicFront">
              <a:rot lat="0" lon="0" rev="0"/>
            </a:camera>
            <a:lightRig rig="soft" dir="t">
              <a:rot lat="0" lon="0" rev="0"/>
            </a:lightRig>
          </a:scene3d>
        </p:grpSpPr>
        <p:sp>
          <p:nvSpPr>
            <p:cNvPr id="34" name="圆角矩形 33">
              <a:extLst>
                <a:ext uri="{FF2B5EF4-FFF2-40B4-BE49-F238E27FC236}">
                  <a16:creationId xmlns:a16="http://schemas.microsoft.com/office/drawing/2014/main" id="{3F2830FA-E41D-F52E-CA00-8E18779F9629}"/>
                </a:ext>
              </a:extLst>
            </p:cNvPr>
            <p:cNvSpPr/>
            <p:nvPr/>
          </p:nvSpPr>
          <p:spPr>
            <a:xfrm>
              <a:off x="4460144" y="2615110"/>
              <a:ext cx="673167" cy="642272"/>
            </a:xfrm>
            <a:prstGeom prst="roundRect">
              <a:avLst>
                <a:gd name="adj" fmla="val 11351"/>
              </a:avLst>
            </a:prstGeom>
            <a:ln w="44450">
              <a:noFill/>
            </a:ln>
            <a:effectLst>
              <a:outerShdw blurRad="107950" dist="12700" dir="5400000" algn="ctr">
                <a:srgbClr val="000000"/>
              </a:outerShdw>
            </a:effectLst>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latin typeface="Times New Roman" pitchFamily="18" charset="0"/>
                <a:ea typeface="微软雅黑" panose="020B0503020204020204" pitchFamily="34" charset="-122"/>
                <a:cs typeface="Times New Roman" pitchFamily="18" charset="0"/>
              </a:endParaRPr>
            </a:p>
          </p:txBody>
        </p:sp>
        <p:sp>
          <p:nvSpPr>
            <p:cNvPr id="35" name="文本框 12">
              <a:extLst>
                <a:ext uri="{FF2B5EF4-FFF2-40B4-BE49-F238E27FC236}">
                  <a16:creationId xmlns:a16="http://schemas.microsoft.com/office/drawing/2014/main" id="{29715E5B-2114-392A-6EAB-C9BBCCF3DE77}"/>
                </a:ext>
              </a:extLst>
            </p:cNvPr>
            <p:cNvSpPr txBox="1"/>
            <p:nvPr/>
          </p:nvSpPr>
          <p:spPr>
            <a:xfrm>
              <a:off x="4438248" y="2709794"/>
              <a:ext cx="720670"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square" rtlCol="0">
              <a:spAutoFit/>
            </a:bodyPr>
            <a:lstStyle/>
            <a:p>
              <a:pPr algn="ctr"/>
              <a:r>
                <a:rPr lang="en-US" altLang="zh-CN" sz="2400" b="1" dirty="0">
                  <a:solidFill>
                    <a:schemeClr val="bg1"/>
                  </a:solidFill>
                  <a:latin typeface="Times New Roman" pitchFamily="18" charset="0"/>
                  <a:ea typeface="微软雅黑" panose="020B0503020204020204" pitchFamily="34" charset="-122"/>
                  <a:cs typeface="Times New Roman" pitchFamily="18" charset="0"/>
                </a:rPr>
                <a:t>02</a:t>
              </a:r>
              <a:endParaRPr lang="zh-CN" altLang="en-US" sz="2400" b="1" dirty="0">
                <a:solidFill>
                  <a:schemeClr val="bg1"/>
                </a:solidFill>
                <a:latin typeface="Times New Roman" pitchFamily="18" charset="0"/>
                <a:ea typeface="微软雅黑" panose="020B0503020204020204" pitchFamily="34" charset="-122"/>
                <a:cs typeface="Times New Roman" pitchFamily="18" charset="0"/>
              </a:endParaRPr>
            </a:p>
          </p:txBody>
        </p:sp>
      </p:grpSp>
      <p:grpSp>
        <p:nvGrpSpPr>
          <p:cNvPr id="36" name="组合 35">
            <a:extLst>
              <a:ext uri="{FF2B5EF4-FFF2-40B4-BE49-F238E27FC236}">
                <a16:creationId xmlns:a16="http://schemas.microsoft.com/office/drawing/2014/main" id="{CADB02A8-4F4A-FD37-A1D9-4CAE22071CA3}"/>
              </a:ext>
            </a:extLst>
          </p:cNvPr>
          <p:cNvGrpSpPr/>
          <p:nvPr/>
        </p:nvGrpSpPr>
        <p:grpSpPr>
          <a:xfrm>
            <a:off x="3254471" y="2969390"/>
            <a:ext cx="720670" cy="642272"/>
            <a:chOff x="4438248" y="3580333"/>
            <a:chExt cx="720670" cy="642272"/>
          </a:xfrm>
          <a:scene3d>
            <a:camera prst="orthographicFront">
              <a:rot lat="0" lon="0" rev="0"/>
            </a:camera>
            <a:lightRig rig="soft" dir="t">
              <a:rot lat="0" lon="0" rev="0"/>
            </a:lightRig>
          </a:scene3d>
        </p:grpSpPr>
        <p:sp>
          <p:nvSpPr>
            <p:cNvPr id="37" name="圆角矩形 36">
              <a:extLst>
                <a:ext uri="{FF2B5EF4-FFF2-40B4-BE49-F238E27FC236}">
                  <a16:creationId xmlns:a16="http://schemas.microsoft.com/office/drawing/2014/main" id="{8D891201-E52C-58C1-B4DE-E252FF7AD6E0}"/>
                </a:ext>
              </a:extLst>
            </p:cNvPr>
            <p:cNvSpPr/>
            <p:nvPr/>
          </p:nvSpPr>
          <p:spPr>
            <a:xfrm>
              <a:off x="4460144" y="3580333"/>
              <a:ext cx="673167" cy="642272"/>
            </a:xfrm>
            <a:prstGeom prst="roundRect">
              <a:avLst>
                <a:gd name="adj" fmla="val 11351"/>
              </a:avLst>
            </a:prstGeom>
            <a:ln w="44450">
              <a:noFill/>
            </a:ln>
            <a:effectLst>
              <a:outerShdw blurRad="107950" dist="12700" dir="5400000" algn="ctr">
                <a:srgbClr val="000000"/>
              </a:outerShdw>
            </a:effectLst>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latin typeface="Times New Roman" pitchFamily="18" charset="0"/>
                <a:ea typeface="微软雅黑" panose="020B0503020204020204" pitchFamily="34" charset="-122"/>
                <a:cs typeface="Times New Roman" pitchFamily="18" charset="0"/>
              </a:endParaRPr>
            </a:p>
          </p:txBody>
        </p:sp>
        <p:sp>
          <p:nvSpPr>
            <p:cNvPr id="38" name="文本框 13">
              <a:extLst>
                <a:ext uri="{FF2B5EF4-FFF2-40B4-BE49-F238E27FC236}">
                  <a16:creationId xmlns:a16="http://schemas.microsoft.com/office/drawing/2014/main" id="{9C29DD41-CA13-6A71-4C7F-337AADDD7700}"/>
                </a:ext>
              </a:extLst>
            </p:cNvPr>
            <p:cNvSpPr txBox="1"/>
            <p:nvPr/>
          </p:nvSpPr>
          <p:spPr>
            <a:xfrm>
              <a:off x="4438248" y="3676085"/>
              <a:ext cx="720670"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square" rtlCol="0">
              <a:spAutoFit/>
            </a:bodyPr>
            <a:lstStyle/>
            <a:p>
              <a:pPr algn="ctr"/>
              <a:r>
                <a:rPr lang="en-US" altLang="zh-CN" sz="2400" b="1" dirty="0">
                  <a:solidFill>
                    <a:schemeClr val="bg1"/>
                  </a:solidFill>
                  <a:latin typeface="Times New Roman" pitchFamily="18" charset="0"/>
                  <a:ea typeface="微软雅黑" panose="020B0503020204020204" pitchFamily="34" charset="-122"/>
                  <a:cs typeface="Times New Roman" pitchFamily="18" charset="0"/>
                </a:rPr>
                <a:t>03</a:t>
              </a:r>
              <a:endParaRPr lang="zh-CN" altLang="en-US" sz="2400" b="1" dirty="0">
                <a:solidFill>
                  <a:schemeClr val="bg1"/>
                </a:solidFill>
                <a:latin typeface="Times New Roman" pitchFamily="18" charset="0"/>
                <a:ea typeface="微软雅黑" panose="020B0503020204020204" pitchFamily="34" charset="-122"/>
                <a:cs typeface="Times New Roman" pitchFamily="18" charset="0"/>
              </a:endParaRPr>
            </a:p>
          </p:txBody>
        </p:sp>
      </p:grpSp>
      <p:sp>
        <p:nvSpPr>
          <p:cNvPr id="45" name="文本框 16">
            <a:extLst>
              <a:ext uri="{FF2B5EF4-FFF2-40B4-BE49-F238E27FC236}">
                <a16:creationId xmlns:a16="http://schemas.microsoft.com/office/drawing/2014/main" id="{8171F664-DBD8-E53D-C85E-8A4AB79F31B2}"/>
              </a:ext>
            </a:extLst>
          </p:cNvPr>
          <p:cNvSpPr txBox="1"/>
          <p:nvPr/>
        </p:nvSpPr>
        <p:spPr>
          <a:xfrm>
            <a:off x="4167166" y="1073651"/>
            <a:ext cx="4062308" cy="523220"/>
          </a:xfrm>
          <a:prstGeom prst="rect">
            <a:avLst/>
          </a:prstGeom>
          <a:noFill/>
        </p:spPr>
        <p:txBody>
          <a:bodyPr wrap="square" rtlCol="0">
            <a:spAutoFit/>
          </a:bodyPr>
          <a:lstStyle/>
          <a:p>
            <a:pPr algn="ctr"/>
            <a:r>
              <a:rPr lang="zh-CN" altLang="en-US" sz="2800" b="1" spc="300" dirty="0">
                <a:solidFill>
                  <a:schemeClr val="tx1">
                    <a:lumMod val="85000"/>
                    <a:lumOff val="15000"/>
                  </a:schemeClr>
                </a:solidFill>
                <a:effectLst>
                  <a:outerShdw blurRad="38100" dist="38100" dir="2700000" algn="tl">
                    <a:srgbClr val="000000">
                      <a:alpha val="43137"/>
                    </a:srgbClr>
                  </a:outerShdw>
                </a:effectLst>
                <a:latin typeface="黑体" pitchFamily="49" charset="-122"/>
                <a:ea typeface="黑体" pitchFamily="49" charset="-122"/>
                <a:cs typeface="Times New Roman" pitchFamily="18" charset="0"/>
              </a:rPr>
              <a:t>立项背景</a:t>
            </a:r>
          </a:p>
        </p:txBody>
      </p:sp>
      <p:sp>
        <p:nvSpPr>
          <p:cNvPr id="46" name="文本框 17">
            <a:extLst>
              <a:ext uri="{FF2B5EF4-FFF2-40B4-BE49-F238E27FC236}">
                <a16:creationId xmlns:a16="http://schemas.microsoft.com/office/drawing/2014/main" id="{2BA67749-52C1-44EB-7F2B-8885B22127A2}"/>
              </a:ext>
            </a:extLst>
          </p:cNvPr>
          <p:cNvSpPr txBox="1"/>
          <p:nvPr/>
        </p:nvSpPr>
        <p:spPr>
          <a:xfrm>
            <a:off x="4171052" y="2037907"/>
            <a:ext cx="4037114" cy="523220"/>
          </a:xfrm>
          <a:prstGeom prst="rect">
            <a:avLst/>
          </a:prstGeom>
          <a:noFill/>
        </p:spPr>
        <p:txBody>
          <a:bodyPr wrap="square" rtlCol="0">
            <a:spAutoFit/>
          </a:bodyPr>
          <a:lstStyle/>
          <a:p>
            <a:pPr algn="ctr"/>
            <a:r>
              <a:rPr lang="zh-CN" altLang="en-US" sz="2800" b="1" spc="300" dirty="0">
                <a:solidFill>
                  <a:schemeClr val="tx1">
                    <a:lumMod val="85000"/>
                    <a:lumOff val="15000"/>
                  </a:schemeClr>
                </a:solidFill>
                <a:effectLst>
                  <a:outerShdw blurRad="38100" dist="38100" dir="2700000" algn="tl">
                    <a:srgbClr val="000000">
                      <a:alpha val="43137"/>
                    </a:srgbClr>
                  </a:outerShdw>
                </a:effectLst>
                <a:latin typeface="黑体" pitchFamily="49" charset="-122"/>
                <a:ea typeface="黑体" pitchFamily="49" charset="-122"/>
                <a:cs typeface="Times New Roman" pitchFamily="18" charset="0"/>
              </a:rPr>
              <a:t>技术特点</a:t>
            </a:r>
          </a:p>
        </p:txBody>
      </p:sp>
      <p:sp>
        <p:nvSpPr>
          <p:cNvPr id="47" name="文本框 18">
            <a:extLst>
              <a:ext uri="{FF2B5EF4-FFF2-40B4-BE49-F238E27FC236}">
                <a16:creationId xmlns:a16="http://schemas.microsoft.com/office/drawing/2014/main" id="{4E4E6D08-0259-747F-C4E4-ED6C0CD9E860}"/>
              </a:ext>
            </a:extLst>
          </p:cNvPr>
          <p:cNvSpPr txBox="1"/>
          <p:nvPr/>
        </p:nvSpPr>
        <p:spPr>
          <a:xfrm>
            <a:off x="4149153" y="2994414"/>
            <a:ext cx="4237396" cy="523220"/>
          </a:xfrm>
          <a:prstGeom prst="rect">
            <a:avLst/>
          </a:prstGeom>
          <a:noFill/>
        </p:spPr>
        <p:txBody>
          <a:bodyPr wrap="square" rtlCol="0">
            <a:spAutoFit/>
          </a:bodyPr>
          <a:lstStyle>
            <a:defPPr>
              <a:defRPr lang="zh-CN"/>
            </a:defPPr>
            <a:lvl1pPr>
              <a:defRPr sz="2800" b="1" spc="300">
                <a:latin typeface="微软雅黑" panose="020B0503020204020204" pitchFamily="34" charset="-122"/>
                <a:ea typeface="微软雅黑" panose="020B0503020204020204" pitchFamily="34" charset="-122"/>
              </a:defRPr>
            </a:lvl1pPr>
          </a:lstStyle>
          <a:p>
            <a:pPr algn="ctr"/>
            <a:r>
              <a:rPr lang="zh-CN" altLang="en-US" dirty="0">
                <a:solidFill>
                  <a:schemeClr val="tx1">
                    <a:lumMod val="85000"/>
                    <a:lumOff val="15000"/>
                  </a:schemeClr>
                </a:solidFill>
                <a:effectLst>
                  <a:outerShdw blurRad="38100" dist="38100" dir="2700000" algn="tl">
                    <a:srgbClr val="000000">
                      <a:alpha val="43137"/>
                    </a:srgbClr>
                  </a:outerShdw>
                </a:effectLst>
                <a:latin typeface="黑体" pitchFamily="49" charset="-122"/>
                <a:ea typeface="黑体" pitchFamily="49" charset="-122"/>
                <a:cs typeface="Times New Roman" pitchFamily="18" charset="0"/>
              </a:rPr>
              <a:t>创造效益</a:t>
            </a:r>
          </a:p>
        </p:txBody>
      </p:sp>
    </p:spTree>
    <p:extLst>
      <p:ext uri="{BB962C8B-B14F-4D97-AF65-F5344CB8AC3E}">
        <p14:creationId xmlns:p14="http://schemas.microsoft.com/office/powerpoint/2010/main" val="1178269795"/>
      </p:ext>
    </p:extLst>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16</a:t>
            </a:fld>
            <a:endParaRPr lang="zh-CN" altLang="en-US" dirty="0"/>
          </a:p>
        </p:txBody>
      </p:sp>
      <p:sp>
        <p:nvSpPr>
          <p:cNvPr id="10" name="文本框 9">
            <a:extLst>
              <a:ext uri="{FF2B5EF4-FFF2-40B4-BE49-F238E27FC236}">
                <a16:creationId xmlns:a16="http://schemas.microsoft.com/office/drawing/2014/main" id="{C864B9E5-4325-4D8D-A09F-D477F3D93E71}"/>
              </a:ext>
            </a:extLst>
          </p:cNvPr>
          <p:cNvSpPr txBox="1"/>
          <p:nvPr/>
        </p:nvSpPr>
        <p:spPr>
          <a:xfrm>
            <a:off x="393233" y="954640"/>
            <a:ext cx="8115160" cy="1160831"/>
          </a:xfrm>
          <a:prstGeom prst="rect">
            <a:avLst/>
          </a:prstGeom>
          <a:noFill/>
        </p:spPr>
        <p:txBody>
          <a:bodyPr wrap="square" rtlCol="0">
            <a:spAutoFit/>
          </a:bodyPr>
          <a:lstStyle/>
          <a:p>
            <a:pPr indent="457200" algn="just">
              <a:lnSpc>
                <a:spcPct val="150000"/>
              </a:lnSpc>
            </a:pP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粘贴玄武岩纤维布加固法通过</a:t>
            </a:r>
            <a:r>
              <a:rPr lang="zh-CN" altLang="en-US" sz="1600" dirty="0">
                <a:solidFill>
                  <a:srgbClr val="7030A0"/>
                </a:solidFill>
                <a:latin typeface="Adobe 仿宋 Std R" panose="02020400000000000000" pitchFamily="18" charset="-122"/>
                <a:ea typeface="Adobe 仿宋 Std R" panose="02020400000000000000" pitchFamily="18" charset="-122"/>
                <a:cs typeface="Times New Roman" panose="02020603050405020304" pitchFamily="18" charset="0"/>
              </a:rPr>
              <a:t>环氧树脂或结构用胶</a:t>
            </a: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将玄武岩纤维增强复合材料（</a:t>
            </a:r>
            <a:r>
              <a:rPr lang="en-US"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BFRP</a:t>
            </a: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）粘贴在被加固结构的表面，使</a:t>
            </a:r>
            <a:r>
              <a:rPr lang="en-US"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BFRP</a:t>
            </a: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与被加固结构协同受力，提高结构承载力的加固技术，具有</a:t>
            </a:r>
            <a:r>
              <a:rPr lang="zh-CN" altLang="en-US" sz="1600" dirty="0">
                <a:solidFill>
                  <a:srgbClr val="00B0F0"/>
                </a:solidFill>
                <a:latin typeface="Adobe 仿宋 Std R" panose="02020400000000000000" pitchFamily="18" charset="-122"/>
                <a:ea typeface="Adobe 仿宋 Std R" panose="02020400000000000000" pitchFamily="18" charset="-122"/>
                <a:cs typeface="Times New Roman" panose="02020603050405020304" pitchFamily="18" charset="0"/>
              </a:rPr>
              <a:t>施工工期短、几乎不增加结构自重、耐久性好</a:t>
            </a: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等优点。</a:t>
            </a:r>
          </a:p>
        </p:txBody>
      </p:sp>
      <p:sp>
        <p:nvSpPr>
          <p:cNvPr id="14" name="文本框 13">
            <a:extLst>
              <a:ext uri="{FF2B5EF4-FFF2-40B4-BE49-F238E27FC236}">
                <a16:creationId xmlns:a16="http://schemas.microsoft.com/office/drawing/2014/main" id="{D7864B0B-9442-45E3-B1FF-DBFDF12515C7}"/>
              </a:ext>
            </a:extLst>
          </p:cNvPr>
          <p:cNvSpPr txBox="1"/>
          <p:nvPr/>
        </p:nvSpPr>
        <p:spPr>
          <a:xfrm>
            <a:off x="468765" y="3812022"/>
            <a:ext cx="8206469" cy="1160831"/>
          </a:xfrm>
          <a:prstGeom prst="rect">
            <a:avLst/>
          </a:prstGeom>
          <a:noFill/>
        </p:spPr>
        <p:txBody>
          <a:bodyPr wrap="square" rtlCol="0">
            <a:spAutoFit/>
          </a:bodyPr>
          <a:lstStyle/>
          <a:p>
            <a:pPr indent="457200" algn="just">
              <a:lnSpc>
                <a:spcPct val="150000"/>
              </a:lnSpc>
            </a:pPr>
            <a:r>
              <a:rPr lang="zh-CN" altLang="en-US" sz="1600" b="1" dirty="0">
                <a:latin typeface="Adobe 仿宋 Std R" panose="02020400000000000000" pitchFamily="18" charset="-122"/>
                <a:ea typeface="Adobe 仿宋 Std R" panose="02020400000000000000" pitchFamily="18" charset="-122"/>
              </a:rPr>
              <a:t>玄武岩纤维增强复合材料</a:t>
            </a:r>
            <a:r>
              <a:rPr lang="zh-CN" altLang="en-US" sz="1600" b="1" dirty="0">
                <a:latin typeface="Adobe 仿宋 Std R" panose="02020400000000000000" pitchFamily="18" charset="-122"/>
                <a:ea typeface="Adobe 仿宋 Std R" panose="02020400000000000000" pitchFamily="18" charset="-122"/>
                <a:cs typeface="Times New Roman" panose="02020603050405020304" pitchFamily="18" charset="0"/>
              </a:rPr>
              <a:t>（</a:t>
            </a:r>
            <a:r>
              <a:rPr lang="en-US" altLang="zh-CN" sz="1600" b="1" dirty="0">
                <a:latin typeface="Adobe 仿宋 Std R" panose="02020400000000000000" pitchFamily="18" charset="-122"/>
                <a:ea typeface="Adobe 仿宋 Std R" panose="02020400000000000000" pitchFamily="18" charset="-122"/>
                <a:cs typeface="Times New Roman" panose="02020603050405020304" pitchFamily="18" charset="0"/>
              </a:rPr>
              <a:t>BFRP</a:t>
            </a:r>
            <a:r>
              <a:rPr lang="zh-CN" altLang="en-US" sz="1600" b="1" dirty="0">
                <a:latin typeface="Adobe 仿宋 Std R" panose="02020400000000000000" pitchFamily="18" charset="-122"/>
                <a:ea typeface="Adobe 仿宋 Std R" panose="02020400000000000000" pitchFamily="18" charset="-122"/>
                <a:cs typeface="Times New Roman" panose="02020603050405020304" pitchFamily="18" charset="0"/>
              </a:rPr>
              <a:t>）</a:t>
            </a:r>
            <a:r>
              <a:rPr lang="zh-CN" altLang="en-US" sz="1600" b="1" dirty="0">
                <a:latin typeface="Adobe 仿宋 Std R" panose="02020400000000000000" pitchFamily="18" charset="-122"/>
                <a:ea typeface="Adobe 仿宋 Std R" panose="02020400000000000000" pitchFamily="18" charset="-122"/>
              </a:rPr>
              <a:t>具有生产过程</a:t>
            </a:r>
            <a:r>
              <a:rPr lang="zh-CN" altLang="en-US" sz="1600" b="1" dirty="0">
                <a:solidFill>
                  <a:srgbClr val="FF0000"/>
                </a:solidFill>
                <a:latin typeface="Adobe 仿宋 Std R" panose="02020400000000000000" pitchFamily="18" charset="-122"/>
                <a:ea typeface="Adobe 仿宋 Std R" panose="02020400000000000000" pitchFamily="18" charset="-122"/>
              </a:rPr>
              <a:t>绿色环保</a:t>
            </a:r>
            <a:r>
              <a:rPr lang="zh-CN" altLang="en-US" sz="1600" b="1" dirty="0">
                <a:latin typeface="Adobe 仿宋 Std R" panose="02020400000000000000" pitchFamily="18" charset="-122"/>
                <a:ea typeface="Adobe 仿宋 Std R" panose="02020400000000000000" pitchFamily="18" charset="-122"/>
              </a:rPr>
              <a:t>、生产</a:t>
            </a:r>
            <a:r>
              <a:rPr lang="zh-CN" altLang="en-US" sz="1600" b="1" dirty="0">
                <a:solidFill>
                  <a:srgbClr val="FF0000"/>
                </a:solidFill>
                <a:latin typeface="Adobe 仿宋 Std R" panose="02020400000000000000" pitchFamily="18" charset="-122"/>
                <a:ea typeface="Adobe 仿宋 Std R" panose="02020400000000000000" pitchFamily="18" charset="-122"/>
              </a:rPr>
              <a:t>原料供应充足</a:t>
            </a:r>
            <a:r>
              <a:rPr lang="zh-CN" altLang="en-US" sz="1600" b="1" dirty="0">
                <a:latin typeface="Adobe 仿宋 Std R" panose="02020400000000000000" pitchFamily="18" charset="-122"/>
                <a:ea typeface="Adobe 仿宋 Std R" panose="02020400000000000000" pitchFamily="18" charset="-122"/>
              </a:rPr>
              <a:t>、</a:t>
            </a:r>
            <a:r>
              <a:rPr lang="zh-CN" altLang="en-US" sz="1600" b="1" dirty="0">
                <a:solidFill>
                  <a:srgbClr val="FF0000"/>
                </a:solidFill>
                <a:latin typeface="Adobe 仿宋 Std R" panose="02020400000000000000" pitchFamily="18" charset="-122"/>
                <a:ea typeface="Adobe 仿宋 Std R" panose="02020400000000000000" pitchFamily="18" charset="-122"/>
              </a:rPr>
              <a:t>优异的耐久性和力学性能</a:t>
            </a:r>
            <a:r>
              <a:rPr lang="zh-CN" altLang="en-US" sz="1600" b="1" dirty="0">
                <a:latin typeface="Adobe 仿宋 Std R" panose="02020400000000000000" pitchFamily="18" charset="-122"/>
                <a:ea typeface="Adobe 仿宋 Std R" panose="02020400000000000000" pitchFamily="18" charset="-122"/>
              </a:rPr>
              <a:t>、</a:t>
            </a:r>
            <a:r>
              <a:rPr lang="zh-CN" altLang="en-US" sz="1600" b="1" dirty="0">
                <a:solidFill>
                  <a:srgbClr val="FF0000"/>
                </a:solidFill>
                <a:latin typeface="Adobe 仿宋 Std R" panose="02020400000000000000" pitchFamily="18" charset="-122"/>
                <a:ea typeface="Adobe 仿宋 Std R" panose="02020400000000000000" pitchFamily="18" charset="-122"/>
              </a:rPr>
              <a:t>性价比高</a:t>
            </a:r>
            <a:r>
              <a:rPr lang="zh-CN" altLang="en-US" sz="1600" b="1" dirty="0">
                <a:latin typeface="Adobe 仿宋 Std R" panose="02020400000000000000" pitchFamily="18" charset="-122"/>
                <a:ea typeface="Adobe 仿宋 Std R" panose="02020400000000000000" pitchFamily="18" charset="-122"/>
              </a:rPr>
              <a:t>等优点，是目前为止唯一的</a:t>
            </a:r>
            <a:r>
              <a:rPr lang="zh-CN" altLang="en-US" sz="1600" b="1" dirty="0">
                <a:solidFill>
                  <a:srgbClr val="FF0000"/>
                </a:solidFill>
                <a:latin typeface="Adobe 仿宋 Std R" panose="02020400000000000000" pitchFamily="18" charset="-122"/>
                <a:ea typeface="Adobe 仿宋 Std R" panose="02020400000000000000" pitchFamily="18" charset="-122"/>
              </a:rPr>
              <a:t>无环境污染</a:t>
            </a:r>
            <a:r>
              <a:rPr lang="zh-CN" altLang="en-US" sz="1600" b="1" dirty="0">
                <a:latin typeface="Adobe 仿宋 Std R" panose="02020400000000000000" pitchFamily="18" charset="-122"/>
                <a:ea typeface="Adobe 仿宋 Std R" panose="02020400000000000000" pitchFamily="18" charset="-122"/>
              </a:rPr>
              <a:t>的</a:t>
            </a:r>
            <a:r>
              <a:rPr lang="zh-CN" altLang="en-US" sz="1600" b="1" dirty="0">
                <a:solidFill>
                  <a:srgbClr val="FF0000"/>
                </a:solidFill>
                <a:latin typeface="Adobe 仿宋 Std R" panose="02020400000000000000" pitchFamily="18" charset="-122"/>
                <a:ea typeface="Adobe 仿宋 Std R" panose="02020400000000000000" pitchFamily="18" charset="-122"/>
              </a:rPr>
              <a:t>不致癌</a:t>
            </a:r>
            <a:r>
              <a:rPr lang="zh-CN" altLang="en-US" sz="1600" b="1" dirty="0">
                <a:latin typeface="Adobe 仿宋 Std R" panose="02020400000000000000" pitchFamily="18" charset="-122"/>
                <a:ea typeface="Adobe 仿宋 Std R" panose="02020400000000000000" pitchFamily="18" charset="-122"/>
              </a:rPr>
              <a:t>的</a:t>
            </a:r>
            <a:r>
              <a:rPr lang="zh-CN" altLang="en-US" sz="1600" b="1" dirty="0">
                <a:solidFill>
                  <a:srgbClr val="FF0000"/>
                </a:solidFill>
                <a:latin typeface="Adobe 仿宋 Std R" panose="02020400000000000000" pitchFamily="18" charset="-122"/>
                <a:ea typeface="Adobe 仿宋 Std R" panose="02020400000000000000" pitchFamily="18" charset="-122"/>
              </a:rPr>
              <a:t>绿色健康</a:t>
            </a:r>
            <a:r>
              <a:rPr lang="zh-CN" altLang="en-US" sz="1600" b="1" dirty="0">
                <a:latin typeface="Adobe 仿宋 Std R" panose="02020400000000000000" pitchFamily="18" charset="-122"/>
                <a:ea typeface="Adobe 仿宋 Std R" panose="02020400000000000000" pitchFamily="18" charset="-122"/>
              </a:rPr>
              <a:t>纤维产品，在结构加固领域中得到推广。</a:t>
            </a:r>
          </a:p>
        </p:txBody>
      </p:sp>
      <p:pic>
        <p:nvPicPr>
          <p:cNvPr id="15" name="图片 14">
            <a:extLst>
              <a:ext uri="{FF2B5EF4-FFF2-40B4-BE49-F238E27FC236}">
                <a16:creationId xmlns:a16="http://schemas.microsoft.com/office/drawing/2014/main" id="{EB2A296D-BCCA-43C6-A213-4BD0969F195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49007" y="2119014"/>
            <a:ext cx="2409513" cy="1532449"/>
          </a:xfrm>
          <a:prstGeom prst="rect">
            <a:avLst/>
          </a:prstGeom>
        </p:spPr>
      </p:pic>
      <p:pic>
        <p:nvPicPr>
          <p:cNvPr id="16" name="图片 15">
            <a:extLst>
              <a:ext uri="{FF2B5EF4-FFF2-40B4-BE49-F238E27FC236}">
                <a16:creationId xmlns:a16="http://schemas.microsoft.com/office/drawing/2014/main" id="{15EA8313-A4F8-4868-BB06-D479BAF5F0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60864" y="2133516"/>
            <a:ext cx="2601096" cy="1598590"/>
          </a:xfrm>
          <a:prstGeom prst="rect">
            <a:avLst/>
          </a:prstGeom>
        </p:spPr>
      </p:pic>
      <p:pic>
        <p:nvPicPr>
          <p:cNvPr id="18" name="图片 17">
            <a:extLst>
              <a:ext uri="{FF2B5EF4-FFF2-40B4-BE49-F238E27FC236}">
                <a16:creationId xmlns:a16="http://schemas.microsoft.com/office/drawing/2014/main" id="{7B80369F-2BAE-4A83-B562-3F68A9EDE9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6844" y="2119014"/>
            <a:ext cx="2533908" cy="1611565"/>
          </a:xfrm>
          <a:prstGeom prst="rect">
            <a:avLst/>
          </a:prstGeom>
        </p:spPr>
      </p:pic>
    </p:spTree>
    <p:extLst>
      <p:ext uri="{BB962C8B-B14F-4D97-AF65-F5344CB8AC3E}">
        <p14:creationId xmlns:p14="http://schemas.microsoft.com/office/powerpoint/2010/main" val="3774928838"/>
      </p:ext>
    </p:extLst>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17</a:t>
            </a:fld>
            <a:endParaRPr lang="zh-CN" altLang="en-US" dirty="0"/>
          </a:p>
        </p:txBody>
      </p:sp>
      <p:sp>
        <p:nvSpPr>
          <p:cNvPr id="7" name="矩形 6">
            <a:extLst>
              <a:ext uri="{FF2B5EF4-FFF2-40B4-BE49-F238E27FC236}">
                <a16:creationId xmlns:a16="http://schemas.microsoft.com/office/drawing/2014/main" id="{EEE81966-80A3-42F5-A095-88FD7C39D50B}"/>
              </a:ext>
            </a:extLst>
          </p:cNvPr>
          <p:cNvSpPr/>
          <p:nvPr/>
        </p:nvSpPr>
        <p:spPr>
          <a:xfrm>
            <a:off x="625335" y="813160"/>
            <a:ext cx="8164245" cy="1160831"/>
          </a:xfrm>
          <a:prstGeom prst="rect">
            <a:avLst/>
          </a:prstGeom>
        </p:spPr>
        <p:txBody>
          <a:bodyPr wrap="square">
            <a:spAutoFit/>
          </a:bodyPr>
          <a:lstStyle/>
          <a:p>
            <a:pPr indent="457200" algn="just">
              <a:lnSpc>
                <a:spcPct val="150000"/>
              </a:lnSpc>
              <a:spcAft>
                <a:spcPts val="0"/>
              </a:spcAft>
            </a:pPr>
            <a:r>
              <a:rPr lang="zh-CN" altLang="en-US"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本项目所采用的基于粘贴</a:t>
            </a:r>
            <a:r>
              <a:rPr lang="en-US" altLang="zh-CN"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BFRP</a:t>
            </a:r>
            <a:r>
              <a:rPr lang="zh-CN" altLang="en-US"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来进行中小跨径加固的技术，成本低廉，施工方便，而且</a:t>
            </a:r>
            <a:r>
              <a:rPr lang="en-US" altLang="zh-CN"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BFRP</a:t>
            </a:r>
            <a:r>
              <a:rPr lang="zh-CN" altLang="en-US"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源于玄武岩抽丝得到，属于绿色建筑材料。本项目已经验证了中小跨径桥梁可以采用</a:t>
            </a:r>
            <a:r>
              <a:rPr lang="en-US" altLang="zh-CN"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BFRP</a:t>
            </a:r>
            <a:r>
              <a:rPr lang="zh-CN" altLang="en-US"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布来进行加固，且经过</a:t>
            </a:r>
            <a:r>
              <a:rPr lang="en-US" altLang="zh-CN"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2</a:t>
            </a:r>
            <a:r>
              <a:rPr lang="zh-CN" altLang="en-US"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年多时间的使用，加固现状良好。</a:t>
            </a:r>
            <a:endPar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endParaRPr>
          </a:p>
        </p:txBody>
      </p:sp>
      <p:pic>
        <p:nvPicPr>
          <p:cNvPr id="2" name="图片 1">
            <a:extLst>
              <a:ext uri="{FF2B5EF4-FFF2-40B4-BE49-F238E27FC236}">
                <a16:creationId xmlns:a16="http://schemas.microsoft.com/office/drawing/2014/main" id="{EB149AD8-219B-B1B0-2071-4173A246E8FC}"/>
              </a:ext>
            </a:extLst>
          </p:cNvPr>
          <p:cNvPicPr>
            <a:picLocks noChangeAspect="1"/>
          </p:cNvPicPr>
          <p:nvPr/>
        </p:nvPicPr>
        <p:blipFill>
          <a:blip r:embed="rId3"/>
          <a:stretch>
            <a:fillRect/>
          </a:stretch>
        </p:blipFill>
        <p:spPr>
          <a:xfrm>
            <a:off x="1407602" y="2183538"/>
            <a:ext cx="2861285" cy="2146802"/>
          </a:xfrm>
          <a:prstGeom prst="rect">
            <a:avLst/>
          </a:prstGeom>
        </p:spPr>
      </p:pic>
      <p:pic>
        <p:nvPicPr>
          <p:cNvPr id="4" name="图片 3">
            <a:extLst>
              <a:ext uri="{FF2B5EF4-FFF2-40B4-BE49-F238E27FC236}">
                <a16:creationId xmlns:a16="http://schemas.microsoft.com/office/drawing/2014/main" id="{A605A14B-3263-3C05-66CA-E4122E51AC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17486" y="2183538"/>
            <a:ext cx="2861285" cy="2146802"/>
          </a:xfrm>
          <a:prstGeom prst="rect">
            <a:avLst/>
          </a:prstGeom>
        </p:spPr>
      </p:pic>
    </p:spTree>
    <p:extLst>
      <p:ext uri="{BB962C8B-B14F-4D97-AF65-F5344CB8AC3E}">
        <p14:creationId xmlns:p14="http://schemas.microsoft.com/office/powerpoint/2010/main" val="3131068905"/>
      </p:ext>
    </p:extLst>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5A0742-C0C6-59A9-77C9-B910394378C6}"/>
            </a:ext>
          </a:extLst>
        </p:cNvPr>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F1148CC9-2FAF-3B23-5E80-5BC6C2AA4A7A}"/>
              </a:ext>
            </a:extLst>
          </p:cNvPr>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18</a:t>
            </a:fld>
            <a:endParaRPr lang="zh-CN" altLang="en-US" dirty="0"/>
          </a:p>
        </p:txBody>
      </p:sp>
      <p:sp>
        <p:nvSpPr>
          <p:cNvPr id="7" name="矩形 6">
            <a:extLst>
              <a:ext uri="{FF2B5EF4-FFF2-40B4-BE49-F238E27FC236}">
                <a16:creationId xmlns:a16="http://schemas.microsoft.com/office/drawing/2014/main" id="{A7898774-4462-3A60-0DF5-FD36CC5DEF6B}"/>
              </a:ext>
            </a:extLst>
          </p:cNvPr>
          <p:cNvSpPr/>
          <p:nvPr/>
        </p:nvSpPr>
        <p:spPr>
          <a:xfrm>
            <a:off x="376464" y="1218748"/>
            <a:ext cx="3857625" cy="2638158"/>
          </a:xfrm>
          <a:prstGeom prst="rect">
            <a:avLst/>
          </a:prstGeom>
        </p:spPr>
        <p:txBody>
          <a:bodyPr wrap="square">
            <a:spAutoFit/>
          </a:bodyPr>
          <a:lstStyle/>
          <a:p>
            <a:pPr indent="457200" algn="just">
              <a:lnSpc>
                <a:spcPct val="150000"/>
              </a:lnSpc>
              <a:spcAft>
                <a:spcPts val="0"/>
              </a:spcAft>
            </a:pPr>
            <a:r>
              <a:rPr lang="zh-CN" altLang="en-US"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市域范围内的县、乡、镇、村等郊区地域的中小跨径桥梁也十分多见，本项目所采用的这种基于粘贴</a:t>
            </a:r>
            <a:r>
              <a:rPr lang="en-US" altLang="zh-CN"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BFRP</a:t>
            </a:r>
            <a:r>
              <a:rPr lang="zh-CN" altLang="en-US" sz="1600" kern="100" dirty="0">
                <a:solidFill>
                  <a:srgbClr val="000000"/>
                </a:solidFill>
                <a:latin typeface="Adobe 仿宋 Std R" panose="02020400000000000000" pitchFamily="18" charset="-122"/>
                <a:ea typeface="Adobe 仿宋 Std R" panose="02020400000000000000" pitchFamily="18" charset="-122"/>
                <a:cs typeface="Times New Roman" panose="02020603050405020304" pitchFamily="18" charset="0"/>
              </a:rPr>
              <a:t>加固的技术有着很好的应用前景，一旦大量推广，不仅能有效改善中小跨径桥梁的耐久性，同时还能在一定程度上实现提升承载能力的目标，具有良好的推广应用价值。</a:t>
            </a:r>
            <a:endPar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endParaRPr>
          </a:p>
        </p:txBody>
      </p:sp>
      <p:pic>
        <p:nvPicPr>
          <p:cNvPr id="1026" name="Picture 2">
            <a:extLst>
              <a:ext uri="{FF2B5EF4-FFF2-40B4-BE49-F238E27FC236}">
                <a16:creationId xmlns:a16="http://schemas.microsoft.com/office/drawing/2014/main" id="{EC1E27DB-7474-A971-52B5-80F59826339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50769" y="1285875"/>
            <a:ext cx="3777306" cy="2518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4502620"/>
      </p:ext>
    </p:extLst>
  </p:cSld>
  <p:clrMapOvr>
    <a:masterClrMapping/>
  </p:clrMapOvr>
  <mc:AlternateContent xmlns:mc="http://schemas.openxmlformats.org/markup-compatibility/2006">
    <mc:Choice xmlns:p14="http://schemas.microsoft.com/office/powerpoint/2010/main" Requires="p14">
      <p:transition p14:dur="10" advTm="7902"/>
    </mc:Choice>
    <mc:Fallback>
      <p:transition advTm="7902"/>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3326579" y="1086463"/>
            <a:ext cx="635927" cy="1323439"/>
          </a:xfrm>
          <a:prstGeom prst="rect">
            <a:avLst/>
          </a:prstGeom>
          <a:noFill/>
        </p:spPr>
        <p:txBody>
          <a:bodyPr wrap="square" rtlCol="0">
            <a:spAutoFit/>
          </a:bodyPr>
          <a:lstStyle>
            <a:defPPr>
              <a:defRPr lang="zh-CN"/>
            </a:defPPr>
            <a:lvl1pPr>
              <a:defRPr sz="6000" b="1">
                <a:solidFill>
                  <a:srgbClr val="0070C0"/>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defRPr>
            </a:lvl1pPr>
          </a:lstStyle>
          <a:p>
            <a:r>
              <a:rPr lang="zh-CN" altLang="en-US" sz="8000" dirty="0"/>
              <a:t>谢</a:t>
            </a:r>
          </a:p>
        </p:txBody>
      </p:sp>
      <p:sp>
        <p:nvSpPr>
          <p:cNvPr id="20" name="TextBox 19"/>
          <p:cNvSpPr txBox="1"/>
          <p:nvPr/>
        </p:nvSpPr>
        <p:spPr>
          <a:xfrm>
            <a:off x="5002130" y="1096081"/>
            <a:ext cx="635927" cy="1323439"/>
          </a:xfrm>
          <a:prstGeom prst="rect">
            <a:avLst/>
          </a:prstGeom>
          <a:noFill/>
        </p:spPr>
        <p:txBody>
          <a:bodyPr wrap="square" rtlCol="0">
            <a:spAutoFit/>
          </a:bodyPr>
          <a:lstStyle/>
          <a:p>
            <a:r>
              <a:rPr lang="zh-CN" altLang="en-US" sz="8000" b="1" dirty="0">
                <a:solidFill>
                  <a:srgbClr val="0070C0"/>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谢</a:t>
            </a:r>
          </a:p>
        </p:txBody>
      </p:sp>
      <p:sp>
        <p:nvSpPr>
          <p:cNvPr id="45" name="矩形 44"/>
          <p:cNvSpPr/>
          <p:nvPr/>
        </p:nvSpPr>
        <p:spPr>
          <a:xfrm>
            <a:off x="0" y="2833884"/>
            <a:ext cx="9144000" cy="15380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TextBox 24"/>
          <p:cNvSpPr txBox="1"/>
          <p:nvPr/>
        </p:nvSpPr>
        <p:spPr>
          <a:xfrm>
            <a:off x="1866264" y="2865655"/>
            <a:ext cx="5724644" cy="1569660"/>
          </a:xfrm>
          <a:prstGeom prst="rect">
            <a:avLst/>
          </a:prstGeom>
          <a:noFill/>
        </p:spPr>
        <p:txBody>
          <a:bodyPr wrap="none" rtlCol="0">
            <a:spAutoFit/>
          </a:bodyPr>
          <a:lstStyle/>
          <a:p>
            <a:pPr algn="ctr"/>
            <a:r>
              <a:rPr lang="zh-CN" altLang="en-US" sz="4800" b="1">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rPr>
              <a:t>敬请各位领导和专家</a:t>
            </a:r>
            <a:endParaRPr lang="en-US" altLang="zh-CN" sz="4800" b="1">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endParaRPr>
          </a:p>
          <a:p>
            <a:pPr algn="ctr"/>
            <a:r>
              <a:rPr lang="zh-CN" altLang="en-US" sz="4800" b="1">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rPr>
              <a:t>批评指正</a:t>
            </a:r>
            <a:endParaRPr lang="zh-CN" altLang="en-US" sz="4800" b="1" dirty="0">
              <a:solidFill>
                <a:schemeClr val="bg1"/>
              </a:solidFill>
              <a:effectLst>
                <a:outerShdw blurRad="50800" dist="38100" dir="10800000" algn="r"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31" name="组合 30"/>
          <p:cNvGrpSpPr/>
          <p:nvPr/>
        </p:nvGrpSpPr>
        <p:grpSpPr>
          <a:xfrm>
            <a:off x="6327053" y="4110384"/>
            <a:ext cx="1179076" cy="1178917"/>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kern="0">
                <a:solidFill>
                  <a:sysClr val="windowText" lastClr="000000"/>
                </a:solidFill>
                <a:latin typeface="Calibri" panose="020F0502020204030204"/>
                <a:ea typeface="微软雅黑" panose="020B0503020204020204" pitchFamily="34" charset="-122"/>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kern="0">
                <a:solidFill>
                  <a:sysClr val="window" lastClr="FFFFFF"/>
                </a:solidFill>
                <a:latin typeface="Calibri" panose="020F0502020204030204"/>
                <a:ea typeface="微软雅黑" panose="020B0503020204020204" pitchFamily="34" charset="-122"/>
              </a:endParaRPr>
            </a:p>
          </p:txBody>
        </p:sp>
      </p:grpSp>
      <p:grpSp>
        <p:nvGrpSpPr>
          <p:cNvPr id="34" name="组合 33"/>
          <p:cNvGrpSpPr/>
          <p:nvPr/>
        </p:nvGrpSpPr>
        <p:grpSpPr>
          <a:xfrm>
            <a:off x="4758018" y="4605223"/>
            <a:ext cx="630120" cy="630035"/>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41" name="组合 40"/>
          <p:cNvGrpSpPr/>
          <p:nvPr/>
        </p:nvGrpSpPr>
        <p:grpSpPr>
          <a:xfrm>
            <a:off x="5436688" y="4920241"/>
            <a:ext cx="890364" cy="89024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49" name="组合 48"/>
          <p:cNvGrpSpPr/>
          <p:nvPr/>
        </p:nvGrpSpPr>
        <p:grpSpPr>
          <a:xfrm>
            <a:off x="7758789" y="4730422"/>
            <a:ext cx="685681" cy="685588"/>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kern="0">
                <a:solidFill>
                  <a:sysClr val="windowText" lastClr="000000"/>
                </a:solidFill>
                <a:latin typeface="Calibri" panose="020F0502020204030204"/>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kern="0">
                <a:solidFill>
                  <a:sysClr val="window" lastClr="FFFFFF"/>
                </a:solidFill>
                <a:latin typeface="Calibri" panose="020F0502020204030204"/>
                <a:ea typeface="微软雅黑" panose="020B0503020204020204" pitchFamily="34" charset="-122"/>
              </a:endParaRPr>
            </a:p>
          </p:txBody>
        </p:sp>
      </p:grpSp>
      <p:grpSp>
        <p:nvGrpSpPr>
          <p:cNvPr id="52" name="组合 51"/>
          <p:cNvGrpSpPr/>
          <p:nvPr/>
        </p:nvGrpSpPr>
        <p:grpSpPr>
          <a:xfrm>
            <a:off x="766440" y="5038934"/>
            <a:ext cx="588755" cy="58867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55" name="组合 54"/>
          <p:cNvGrpSpPr/>
          <p:nvPr/>
        </p:nvGrpSpPr>
        <p:grpSpPr>
          <a:xfrm>
            <a:off x="3962506" y="4528456"/>
            <a:ext cx="252447" cy="252413"/>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58" name="组合 57"/>
          <p:cNvGrpSpPr/>
          <p:nvPr/>
        </p:nvGrpSpPr>
        <p:grpSpPr>
          <a:xfrm>
            <a:off x="3181253" y="4325716"/>
            <a:ext cx="528983" cy="52891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61" name="组合 60"/>
          <p:cNvGrpSpPr/>
          <p:nvPr/>
        </p:nvGrpSpPr>
        <p:grpSpPr>
          <a:xfrm>
            <a:off x="8463984" y="3830482"/>
            <a:ext cx="1179076" cy="1178917"/>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kern="0">
                <a:solidFill>
                  <a:sysClr val="windowText" lastClr="000000"/>
                </a:solidFill>
                <a:latin typeface="Calibri" panose="020F0502020204030204"/>
                <a:ea typeface="微软雅黑" panose="020B0503020204020204" pitchFamily="34" charset="-122"/>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kern="0">
                <a:solidFill>
                  <a:sysClr val="window" lastClr="FFFFFF"/>
                </a:solidFill>
                <a:latin typeface="Calibri" panose="020F0502020204030204"/>
                <a:ea typeface="微软雅黑" panose="020B0503020204020204" pitchFamily="34" charset="-122"/>
              </a:endParaRPr>
            </a:p>
          </p:txBody>
        </p:sp>
      </p:grpSp>
      <p:grpSp>
        <p:nvGrpSpPr>
          <p:cNvPr id="64" name="组合 63"/>
          <p:cNvGrpSpPr/>
          <p:nvPr/>
        </p:nvGrpSpPr>
        <p:grpSpPr>
          <a:xfrm>
            <a:off x="4419626" y="4323810"/>
            <a:ext cx="223042" cy="223011"/>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67" name="组合 66"/>
          <p:cNvGrpSpPr/>
          <p:nvPr/>
        </p:nvGrpSpPr>
        <p:grpSpPr>
          <a:xfrm>
            <a:off x="1943138" y="4704693"/>
            <a:ext cx="1179076" cy="1178917"/>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kern="0">
                <a:solidFill>
                  <a:sysClr val="windowText" lastClr="000000"/>
                </a:solidFill>
                <a:latin typeface="Calibri" panose="020F0502020204030204"/>
                <a:ea typeface="微软雅黑" panose="020B0503020204020204" pitchFamily="34" charset="-122"/>
              </a:endParaRPr>
            </a:p>
          </p:txBody>
        </p:sp>
        <p:sp>
          <p:nvSpPr>
            <p:cNvPr id="69" name="椭圆 6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kern="0">
                <a:solidFill>
                  <a:sysClr val="window" lastClr="FFFFFF"/>
                </a:solidFill>
                <a:latin typeface="Calibri" panose="020F0502020204030204"/>
                <a:ea typeface="微软雅黑" panose="020B0503020204020204" pitchFamily="34" charset="-122"/>
              </a:endParaRPr>
            </a:p>
          </p:txBody>
        </p:sp>
      </p:grpSp>
      <p:grpSp>
        <p:nvGrpSpPr>
          <p:cNvPr id="70" name="组合 69"/>
          <p:cNvGrpSpPr/>
          <p:nvPr/>
        </p:nvGrpSpPr>
        <p:grpSpPr>
          <a:xfrm>
            <a:off x="1275196" y="4605225"/>
            <a:ext cx="520102" cy="52003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73" name="组合 72"/>
          <p:cNvGrpSpPr/>
          <p:nvPr/>
        </p:nvGrpSpPr>
        <p:grpSpPr>
          <a:xfrm>
            <a:off x="291078" y="4920242"/>
            <a:ext cx="316822" cy="316779"/>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75" name="椭圆 7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grpSp>
        <p:nvGrpSpPr>
          <p:cNvPr id="76" name="组合 75"/>
          <p:cNvGrpSpPr/>
          <p:nvPr/>
        </p:nvGrpSpPr>
        <p:grpSpPr>
          <a:xfrm>
            <a:off x="117144" y="4736991"/>
            <a:ext cx="158410" cy="158389"/>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a:defRPr/>
              </a:pPr>
              <a:endParaRPr lang="zh-CN" altLang="en-US" sz="1200" kern="0">
                <a:solidFill>
                  <a:sysClr val="windowText" lastClr="000000"/>
                </a:solidFill>
                <a:latin typeface="Calibri" panose="020F0502020204030204"/>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4095054" y="2950845"/>
            <a:ext cx="4291495" cy="676983"/>
          </a:xfrm>
          <a:prstGeom prst="rect">
            <a:avLst/>
          </a:prstGeom>
          <a:solidFill>
            <a:schemeClr val="accent2">
              <a:lumMod val="20000"/>
              <a:lumOff val="80000"/>
            </a:schemeClr>
          </a:solidFill>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dirty="0">
              <a:solidFill>
                <a:schemeClr val="tx1"/>
              </a:solidFill>
              <a:latin typeface="Times New Roman" pitchFamily="18" charset="0"/>
              <a:ea typeface="微软雅黑" panose="020B0503020204020204" pitchFamily="34" charset="-122"/>
              <a:cs typeface="Times New Roman" pitchFamily="18" charset="0"/>
            </a:endParaRPr>
          </a:p>
        </p:txBody>
      </p:sp>
      <p:sp>
        <p:nvSpPr>
          <p:cNvPr id="19" name="矩形 18"/>
          <p:cNvSpPr/>
          <p:nvPr/>
        </p:nvSpPr>
        <p:spPr>
          <a:xfrm>
            <a:off x="4116950" y="1994251"/>
            <a:ext cx="4185514" cy="642272"/>
          </a:xfrm>
          <a:prstGeom prst="rect">
            <a:avLst/>
          </a:prstGeom>
          <a:solidFill>
            <a:schemeClr val="accent2">
              <a:lumMod val="20000"/>
              <a:lumOff val="80000"/>
            </a:schemeClr>
          </a:solidFill>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dirty="0">
              <a:solidFill>
                <a:schemeClr val="tx1"/>
              </a:solidFill>
              <a:effectLst>
                <a:outerShdw blurRad="38100" dist="38100" dir="2700000" algn="tl">
                  <a:srgbClr val="000000">
                    <a:alpha val="43137"/>
                  </a:srgbClr>
                </a:outerShdw>
              </a:effectLst>
              <a:latin typeface="Times New Roman" pitchFamily="18" charset="0"/>
              <a:ea typeface="黑体" pitchFamily="49" charset="-122"/>
              <a:cs typeface="Times New Roman" pitchFamily="18" charset="0"/>
            </a:endParaRPr>
          </a:p>
        </p:txBody>
      </p:sp>
      <p:sp>
        <p:nvSpPr>
          <p:cNvPr id="2" name="矩形 1"/>
          <p:cNvSpPr/>
          <p:nvPr/>
        </p:nvSpPr>
        <p:spPr>
          <a:xfrm>
            <a:off x="4099272" y="1011547"/>
            <a:ext cx="4203192" cy="642272"/>
          </a:xfrm>
          <a:prstGeom prst="rect">
            <a:avLst/>
          </a:prstGeom>
          <a:solidFill>
            <a:schemeClr val="accent2">
              <a:lumMod val="20000"/>
              <a:lumOff val="80000"/>
            </a:schemeClr>
          </a:solidFill>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effectLst>
                <a:outerShdw blurRad="38100" dist="38100" dir="2700000" algn="tl">
                  <a:srgbClr val="000000">
                    <a:alpha val="43137"/>
                  </a:srgbClr>
                </a:outerShdw>
              </a:effectLst>
              <a:latin typeface="Times New Roman" pitchFamily="18" charset="0"/>
              <a:ea typeface="黑体" pitchFamily="49" charset="-122"/>
              <a:cs typeface="Times New Roman" pitchFamily="18" charset="0"/>
            </a:endParaRPr>
          </a:p>
        </p:txBody>
      </p:sp>
      <p:grpSp>
        <p:nvGrpSpPr>
          <p:cNvPr id="3" name="组合 2">
            <a:extLst>
              <a:ext uri="{FF2B5EF4-FFF2-40B4-BE49-F238E27FC236}">
                <a16:creationId xmlns:a16="http://schemas.microsoft.com/office/drawing/2014/main" id="{CD540033-ECB3-43FA-A2CF-F32C5BB306F8}"/>
              </a:ext>
            </a:extLst>
          </p:cNvPr>
          <p:cNvGrpSpPr/>
          <p:nvPr/>
        </p:nvGrpSpPr>
        <p:grpSpPr>
          <a:xfrm>
            <a:off x="-20835" y="-15274"/>
            <a:ext cx="3367172" cy="5127964"/>
            <a:chOff x="-20835" y="-15274"/>
            <a:chExt cx="3367172" cy="5127964"/>
          </a:xfrm>
        </p:grpSpPr>
        <p:sp>
          <p:nvSpPr>
            <p:cNvPr id="56" name="矩形 55"/>
            <p:cNvSpPr/>
            <p:nvPr/>
          </p:nvSpPr>
          <p:spPr>
            <a:xfrm>
              <a:off x="2" y="-15274"/>
              <a:ext cx="2841300" cy="51279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Times New Roman" pitchFamily="18" charset="0"/>
                <a:cs typeface="Times New Roman" pitchFamily="18" charset="0"/>
              </a:endParaRPr>
            </a:p>
          </p:txBody>
        </p:sp>
        <p:sp>
          <p:nvSpPr>
            <p:cNvPr id="28" name="文本框 3"/>
            <p:cNvSpPr txBox="1"/>
            <p:nvPr/>
          </p:nvSpPr>
          <p:spPr>
            <a:xfrm>
              <a:off x="-20835" y="70448"/>
              <a:ext cx="3367172" cy="1323439"/>
            </a:xfrm>
            <a:prstGeom prst="rect">
              <a:avLst/>
            </a:prstGeom>
            <a:noFill/>
          </p:spPr>
          <p:txBody>
            <a:bodyPr wrap="square" rtlCol="0">
              <a:spAutoFit/>
            </a:bodyPr>
            <a:lstStyle/>
            <a:p>
              <a:pPr algn="just"/>
              <a:r>
                <a:rPr lang="en-US" altLang="zh-CN" sz="8000" b="1" spc="300" dirty="0">
                  <a:solidFill>
                    <a:schemeClr val="bg1"/>
                  </a:solidFill>
                  <a:effectLst>
                    <a:outerShdw blurRad="38100" dist="38100" dir="2700000" algn="tl">
                      <a:srgbClr val="000000">
                        <a:alpha val="43137"/>
                      </a:srgbClr>
                    </a:outerShdw>
                  </a:effectLst>
                  <a:latin typeface="Times New Roman" pitchFamily="18" charset="0"/>
                  <a:ea typeface="Adobe Myungjo Std M" pitchFamily="18" charset="-128"/>
                  <a:cs typeface="Times New Roman" pitchFamily="18" charset="0"/>
                </a:rPr>
                <a:t>C</a:t>
              </a:r>
              <a:r>
                <a:rPr lang="en-US" altLang="zh-CN" sz="2400" b="1" spc="300" dirty="0">
                  <a:solidFill>
                    <a:schemeClr val="bg1"/>
                  </a:solidFill>
                  <a:effectLst>
                    <a:outerShdw blurRad="38100" dist="38100" dir="2700000" algn="tl">
                      <a:srgbClr val="000000">
                        <a:alpha val="43137"/>
                      </a:srgbClr>
                    </a:outerShdw>
                  </a:effectLst>
                  <a:latin typeface="Times New Roman" pitchFamily="18" charset="0"/>
                  <a:ea typeface="Adobe Myungjo Std M" pitchFamily="18" charset="-128"/>
                  <a:cs typeface="Times New Roman" pitchFamily="18" charset="0"/>
                </a:rPr>
                <a:t>ONTENTS</a:t>
              </a:r>
              <a:endParaRPr lang="zh-CN" altLang="en-US" sz="2400" b="1" spc="3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9" name="文本框 2"/>
            <p:cNvSpPr txBox="1"/>
            <p:nvPr/>
          </p:nvSpPr>
          <p:spPr>
            <a:xfrm>
              <a:off x="894653" y="216754"/>
              <a:ext cx="2231976" cy="646331"/>
            </a:xfrm>
            <a:prstGeom prst="rect">
              <a:avLst/>
            </a:prstGeom>
            <a:noFill/>
          </p:spPr>
          <p:txBody>
            <a:bodyPr wrap="square" rtlCol="0">
              <a:spAutoFit/>
            </a:bodyPr>
            <a:lstStyle/>
            <a:p>
              <a:pPr algn="just"/>
              <a:r>
                <a:rPr lang="zh-CN" altLang="en-US" sz="3600" b="1" spc="300" dirty="0">
                  <a:solidFill>
                    <a:schemeClr val="bg1"/>
                  </a:solidFill>
                  <a:latin typeface="Times New Roman" pitchFamily="18" charset="0"/>
                  <a:cs typeface="Times New Roman" pitchFamily="18" charset="0"/>
                </a:rPr>
                <a:t>目  录</a:t>
              </a:r>
            </a:p>
          </p:txBody>
        </p:sp>
      </p:grpSp>
      <p:sp>
        <p:nvSpPr>
          <p:cNvPr id="31" name="圆角矩形 30"/>
          <p:cNvSpPr/>
          <p:nvPr/>
        </p:nvSpPr>
        <p:spPr>
          <a:xfrm>
            <a:off x="3276367" y="1011547"/>
            <a:ext cx="673167" cy="642272"/>
          </a:xfrm>
          <a:prstGeom prst="roundRect">
            <a:avLst>
              <a:gd name="adj" fmla="val 11351"/>
            </a:avLst>
          </a:prstGeom>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effectLst>
                <a:outerShdw blurRad="38100" dist="38100" dir="2700000" algn="tl">
                  <a:srgbClr val="000000">
                    <a:alpha val="43137"/>
                  </a:srgbClr>
                </a:outerShdw>
              </a:effectLst>
              <a:latin typeface="Times New Roman" pitchFamily="18" charset="0"/>
              <a:ea typeface="黑体" pitchFamily="49" charset="-122"/>
              <a:cs typeface="Times New Roman" pitchFamily="18" charset="0"/>
            </a:endParaRPr>
          </a:p>
        </p:txBody>
      </p:sp>
      <p:sp>
        <p:nvSpPr>
          <p:cNvPr id="32" name="文本框 11"/>
          <p:cNvSpPr txBox="1"/>
          <p:nvPr/>
        </p:nvSpPr>
        <p:spPr>
          <a:xfrm>
            <a:off x="3254471" y="1101523"/>
            <a:ext cx="720670" cy="461665"/>
          </a:xfrm>
          <a:prstGeom prst="rect">
            <a:avLst/>
          </a:prstGeom>
          <a:noFill/>
        </p:spPr>
        <p:txBody>
          <a:bodyPr wrap="square" rtlCol="0">
            <a:spAutoFit/>
          </a:bodyPr>
          <a:lstStyle/>
          <a:p>
            <a:pPr algn="ctr"/>
            <a:r>
              <a:rPr lang="en-US" altLang="zh-CN" sz="2400" b="1" dirty="0">
                <a:solidFill>
                  <a:schemeClr val="bg1"/>
                </a:solidFill>
                <a:latin typeface="Times New Roman" pitchFamily="18" charset="0"/>
                <a:ea typeface="微软雅黑" panose="020B0503020204020204" pitchFamily="34" charset="-122"/>
                <a:cs typeface="Times New Roman" pitchFamily="18" charset="0"/>
              </a:rPr>
              <a:t>01</a:t>
            </a:r>
            <a:endParaRPr lang="zh-CN" altLang="en-US" sz="2400" b="1" dirty="0">
              <a:solidFill>
                <a:schemeClr val="bg1"/>
              </a:solidFill>
              <a:latin typeface="Times New Roman" pitchFamily="18" charset="0"/>
              <a:ea typeface="微软雅黑" panose="020B0503020204020204" pitchFamily="34" charset="-122"/>
              <a:cs typeface="Times New Roman" pitchFamily="18" charset="0"/>
            </a:endParaRPr>
          </a:p>
        </p:txBody>
      </p:sp>
      <p:grpSp>
        <p:nvGrpSpPr>
          <p:cNvPr id="33" name="组合 32"/>
          <p:cNvGrpSpPr/>
          <p:nvPr/>
        </p:nvGrpSpPr>
        <p:grpSpPr>
          <a:xfrm>
            <a:off x="3254471" y="1976770"/>
            <a:ext cx="720670" cy="642272"/>
            <a:chOff x="4438248" y="2615110"/>
            <a:chExt cx="720670" cy="642272"/>
          </a:xfrm>
          <a:scene3d>
            <a:camera prst="orthographicFront">
              <a:rot lat="0" lon="0" rev="0"/>
            </a:camera>
            <a:lightRig rig="soft" dir="t">
              <a:rot lat="0" lon="0" rev="0"/>
            </a:lightRig>
          </a:scene3d>
        </p:grpSpPr>
        <p:sp>
          <p:nvSpPr>
            <p:cNvPr id="34" name="圆角矩形 33"/>
            <p:cNvSpPr/>
            <p:nvPr/>
          </p:nvSpPr>
          <p:spPr>
            <a:xfrm>
              <a:off x="4460144" y="2615110"/>
              <a:ext cx="673167" cy="642272"/>
            </a:xfrm>
            <a:prstGeom prst="roundRect">
              <a:avLst>
                <a:gd name="adj" fmla="val 11351"/>
              </a:avLst>
            </a:prstGeom>
            <a:ln w="44450">
              <a:noFill/>
            </a:ln>
            <a:effectLst>
              <a:outerShdw blurRad="107950" dist="12700" dir="5400000" algn="ctr">
                <a:srgbClr val="000000"/>
              </a:outerShdw>
            </a:effectLst>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latin typeface="Times New Roman" pitchFamily="18" charset="0"/>
                <a:ea typeface="微软雅黑" panose="020B0503020204020204" pitchFamily="34" charset="-122"/>
                <a:cs typeface="Times New Roman" pitchFamily="18" charset="0"/>
              </a:endParaRPr>
            </a:p>
          </p:txBody>
        </p:sp>
        <p:sp>
          <p:nvSpPr>
            <p:cNvPr id="35" name="文本框 12"/>
            <p:cNvSpPr txBox="1"/>
            <p:nvPr/>
          </p:nvSpPr>
          <p:spPr>
            <a:xfrm>
              <a:off x="4438248" y="2709794"/>
              <a:ext cx="720670"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square" rtlCol="0">
              <a:spAutoFit/>
            </a:bodyPr>
            <a:lstStyle/>
            <a:p>
              <a:pPr algn="ctr"/>
              <a:r>
                <a:rPr lang="en-US" altLang="zh-CN" sz="2400" b="1" dirty="0">
                  <a:solidFill>
                    <a:schemeClr val="bg1"/>
                  </a:solidFill>
                  <a:latin typeface="Times New Roman" pitchFamily="18" charset="0"/>
                  <a:ea typeface="微软雅黑" panose="020B0503020204020204" pitchFamily="34" charset="-122"/>
                  <a:cs typeface="Times New Roman" pitchFamily="18" charset="0"/>
                </a:rPr>
                <a:t>02</a:t>
              </a:r>
              <a:endParaRPr lang="zh-CN" altLang="en-US" sz="2400" b="1" dirty="0">
                <a:solidFill>
                  <a:schemeClr val="bg1"/>
                </a:solidFill>
                <a:latin typeface="Times New Roman" pitchFamily="18" charset="0"/>
                <a:ea typeface="微软雅黑" panose="020B0503020204020204" pitchFamily="34" charset="-122"/>
                <a:cs typeface="Times New Roman" pitchFamily="18" charset="0"/>
              </a:endParaRPr>
            </a:p>
          </p:txBody>
        </p:sp>
      </p:grpSp>
      <p:grpSp>
        <p:nvGrpSpPr>
          <p:cNvPr id="36" name="组合 35"/>
          <p:cNvGrpSpPr/>
          <p:nvPr/>
        </p:nvGrpSpPr>
        <p:grpSpPr>
          <a:xfrm>
            <a:off x="3254471" y="2969390"/>
            <a:ext cx="720670" cy="642272"/>
            <a:chOff x="4438248" y="3580333"/>
            <a:chExt cx="720670" cy="642272"/>
          </a:xfrm>
          <a:scene3d>
            <a:camera prst="orthographicFront">
              <a:rot lat="0" lon="0" rev="0"/>
            </a:camera>
            <a:lightRig rig="soft" dir="t">
              <a:rot lat="0" lon="0" rev="0"/>
            </a:lightRig>
          </a:scene3d>
        </p:grpSpPr>
        <p:sp>
          <p:nvSpPr>
            <p:cNvPr id="37" name="圆角矩形 36"/>
            <p:cNvSpPr/>
            <p:nvPr/>
          </p:nvSpPr>
          <p:spPr>
            <a:xfrm>
              <a:off x="4460144" y="3580333"/>
              <a:ext cx="673167" cy="642272"/>
            </a:xfrm>
            <a:prstGeom prst="roundRect">
              <a:avLst>
                <a:gd name="adj" fmla="val 11351"/>
              </a:avLst>
            </a:prstGeom>
            <a:ln w="44450">
              <a:noFill/>
            </a:ln>
            <a:effectLst>
              <a:outerShdw blurRad="107950" dist="12700" dir="5400000" algn="ctr">
                <a:srgbClr val="000000"/>
              </a:outerShdw>
            </a:effectLst>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latin typeface="Times New Roman" pitchFamily="18" charset="0"/>
                <a:ea typeface="微软雅黑" panose="020B0503020204020204" pitchFamily="34" charset="-122"/>
                <a:cs typeface="Times New Roman" pitchFamily="18" charset="0"/>
              </a:endParaRPr>
            </a:p>
          </p:txBody>
        </p:sp>
        <p:sp>
          <p:nvSpPr>
            <p:cNvPr id="38" name="文本框 13"/>
            <p:cNvSpPr txBox="1"/>
            <p:nvPr/>
          </p:nvSpPr>
          <p:spPr>
            <a:xfrm>
              <a:off x="4438248" y="3676085"/>
              <a:ext cx="720670"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square" rtlCol="0">
              <a:spAutoFit/>
            </a:bodyPr>
            <a:lstStyle/>
            <a:p>
              <a:pPr algn="ctr"/>
              <a:r>
                <a:rPr lang="en-US" altLang="zh-CN" sz="2400" b="1" dirty="0">
                  <a:solidFill>
                    <a:schemeClr val="bg1"/>
                  </a:solidFill>
                  <a:latin typeface="Times New Roman" pitchFamily="18" charset="0"/>
                  <a:ea typeface="微软雅黑" panose="020B0503020204020204" pitchFamily="34" charset="-122"/>
                  <a:cs typeface="Times New Roman" pitchFamily="18" charset="0"/>
                </a:rPr>
                <a:t>03</a:t>
              </a:r>
              <a:endParaRPr lang="zh-CN" altLang="en-US" sz="2400" b="1" dirty="0">
                <a:solidFill>
                  <a:schemeClr val="bg1"/>
                </a:solidFill>
                <a:latin typeface="Times New Roman" pitchFamily="18" charset="0"/>
                <a:ea typeface="微软雅黑" panose="020B0503020204020204" pitchFamily="34" charset="-122"/>
                <a:cs typeface="Times New Roman" pitchFamily="18" charset="0"/>
              </a:endParaRPr>
            </a:p>
          </p:txBody>
        </p:sp>
      </p:grpSp>
      <p:sp>
        <p:nvSpPr>
          <p:cNvPr id="45" name="文本框 16"/>
          <p:cNvSpPr txBox="1"/>
          <p:nvPr/>
        </p:nvSpPr>
        <p:spPr>
          <a:xfrm>
            <a:off x="4167166" y="1073651"/>
            <a:ext cx="4062308" cy="523220"/>
          </a:xfrm>
          <a:prstGeom prst="rect">
            <a:avLst/>
          </a:prstGeom>
          <a:noFill/>
        </p:spPr>
        <p:txBody>
          <a:bodyPr wrap="square" rtlCol="0">
            <a:spAutoFit/>
          </a:bodyPr>
          <a:lstStyle/>
          <a:p>
            <a:pPr algn="ctr"/>
            <a:r>
              <a:rPr lang="zh-CN" altLang="en-US" sz="2800" b="1" spc="300" dirty="0">
                <a:solidFill>
                  <a:schemeClr val="tx1">
                    <a:lumMod val="85000"/>
                    <a:lumOff val="15000"/>
                  </a:schemeClr>
                </a:solidFill>
                <a:effectLst>
                  <a:outerShdw blurRad="38100" dist="38100" dir="2700000" algn="tl">
                    <a:srgbClr val="000000">
                      <a:alpha val="43137"/>
                    </a:srgbClr>
                  </a:outerShdw>
                </a:effectLst>
                <a:latin typeface="黑体" pitchFamily="49" charset="-122"/>
                <a:ea typeface="黑体" pitchFamily="49" charset="-122"/>
                <a:cs typeface="Times New Roman" pitchFamily="18" charset="0"/>
              </a:rPr>
              <a:t>立项背景</a:t>
            </a:r>
          </a:p>
        </p:txBody>
      </p:sp>
      <p:sp>
        <p:nvSpPr>
          <p:cNvPr id="46" name="文本框 17"/>
          <p:cNvSpPr txBox="1"/>
          <p:nvPr/>
        </p:nvSpPr>
        <p:spPr>
          <a:xfrm>
            <a:off x="4171052" y="2037907"/>
            <a:ext cx="4037114" cy="523220"/>
          </a:xfrm>
          <a:prstGeom prst="rect">
            <a:avLst/>
          </a:prstGeom>
          <a:noFill/>
        </p:spPr>
        <p:txBody>
          <a:bodyPr wrap="square" rtlCol="0">
            <a:spAutoFit/>
          </a:bodyPr>
          <a:lstStyle/>
          <a:p>
            <a:pPr algn="ctr"/>
            <a:r>
              <a:rPr lang="zh-CN" altLang="en-US" sz="2800" b="1" spc="300" dirty="0">
                <a:solidFill>
                  <a:schemeClr val="tx1">
                    <a:lumMod val="85000"/>
                    <a:lumOff val="15000"/>
                  </a:schemeClr>
                </a:solidFill>
                <a:effectLst>
                  <a:outerShdw blurRad="38100" dist="38100" dir="2700000" algn="tl">
                    <a:srgbClr val="000000">
                      <a:alpha val="43137"/>
                    </a:srgbClr>
                  </a:outerShdw>
                </a:effectLst>
                <a:latin typeface="黑体" pitchFamily="49" charset="-122"/>
                <a:ea typeface="黑体" pitchFamily="49" charset="-122"/>
                <a:cs typeface="Times New Roman" pitchFamily="18" charset="0"/>
              </a:rPr>
              <a:t>技术特点</a:t>
            </a:r>
          </a:p>
        </p:txBody>
      </p:sp>
      <p:sp>
        <p:nvSpPr>
          <p:cNvPr id="47" name="文本框 18"/>
          <p:cNvSpPr txBox="1"/>
          <p:nvPr/>
        </p:nvSpPr>
        <p:spPr>
          <a:xfrm>
            <a:off x="4149153" y="2994414"/>
            <a:ext cx="4237396" cy="523220"/>
          </a:xfrm>
          <a:prstGeom prst="rect">
            <a:avLst/>
          </a:prstGeom>
          <a:noFill/>
        </p:spPr>
        <p:txBody>
          <a:bodyPr wrap="square" rtlCol="0">
            <a:spAutoFit/>
          </a:bodyPr>
          <a:lstStyle>
            <a:defPPr>
              <a:defRPr lang="zh-CN"/>
            </a:defPPr>
            <a:lvl1pPr>
              <a:defRPr sz="2800" b="1" spc="300">
                <a:latin typeface="微软雅黑" panose="020B0503020204020204" pitchFamily="34" charset="-122"/>
                <a:ea typeface="微软雅黑" panose="020B0503020204020204" pitchFamily="34" charset="-122"/>
              </a:defRPr>
            </a:lvl1pPr>
          </a:lstStyle>
          <a:p>
            <a:pPr algn="ctr"/>
            <a:r>
              <a:rPr lang="zh-CN" altLang="en-US" dirty="0">
                <a:solidFill>
                  <a:schemeClr val="tx1">
                    <a:lumMod val="85000"/>
                    <a:lumOff val="15000"/>
                  </a:schemeClr>
                </a:solidFill>
                <a:effectLst>
                  <a:outerShdw blurRad="38100" dist="38100" dir="2700000" algn="tl">
                    <a:srgbClr val="000000">
                      <a:alpha val="43137"/>
                    </a:srgbClr>
                  </a:outerShdw>
                </a:effectLst>
                <a:latin typeface="黑体" pitchFamily="49" charset="-122"/>
                <a:ea typeface="黑体" pitchFamily="49" charset="-122"/>
                <a:cs typeface="Times New Roman" pitchFamily="18" charset="0"/>
              </a:rPr>
              <a:t>创造效益</a:t>
            </a:r>
          </a:p>
        </p:txBody>
      </p:sp>
    </p:spTree>
    <p:extLst>
      <p:ext uri="{BB962C8B-B14F-4D97-AF65-F5344CB8AC3E}">
        <p14:creationId xmlns:p14="http://schemas.microsoft.com/office/powerpoint/2010/main" val="910190862"/>
      </p:ext>
    </p:extLst>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3891703" y="86350"/>
            <a:ext cx="1415772" cy="461665"/>
          </a:xfrm>
          <a:prstGeom prst="rect">
            <a:avLst/>
          </a:prstGeom>
          <a:noFill/>
        </p:spPr>
        <p:txBody>
          <a:bodyPr wrap="none" rtlCol="0">
            <a:spAutoFit/>
          </a:bodyPr>
          <a:lstStyle>
            <a:defPPr>
              <a:defRPr lang="zh-CN"/>
            </a:defPPr>
            <a:lvl1pPr>
              <a:defRPr sz="2800" b="1">
                <a:solidFill>
                  <a:srgbClr val="C00000"/>
                </a:solidFill>
                <a:effectLst>
                  <a:outerShdw blurRad="38100" dist="38100" dir="2700000" algn="tl">
                    <a:srgbClr val="000000">
                      <a:alpha val="43137"/>
                    </a:srgbClr>
                  </a:outerShdw>
                </a:effectLst>
                <a:latin typeface="黑体" pitchFamily="49" charset="-122"/>
                <a:ea typeface="黑体" pitchFamily="49" charset="-122"/>
              </a:defRPr>
            </a:lvl1pPr>
          </a:lstStyle>
          <a:p>
            <a:pPr algn="ctr"/>
            <a:r>
              <a:rPr lang="zh-CN" altLang="en-US" sz="2400" dirty="0">
                <a:latin typeface="微软雅黑" panose="020B0503020204020204" pitchFamily="34" charset="-122"/>
                <a:ea typeface="微软雅黑" panose="020B0503020204020204" pitchFamily="34" charset="-122"/>
              </a:rPr>
              <a:t>立项背景</a:t>
            </a:r>
          </a:p>
        </p:txBody>
      </p:sp>
      <p:sp>
        <p:nvSpPr>
          <p:cNvPr id="3" name="灯片编号占位符 2"/>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3</a:t>
            </a:fld>
            <a:endParaRPr lang="zh-CN" altLang="en-US" dirty="0"/>
          </a:p>
        </p:txBody>
      </p:sp>
      <p:pic>
        <p:nvPicPr>
          <p:cNvPr id="6" name="图片 5">
            <a:extLst>
              <a:ext uri="{FF2B5EF4-FFF2-40B4-BE49-F238E27FC236}">
                <a16:creationId xmlns:a16="http://schemas.microsoft.com/office/drawing/2014/main" id="{243CE589-5B67-4787-8EF7-557B8C109A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6846" y="1879331"/>
            <a:ext cx="4724190" cy="2119463"/>
          </a:xfrm>
          <a:prstGeom prst="rect">
            <a:avLst/>
          </a:prstGeom>
        </p:spPr>
      </p:pic>
      <p:sp>
        <p:nvSpPr>
          <p:cNvPr id="9" name="矩形 8">
            <a:extLst>
              <a:ext uri="{FF2B5EF4-FFF2-40B4-BE49-F238E27FC236}">
                <a16:creationId xmlns:a16="http://schemas.microsoft.com/office/drawing/2014/main" id="{E24AF28D-685E-4AD3-8120-11167D2C9993}"/>
              </a:ext>
            </a:extLst>
          </p:cNvPr>
          <p:cNvSpPr/>
          <p:nvPr/>
        </p:nvSpPr>
        <p:spPr>
          <a:xfrm>
            <a:off x="4421707" y="4116866"/>
            <a:ext cx="4476466" cy="338554"/>
          </a:xfrm>
          <a:prstGeom prst="rect">
            <a:avLst/>
          </a:prstGeom>
        </p:spPr>
        <p:txBody>
          <a:bodyPr wrap="square">
            <a:spAutoFit/>
          </a:bodyPr>
          <a:lstStyle/>
          <a:p>
            <a:pPr algn="ctr"/>
            <a:r>
              <a:rPr lang="zh-CN" altLang="en-US" sz="1600" dirty="0">
                <a:solidFill>
                  <a:schemeClr val="tx1">
                    <a:lumMod val="85000"/>
                    <a:lumOff val="15000"/>
                  </a:schemeClr>
                </a:solidFill>
                <a:latin typeface="黑体" panose="02010609060101010101" pitchFamily="49" charset="-122"/>
                <a:ea typeface="黑体" panose="02010609060101010101" pitchFamily="49" charset="-122"/>
              </a:rPr>
              <a:t>我国公路网中的危桥数量</a:t>
            </a:r>
          </a:p>
        </p:txBody>
      </p:sp>
      <p:sp>
        <p:nvSpPr>
          <p:cNvPr id="14" name="矩形 13">
            <a:extLst>
              <a:ext uri="{FF2B5EF4-FFF2-40B4-BE49-F238E27FC236}">
                <a16:creationId xmlns:a16="http://schemas.microsoft.com/office/drawing/2014/main" id="{9CE66C6C-932D-42C3-AE66-27D5526538E9}"/>
              </a:ext>
            </a:extLst>
          </p:cNvPr>
          <p:cNvSpPr/>
          <p:nvPr/>
        </p:nvSpPr>
        <p:spPr>
          <a:xfrm>
            <a:off x="90243" y="1039223"/>
            <a:ext cx="8939371" cy="1160831"/>
          </a:xfrm>
          <a:prstGeom prst="rect">
            <a:avLst/>
          </a:prstGeom>
        </p:spPr>
        <p:txBody>
          <a:bodyPr wrap="square">
            <a:spAutoFit/>
          </a:bodyPr>
          <a:lstStyle/>
          <a:p>
            <a:pPr indent="457200">
              <a:lnSpc>
                <a:spcPct val="150000"/>
              </a:lnSpc>
            </a:pP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随着我国经济的发展，交通运输量的大幅度增长，行车密度及车辆载重越来越大，重型车辆日益增多，加大了桥梁的负荷，许多已建桥梁出现了结构老化、破损、裂缝等病害，己经有相当一部分桥梁满足不了现代交通的要求。</a:t>
            </a:r>
          </a:p>
        </p:txBody>
      </p:sp>
      <p:sp>
        <p:nvSpPr>
          <p:cNvPr id="15" name="矩形 14">
            <a:extLst>
              <a:ext uri="{FF2B5EF4-FFF2-40B4-BE49-F238E27FC236}">
                <a16:creationId xmlns:a16="http://schemas.microsoft.com/office/drawing/2014/main" id="{58E4D851-E3CB-4F98-AA93-338BCBF7F7C3}"/>
              </a:ext>
            </a:extLst>
          </p:cNvPr>
          <p:cNvSpPr/>
          <p:nvPr/>
        </p:nvSpPr>
        <p:spPr>
          <a:xfrm>
            <a:off x="245827" y="2857009"/>
            <a:ext cx="3597891" cy="153311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indent="457200">
              <a:lnSpc>
                <a:spcPct val="150000"/>
              </a:lnSpc>
            </a:pPr>
            <a:r>
              <a:rPr lang="zh-CN" altLang="en-US" sz="1600" dirty="0">
                <a:latin typeface="Adobe 黑体 Std R" panose="020B0400000000000000" pitchFamily="34" charset="-122"/>
                <a:ea typeface="Adobe 黑体 Std R" panose="020B0400000000000000" pitchFamily="34" charset="-122"/>
                <a:cs typeface="Times New Roman" panose="02020603050405020304" pitchFamily="18" charset="0"/>
              </a:rPr>
              <a:t>旧桥加固改造问题日显突出，急需通过加固维修提高现有桥梁的通行能力和服务水平，保障桥梁运营的可持续发展。</a:t>
            </a:r>
          </a:p>
        </p:txBody>
      </p:sp>
    </p:spTree>
    <p:extLst>
      <p:ext uri="{BB962C8B-B14F-4D97-AF65-F5344CB8AC3E}">
        <p14:creationId xmlns:p14="http://schemas.microsoft.com/office/powerpoint/2010/main" val="3717551254"/>
      </p:ext>
    </p:extLst>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4</a:t>
            </a:fld>
            <a:endParaRPr lang="zh-CN" altLang="en-US" dirty="0"/>
          </a:p>
        </p:txBody>
      </p:sp>
      <p:sp>
        <p:nvSpPr>
          <p:cNvPr id="9" name="矩形 8">
            <a:extLst>
              <a:ext uri="{FF2B5EF4-FFF2-40B4-BE49-F238E27FC236}">
                <a16:creationId xmlns:a16="http://schemas.microsoft.com/office/drawing/2014/main" id="{E24AF28D-685E-4AD3-8120-11167D2C9993}"/>
              </a:ext>
            </a:extLst>
          </p:cNvPr>
          <p:cNvSpPr/>
          <p:nvPr/>
        </p:nvSpPr>
        <p:spPr>
          <a:xfrm>
            <a:off x="348019" y="4531102"/>
            <a:ext cx="5158382" cy="338554"/>
          </a:xfrm>
          <a:prstGeom prst="rect">
            <a:avLst/>
          </a:prstGeom>
        </p:spPr>
        <p:txBody>
          <a:bodyPr wrap="square">
            <a:spAutoFit/>
          </a:bodyPr>
          <a:lstStyle/>
          <a:p>
            <a:pPr algn="ctr"/>
            <a:r>
              <a:rPr lang="zh-CN" altLang="en-US" sz="1600" dirty="0">
                <a:solidFill>
                  <a:schemeClr val="tx1">
                    <a:lumMod val="85000"/>
                    <a:lumOff val="15000"/>
                  </a:schemeClr>
                </a:solidFill>
                <a:latin typeface="黑体" panose="02010609060101010101" pitchFamily="49" charset="-122"/>
                <a:ea typeface="黑体" panose="02010609060101010101" pitchFamily="49" charset="-122"/>
              </a:rPr>
              <a:t>国内外不同类型的桥梁事故统计</a:t>
            </a:r>
          </a:p>
        </p:txBody>
      </p:sp>
      <p:sp>
        <p:nvSpPr>
          <p:cNvPr id="15" name="矩形 14">
            <a:extLst>
              <a:ext uri="{FF2B5EF4-FFF2-40B4-BE49-F238E27FC236}">
                <a16:creationId xmlns:a16="http://schemas.microsoft.com/office/drawing/2014/main" id="{58E4D851-E3CB-4F98-AA93-338BCBF7F7C3}"/>
              </a:ext>
            </a:extLst>
          </p:cNvPr>
          <p:cNvSpPr/>
          <p:nvPr/>
        </p:nvSpPr>
        <p:spPr>
          <a:xfrm>
            <a:off x="114353" y="839675"/>
            <a:ext cx="9029647" cy="791499"/>
          </a:xfrm>
          <a:prstGeom prst="rect">
            <a:avLst/>
          </a:prstGeom>
        </p:spPr>
        <p:txBody>
          <a:bodyPr wrap="square">
            <a:spAutoFit/>
          </a:bodyPr>
          <a:lstStyle/>
          <a:p>
            <a:pPr indent="457200">
              <a:lnSpc>
                <a:spcPct val="150000"/>
              </a:lnSpc>
            </a:pPr>
            <a:r>
              <a:rPr lang="zh-CN" altLang="en-US" sz="1600" dirty="0">
                <a:solidFill>
                  <a:schemeClr val="tx1">
                    <a:lumMod val="85000"/>
                    <a:lumOff val="15000"/>
                  </a:schemeClr>
                </a:solidFill>
                <a:latin typeface="Adobe 仿宋 Std R" panose="02020400000000000000" pitchFamily="18" charset="-122"/>
                <a:ea typeface="Adobe 仿宋 Std R" panose="02020400000000000000" pitchFamily="18" charset="-122"/>
                <a:cs typeface="Times New Roman" panose="02020603050405020304" pitchFamily="18" charset="0"/>
              </a:rPr>
              <a:t>中小跨径钢筋混凝土桥梁是我国应用最为广泛的桥梁结构形式之一，由于荷载变化、化学腐蚀等原因，在役中小跨径桥梁的性能退化速度较快，相当一部分的桥梁处于“带病”工作状态。</a:t>
            </a:r>
          </a:p>
        </p:txBody>
      </p:sp>
      <p:pic>
        <p:nvPicPr>
          <p:cNvPr id="5" name="图片 4">
            <a:extLst>
              <a:ext uri="{FF2B5EF4-FFF2-40B4-BE49-F238E27FC236}">
                <a16:creationId xmlns:a16="http://schemas.microsoft.com/office/drawing/2014/main" id="{24A301FE-B08F-4A06-9976-49D9DE892F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019" y="1990084"/>
            <a:ext cx="5158382" cy="2520662"/>
          </a:xfrm>
          <a:prstGeom prst="rect">
            <a:avLst/>
          </a:prstGeom>
        </p:spPr>
      </p:pic>
      <p:pic>
        <p:nvPicPr>
          <p:cNvPr id="2" name="图片 1">
            <a:extLst>
              <a:ext uri="{FF2B5EF4-FFF2-40B4-BE49-F238E27FC236}">
                <a16:creationId xmlns:a16="http://schemas.microsoft.com/office/drawing/2014/main" id="{F549C601-5C7E-8538-EBB6-82366EB44B9B}"/>
              </a:ext>
            </a:extLst>
          </p:cNvPr>
          <p:cNvPicPr>
            <a:picLocks noChangeAspect="1"/>
          </p:cNvPicPr>
          <p:nvPr/>
        </p:nvPicPr>
        <p:blipFill>
          <a:blip r:embed="rId4"/>
          <a:stretch>
            <a:fillRect/>
          </a:stretch>
        </p:blipFill>
        <p:spPr>
          <a:xfrm>
            <a:off x="5952515" y="3430523"/>
            <a:ext cx="2340000" cy="1453577"/>
          </a:xfrm>
          <a:prstGeom prst="rect">
            <a:avLst/>
          </a:prstGeom>
        </p:spPr>
      </p:pic>
      <p:pic>
        <p:nvPicPr>
          <p:cNvPr id="4" name="图片 3">
            <a:extLst>
              <a:ext uri="{FF2B5EF4-FFF2-40B4-BE49-F238E27FC236}">
                <a16:creationId xmlns:a16="http://schemas.microsoft.com/office/drawing/2014/main" id="{2932B522-7B9A-95A5-C567-8483C8E14C7B}"/>
              </a:ext>
            </a:extLst>
          </p:cNvPr>
          <p:cNvPicPr>
            <a:picLocks noChangeAspect="1"/>
          </p:cNvPicPr>
          <p:nvPr/>
        </p:nvPicPr>
        <p:blipFill>
          <a:blip r:embed="rId5"/>
          <a:stretch>
            <a:fillRect/>
          </a:stretch>
        </p:blipFill>
        <p:spPr>
          <a:xfrm>
            <a:off x="5952515" y="1814217"/>
            <a:ext cx="2340000" cy="1418439"/>
          </a:xfrm>
          <a:prstGeom prst="rect">
            <a:avLst/>
          </a:prstGeom>
        </p:spPr>
      </p:pic>
    </p:spTree>
    <p:extLst>
      <p:ext uri="{BB962C8B-B14F-4D97-AF65-F5344CB8AC3E}">
        <p14:creationId xmlns:p14="http://schemas.microsoft.com/office/powerpoint/2010/main" val="1745139251"/>
      </p:ext>
    </p:extLst>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5</a:t>
            </a:fld>
            <a:endParaRPr lang="zh-CN" altLang="en-US" dirty="0"/>
          </a:p>
        </p:txBody>
      </p:sp>
      <p:pic>
        <p:nvPicPr>
          <p:cNvPr id="2" name="图片 1">
            <a:extLst>
              <a:ext uri="{FF2B5EF4-FFF2-40B4-BE49-F238E27FC236}">
                <a16:creationId xmlns:a16="http://schemas.microsoft.com/office/drawing/2014/main" id="{59B2D6E4-090B-415E-844E-EC801285753D}"/>
              </a:ext>
            </a:extLst>
          </p:cNvPr>
          <p:cNvPicPr preferRelativeResize="0">
            <a:picLocks/>
          </p:cNvPicPr>
          <p:nvPr/>
        </p:nvPicPr>
        <p:blipFill>
          <a:blip r:embed="rId3"/>
          <a:stretch>
            <a:fillRect/>
          </a:stretch>
        </p:blipFill>
        <p:spPr>
          <a:xfrm>
            <a:off x="1604341" y="2952115"/>
            <a:ext cx="2700000" cy="1800000"/>
          </a:xfrm>
          <a:prstGeom prst="rect">
            <a:avLst/>
          </a:prstGeom>
        </p:spPr>
      </p:pic>
      <p:pic>
        <p:nvPicPr>
          <p:cNvPr id="5" name="图片 4">
            <a:extLst>
              <a:ext uri="{FF2B5EF4-FFF2-40B4-BE49-F238E27FC236}">
                <a16:creationId xmlns:a16="http://schemas.microsoft.com/office/drawing/2014/main" id="{155C0A2E-D3C9-22F3-CDE2-C59CF70AECD9}"/>
              </a:ext>
            </a:extLst>
          </p:cNvPr>
          <p:cNvPicPr preferRelativeResize="0">
            <a:picLocks/>
          </p:cNvPicPr>
          <p:nvPr/>
        </p:nvPicPr>
        <p:blipFill>
          <a:blip r:embed="rId4"/>
          <a:stretch>
            <a:fillRect/>
          </a:stretch>
        </p:blipFill>
        <p:spPr>
          <a:xfrm>
            <a:off x="1604341" y="862404"/>
            <a:ext cx="2700000" cy="1800000"/>
          </a:xfrm>
          <a:prstGeom prst="rect">
            <a:avLst/>
          </a:prstGeom>
        </p:spPr>
      </p:pic>
      <p:pic>
        <p:nvPicPr>
          <p:cNvPr id="10" name="图片 9">
            <a:extLst>
              <a:ext uri="{FF2B5EF4-FFF2-40B4-BE49-F238E27FC236}">
                <a16:creationId xmlns:a16="http://schemas.microsoft.com/office/drawing/2014/main" id="{0A3C85CE-611B-1EA5-EE05-3327120D331E}"/>
              </a:ext>
            </a:extLst>
          </p:cNvPr>
          <p:cNvPicPr preferRelativeResize="0">
            <a:picLocks/>
          </p:cNvPicPr>
          <p:nvPr/>
        </p:nvPicPr>
        <p:blipFill>
          <a:blip r:embed="rId5"/>
          <a:stretch>
            <a:fillRect/>
          </a:stretch>
        </p:blipFill>
        <p:spPr>
          <a:xfrm>
            <a:off x="4839660" y="862404"/>
            <a:ext cx="2700000" cy="1800000"/>
          </a:xfrm>
          <a:prstGeom prst="rect">
            <a:avLst/>
          </a:prstGeom>
        </p:spPr>
      </p:pic>
      <p:pic>
        <p:nvPicPr>
          <p:cNvPr id="11" name="图片 10">
            <a:extLst>
              <a:ext uri="{FF2B5EF4-FFF2-40B4-BE49-F238E27FC236}">
                <a16:creationId xmlns:a16="http://schemas.microsoft.com/office/drawing/2014/main" id="{58FBADDD-3E2F-FEA0-AFBD-D2995BB160D9}"/>
              </a:ext>
            </a:extLst>
          </p:cNvPr>
          <p:cNvPicPr preferRelativeResize="0">
            <a:picLocks/>
          </p:cNvPicPr>
          <p:nvPr/>
        </p:nvPicPr>
        <p:blipFill>
          <a:blip r:embed="rId6"/>
          <a:stretch>
            <a:fillRect/>
          </a:stretch>
        </p:blipFill>
        <p:spPr>
          <a:xfrm>
            <a:off x="4839660" y="2952115"/>
            <a:ext cx="2700000" cy="1800000"/>
          </a:xfrm>
          <a:prstGeom prst="rect">
            <a:avLst/>
          </a:prstGeom>
        </p:spPr>
      </p:pic>
    </p:spTree>
    <p:extLst>
      <p:ext uri="{BB962C8B-B14F-4D97-AF65-F5344CB8AC3E}">
        <p14:creationId xmlns:p14="http://schemas.microsoft.com/office/powerpoint/2010/main" val="1027080204"/>
      </p:ext>
    </p:extLst>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6</a:t>
            </a:fld>
            <a:endParaRPr lang="zh-CN" altLang="en-US" dirty="0"/>
          </a:p>
        </p:txBody>
      </p:sp>
      <p:sp>
        <p:nvSpPr>
          <p:cNvPr id="6" name="矩形 5">
            <a:extLst>
              <a:ext uri="{FF2B5EF4-FFF2-40B4-BE49-F238E27FC236}">
                <a16:creationId xmlns:a16="http://schemas.microsoft.com/office/drawing/2014/main" id="{AB7CA4F8-71C4-4924-AC07-4E26B6490200}"/>
              </a:ext>
            </a:extLst>
          </p:cNvPr>
          <p:cNvSpPr/>
          <p:nvPr/>
        </p:nvSpPr>
        <p:spPr>
          <a:xfrm>
            <a:off x="381000" y="772166"/>
            <a:ext cx="8506886" cy="1160831"/>
          </a:xfrm>
          <a:prstGeom prst="rect">
            <a:avLst/>
          </a:prstGeom>
          <a:noFill/>
        </p:spPr>
        <p:txBody>
          <a:bodyPr wrap="square" rtlCol="0">
            <a:spAutoFit/>
          </a:bodyPr>
          <a:lstStyle/>
          <a:p>
            <a:pPr indent="457200">
              <a:lnSpc>
                <a:spcPct val="150000"/>
              </a:lnSpc>
            </a:pPr>
            <a:r>
              <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目前，</a:t>
            </a: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我单位</a:t>
            </a:r>
            <a:r>
              <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管辖内的桥梁共计</a:t>
            </a:r>
            <a:r>
              <a:rPr lang="en-US"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245</a:t>
            </a:r>
            <a:r>
              <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座</a:t>
            </a: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a:t>
            </a:r>
            <a:r>
              <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其中中小跨径桥梁共计</a:t>
            </a:r>
            <a:r>
              <a:rPr lang="en-US"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221</a:t>
            </a:r>
            <a:r>
              <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座。在这些桥梁中，服役</a:t>
            </a:r>
            <a:r>
              <a:rPr lang="en-US"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20</a:t>
            </a:r>
            <a:r>
              <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年以上的共计</a:t>
            </a:r>
            <a:r>
              <a:rPr lang="en-US"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82</a:t>
            </a:r>
            <a:r>
              <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座，服役</a:t>
            </a:r>
            <a:r>
              <a:rPr lang="en-US"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10-20</a:t>
            </a:r>
            <a:r>
              <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年之间的共计</a:t>
            </a:r>
            <a:r>
              <a:rPr lang="en-US"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61</a:t>
            </a:r>
            <a:r>
              <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座，越来越多的在役桥梁面临加固的需求。</a:t>
            </a:r>
          </a:p>
        </p:txBody>
      </p:sp>
      <p:pic>
        <p:nvPicPr>
          <p:cNvPr id="7" name="图片 6">
            <a:extLst>
              <a:ext uri="{FF2B5EF4-FFF2-40B4-BE49-F238E27FC236}">
                <a16:creationId xmlns:a16="http://schemas.microsoft.com/office/drawing/2014/main" id="{B752CA52-B1F7-A95F-2917-F38D0D25A6AD}"/>
              </a:ext>
            </a:extLst>
          </p:cNvPr>
          <p:cNvPicPr preferRelativeResize="0">
            <a:picLocks/>
          </p:cNvPicPr>
          <p:nvPr/>
        </p:nvPicPr>
        <p:blipFill>
          <a:blip r:embed="rId3"/>
          <a:stretch>
            <a:fillRect/>
          </a:stretch>
        </p:blipFill>
        <p:spPr>
          <a:xfrm>
            <a:off x="4717113" y="1989656"/>
            <a:ext cx="3600000" cy="2880000"/>
          </a:xfrm>
          <a:prstGeom prst="rect">
            <a:avLst/>
          </a:prstGeom>
        </p:spPr>
      </p:pic>
      <p:pic>
        <p:nvPicPr>
          <p:cNvPr id="9" name="图片 8">
            <a:extLst>
              <a:ext uri="{FF2B5EF4-FFF2-40B4-BE49-F238E27FC236}">
                <a16:creationId xmlns:a16="http://schemas.microsoft.com/office/drawing/2014/main" id="{9C58B7BF-4F89-F961-B85D-64076C615AFB}"/>
              </a:ext>
            </a:extLst>
          </p:cNvPr>
          <p:cNvPicPr preferRelativeResize="0">
            <a:picLocks/>
          </p:cNvPicPr>
          <p:nvPr/>
        </p:nvPicPr>
        <p:blipFill>
          <a:blip r:embed="rId4"/>
          <a:stretch>
            <a:fillRect/>
          </a:stretch>
        </p:blipFill>
        <p:spPr>
          <a:xfrm>
            <a:off x="826887" y="1989656"/>
            <a:ext cx="3600000" cy="2880000"/>
          </a:xfrm>
          <a:prstGeom prst="rect">
            <a:avLst/>
          </a:prstGeom>
        </p:spPr>
      </p:pic>
    </p:spTree>
    <p:extLst>
      <p:ext uri="{BB962C8B-B14F-4D97-AF65-F5344CB8AC3E}">
        <p14:creationId xmlns:p14="http://schemas.microsoft.com/office/powerpoint/2010/main" val="153630430"/>
      </p:ext>
    </p:extLst>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E03BD2-75A4-FD3B-86EA-A2E0CC3D3164}"/>
            </a:ext>
          </a:extLst>
        </p:cNvPr>
        <p:cNvGrpSpPr/>
        <p:nvPr/>
      </p:nvGrpSpPr>
      <p:grpSpPr>
        <a:xfrm>
          <a:off x="0" y="0"/>
          <a:ext cx="0" cy="0"/>
          <a:chOff x="0" y="0"/>
          <a:chExt cx="0" cy="0"/>
        </a:xfrm>
      </p:grpSpPr>
      <p:sp>
        <p:nvSpPr>
          <p:cNvPr id="20" name="矩形 19">
            <a:extLst>
              <a:ext uri="{FF2B5EF4-FFF2-40B4-BE49-F238E27FC236}">
                <a16:creationId xmlns:a16="http://schemas.microsoft.com/office/drawing/2014/main" id="{626ADE66-F3F1-84E7-B9ED-26FB0B2B50C0}"/>
              </a:ext>
            </a:extLst>
          </p:cNvPr>
          <p:cNvSpPr/>
          <p:nvPr/>
        </p:nvSpPr>
        <p:spPr>
          <a:xfrm>
            <a:off x="4095054" y="2950845"/>
            <a:ext cx="4291495" cy="676983"/>
          </a:xfrm>
          <a:prstGeom prst="rect">
            <a:avLst/>
          </a:prstGeom>
          <a:solidFill>
            <a:schemeClr val="accent2">
              <a:lumMod val="20000"/>
              <a:lumOff val="80000"/>
            </a:schemeClr>
          </a:solidFill>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dirty="0">
              <a:solidFill>
                <a:schemeClr val="tx1"/>
              </a:solidFill>
              <a:latin typeface="Times New Roman" pitchFamily="18" charset="0"/>
              <a:ea typeface="微软雅黑" panose="020B0503020204020204" pitchFamily="34" charset="-122"/>
              <a:cs typeface="Times New Roman" pitchFamily="18" charset="0"/>
            </a:endParaRPr>
          </a:p>
        </p:txBody>
      </p:sp>
      <p:sp>
        <p:nvSpPr>
          <p:cNvPr id="19" name="矩形 18">
            <a:extLst>
              <a:ext uri="{FF2B5EF4-FFF2-40B4-BE49-F238E27FC236}">
                <a16:creationId xmlns:a16="http://schemas.microsoft.com/office/drawing/2014/main" id="{2430BAC0-25C1-6A1B-73B3-BE0E265F49BC}"/>
              </a:ext>
            </a:extLst>
          </p:cNvPr>
          <p:cNvSpPr/>
          <p:nvPr/>
        </p:nvSpPr>
        <p:spPr>
          <a:xfrm>
            <a:off x="4116950" y="1994251"/>
            <a:ext cx="4185514" cy="642272"/>
          </a:xfrm>
          <a:prstGeom prst="rect">
            <a:avLst/>
          </a:prstGeom>
          <a:solidFill>
            <a:schemeClr val="accent2">
              <a:lumMod val="20000"/>
              <a:lumOff val="80000"/>
            </a:schemeClr>
          </a:solidFill>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dirty="0">
              <a:solidFill>
                <a:schemeClr val="tx1"/>
              </a:solidFill>
              <a:effectLst>
                <a:outerShdw blurRad="38100" dist="38100" dir="2700000" algn="tl">
                  <a:srgbClr val="000000">
                    <a:alpha val="43137"/>
                  </a:srgbClr>
                </a:outerShdw>
              </a:effectLst>
              <a:latin typeface="Times New Roman" pitchFamily="18" charset="0"/>
              <a:ea typeface="黑体" pitchFamily="49" charset="-122"/>
              <a:cs typeface="Times New Roman" pitchFamily="18" charset="0"/>
            </a:endParaRPr>
          </a:p>
        </p:txBody>
      </p:sp>
      <p:sp>
        <p:nvSpPr>
          <p:cNvPr id="2" name="矩形 1">
            <a:extLst>
              <a:ext uri="{FF2B5EF4-FFF2-40B4-BE49-F238E27FC236}">
                <a16:creationId xmlns:a16="http://schemas.microsoft.com/office/drawing/2014/main" id="{2B76A38C-6256-DBB2-2C79-2103DDE95960}"/>
              </a:ext>
            </a:extLst>
          </p:cNvPr>
          <p:cNvSpPr/>
          <p:nvPr/>
        </p:nvSpPr>
        <p:spPr>
          <a:xfrm>
            <a:off x="4099272" y="1011547"/>
            <a:ext cx="4203192" cy="642272"/>
          </a:xfrm>
          <a:prstGeom prst="rect">
            <a:avLst/>
          </a:prstGeom>
          <a:solidFill>
            <a:schemeClr val="accent2">
              <a:lumMod val="20000"/>
              <a:lumOff val="80000"/>
            </a:schemeClr>
          </a:solidFill>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effectLst>
                <a:outerShdw blurRad="38100" dist="38100" dir="2700000" algn="tl">
                  <a:srgbClr val="000000">
                    <a:alpha val="43137"/>
                  </a:srgbClr>
                </a:outerShdw>
              </a:effectLst>
              <a:latin typeface="Times New Roman" pitchFamily="18" charset="0"/>
              <a:ea typeface="黑体" pitchFamily="49" charset="-122"/>
              <a:cs typeface="Times New Roman" pitchFamily="18" charset="0"/>
            </a:endParaRPr>
          </a:p>
        </p:txBody>
      </p:sp>
      <p:grpSp>
        <p:nvGrpSpPr>
          <p:cNvPr id="3" name="组合 2">
            <a:extLst>
              <a:ext uri="{FF2B5EF4-FFF2-40B4-BE49-F238E27FC236}">
                <a16:creationId xmlns:a16="http://schemas.microsoft.com/office/drawing/2014/main" id="{9C0BE5B9-E016-3408-46E3-904C4A4120E4}"/>
              </a:ext>
            </a:extLst>
          </p:cNvPr>
          <p:cNvGrpSpPr/>
          <p:nvPr/>
        </p:nvGrpSpPr>
        <p:grpSpPr>
          <a:xfrm>
            <a:off x="-20835" y="-15274"/>
            <a:ext cx="3367172" cy="5127964"/>
            <a:chOff x="-20835" y="-15274"/>
            <a:chExt cx="3367172" cy="5127964"/>
          </a:xfrm>
        </p:grpSpPr>
        <p:sp>
          <p:nvSpPr>
            <p:cNvPr id="56" name="矩形 55">
              <a:extLst>
                <a:ext uri="{FF2B5EF4-FFF2-40B4-BE49-F238E27FC236}">
                  <a16:creationId xmlns:a16="http://schemas.microsoft.com/office/drawing/2014/main" id="{F84FC731-B86C-7BB1-F62C-2BFD2D8B06C2}"/>
                </a:ext>
              </a:extLst>
            </p:cNvPr>
            <p:cNvSpPr/>
            <p:nvPr/>
          </p:nvSpPr>
          <p:spPr>
            <a:xfrm>
              <a:off x="2" y="-15274"/>
              <a:ext cx="2841300" cy="51279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Times New Roman" pitchFamily="18" charset="0"/>
                <a:cs typeface="Times New Roman" pitchFamily="18" charset="0"/>
              </a:endParaRPr>
            </a:p>
          </p:txBody>
        </p:sp>
        <p:sp>
          <p:nvSpPr>
            <p:cNvPr id="28" name="文本框 3">
              <a:extLst>
                <a:ext uri="{FF2B5EF4-FFF2-40B4-BE49-F238E27FC236}">
                  <a16:creationId xmlns:a16="http://schemas.microsoft.com/office/drawing/2014/main" id="{B34C0103-ED41-0167-390E-2AB0698770A7}"/>
                </a:ext>
              </a:extLst>
            </p:cNvPr>
            <p:cNvSpPr txBox="1"/>
            <p:nvPr/>
          </p:nvSpPr>
          <p:spPr>
            <a:xfrm>
              <a:off x="-20835" y="70448"/>
              <a:ext cx="3367172" cy="1323439"/>
            </a:xfrm>
            <a:prstGeom prst="rect">
              <a:avLst/>
            </a:prstGeom>
            <a:noFill/>
          </p:spPr>
          <p:txBody>
            <a:bodyPr wrap="square" rtlCol="0">
              <a:spAutoFit/>
            </a:bodyPr>
            <a:lstStyle/>
            <a:p>
              <a:pPr algn="just"/>
              <a:r>
                <a:rPr lang="en-US" altLang="zh-CN" sz="8000" b="1" spc="300" dirty="0">
                  <a:solidFill>
                    <a:schemeClr val="bg1"/>
                  </a:solidFill>
                  <a:effectLst>
                    <a:outerShdw blurRad="38100" dist="38100" dir="2700000" algn="tl">
                      <a:srgbClr val="000000">
                        <a:alpha val="43137"/>
                      </a:srgbClr>
                    </a:outerShdw>
                  </a:effectLst>
                  <a:latin typeface="Times New Roman" pitchFamily="18" charset="0"/>
                  <a:ea typeface="Adobe Myungjo Std M" pitchFamily="18" charset="-128"/>
                  <a:cs typeface="Times New Roman" pitchFamily="18" charset="0"/>
                </a:rPr>
                <a:t>C</a:t>
              </a:r>
              <a:r>
                <a:rPr lang="en-US" altLang="zh-CN" sz="2400" b="1" spc="300" dirty="0">
                  <a:solidFill>
                    <a:schemeClr val="bg1"/>
                  </a:solidFill>
                  <a:effectLst>
                    <a:outerShdw blurRad="38100" dist="38100" dir="2700000" algn="tl">
                      <a:srgbClr val="000000">
                        <a:alpha val="43137"/>
                      </a:srgbClr>
                    </a:outerShdw>
                  </a:effectLst>
                  <a:latin typeface="Times New Roman" pitchFamily="18" charset="0"/>
                  <a:ea typeface="Adobe Myungjo Std M" pitchFamily="18" charset="-128"/>
                  <a:cs typeface="Times New Roman" pitchFamily="18" charset="0"/>
                </a:rPr>
                <a:t>ONTENTS</a:t>
              </a:r>
              <a:endParaRPr lang="zh-CN" altLang="en-US" sz="2400" b="1" spc="3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9" name="文本框 2">
              <a:extLst>
                <a:ext uri="{FF2B5EF4-FFF2-40B4-BE49-F238E27FC236}">
                  <a16:creationId xmlns:a16="http://schemas.microsoft.com/office/drawing/2014/main" id="{84777207-9563-2C08-45E9-6E48FD423840}"/>
                </a:ext>
              </a:extLst>
            </p:cNvPr>
            <p:cNvSpPr txBox="1"/>
            <p:nvPr/>
          </p:nvSpPr>
          <p:spPr>
            <a:xfrm>
              <a:off x="894653" y="216754"/>
              <a:ext cx="2231976" cy="646331"/>
            </a:xfrm>
            <a:prstGeom prst="rect">
              <a:avLst/>
            </a:prstGeom>
            <a:noFill/>
          </p:spPr>
          <p:txBody>
            <a:bodyPr wrap="square" rtlCol="0">
              <a:spAutoFit/>
            </a:bodyPr>
            <a:lstStyle/>
            <a:p>
              <a:pPr algn="just"/>
              <a:r>
                <a:rPr lang="zh-CN" altLang="en-US" sz="3600" b="1" spc="300" dirty="0">
                  <a:solidFill>
                    <a:schemeClr val="bg1"/>
                  </a:solidFill>
                  <a:latin typeface="Times New Roman" pitchFamily="18" charset="0"/>
                  <a:cs typeface="Times New Roman" pitchFamily="18" charset="0"/>
                </a:rPr>
                <a:t>目  录</a:t>
              </a:r>
            </a:p>
          </p:txBody>
        </p:sp>
      </p:grpSp>
      <p:sp>
        <p:nvSpPr>
          <p:cNvPr id="31" name="圆角矩形 30">
            <a:extLst>
              <a:ext uri="{FF2B5EF4-FFF2-40B4-BE49-F238E27FC236}">
                <a16:creationId xmlns:a16="http://schemas.microsoft.com/office/drawing/2014/main" id="{A25E9400-7123-D84D-F147-1F6B2ADA0358}"/>
              </a:ext>
            </a:extLst>
          </p:cNvPr>
          <p:cNvSpPr/>
          <p:nvPr/>
        </p:nvSpPr>
        <p:spPr>
          <a:xfrm>
            <a:off x="3276367" y="1011547"/>
            <a:ext cx="673167" cy="642272"/>
          </a:xfrm>
          <a:prstGeom prst="roundRect">
            <a:avLst>
              <a:gd name="adj" fmla="val 11351"/>
            </a:avLst>
          </a:prstGeom>
          <a:ln w="444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effectLst>
                <a:outerShdw blurRad="38100" dist="38100" dir="2700000" algn="tl">
                  <a:srgbClr val="000000">
                    <a:alpha val="43137"/>
                  </a:srgbClr>
                </a:outerShdw>
              </a:effectLst>
              <a:latin typeface="Times New Roman" pitchFamily="18" charset="0"/>
              <a:ea typeface="黑体" pitchFamily="49" charset="-122"/>
              <a:cs typeface="Times New Roman" pitchFamily="18" charset="0"/>
            </a:endParaRPr>
          </a:p>
        </p:txBody>
      </p:sp>
      <p:sp>
        <p:nvSpPr>
          <p:cNvPr id="32" name="文本框 11">
            <a:extLst>
              <a:ext uri="{FF2B5EF4-FFF2-40B4-BE49-F238E27FC236}">
                <a16:creationId xmlns:a16="http://schemas.microsoft.com/office/drawing/2014/main" id="{996A7BE6-0727-0FB5-45DF-7A3B3E0EBF2D}"/>
              </a:ext>
            </a:extLst>
          </p:cNvPr>
          <p:cNvSpPr txBox="1"/>
          <p:nvPr/>
        </p:nvSpPr>
        <p:spPr>
          <a:xfrm>
            <a:off x="3254471" y="1101523"/>
            <a:ext cx="720670" cy="461665"/>
          </a:xfrm>
          <a:prstGeom prst="rect">
            <a:avLst/>
          </a:prstGeom>
          <a:noFill/>
        </p:spPr>
        <p:txBody>
          <a:bodyPr wrap="square" rtlCol="0">
            <a:spAutoFit/>
          </a:bodyPr>
          <a:lstStyle/>
          <a:p>
            <a:pPr algn="ctr"/>
            <a:r>
              <a:rPr lang="en-US" altLang="zh-CN" sz="2400" b="1" dirty="0">
                <a:solidFill>
                  <a:schemeClr val="bg1"/>
                </a:solidFill>
                <a:latin typeface="Times New Roman" pitchFamily="18" charset="0"/>
                <a:ea typeface="微软雅黑" panose="020B0503020204020204" pitchFamily="34" charset="-122"/>
                <a:cs typeface="Times New Roman" pitchFamily="18" charset="0"/>
              </a:rPr>
              <a:t>01</a:t>
            </a:r>
            <a:endParaRPr lang="zh-CN" altLang="en-US" sz="2400" b="1" dirty="0">
              <a:solidFill>
                <a:schemeClr val="bg1"/>
              </a:solidFill>
              <a:latin typeface="Times New Roman" pitchFamily="18" charset="0"/>
              <a:ea typeface="微软雅黑" panose="020B0503020204020204" pitchFamily="34" charset="-122"/>
              <a:cs typeface="Times New Roman" pitchFamily="18" charset="0"/>
            </a:endParaRPr>
          </a:p>
        </p:txBody>
      </p:sp>
      <p:grpSp>
        <p:nvGrpSpPr>
          <p:cNvPr id="33" name="组合 32">
            <a:extLst>
              <a:ext uri="{FF2B5EF4-FFF2-40B4-BE49-F238E27FC236}">
                <a16:creationId xmlns:a16="http://schemas.microsoft.com/office/drawing/2014/main" id="{C5E7B53C-3A7E-0F21-988A-1B0605EE92FA}"/>
              </a:ext>
            </a:extLst>
          </p:cNvPr>
          <p:cNvGrpSpPr/>
          <p:nvPr/>
        </p:nvGrpSpPr>
        <p:grpSpPr>
          <a:xfrm>
            <a:off x="3254471" y="1976770"/>
            <a:ext cx="720670" cy="642272"/>
            <a:chOff x="4438248" y="2615110"/>
            <a:chExt cx="720670" cy="642272"/>
          </a:xfrm>
          <a:scene3d>
            <a:camera prst="orthographicFront">
              <a:rot lat="0" lon="0" rev="0"/>
            </a:camera>
            <a:lightRig rig="soft" dir="t">
              <a:rot lat="0" lon="0" rev="0"/>
            </a:lightRig>
          </a:scene3d>
        </p:grpSpPr>
        <p:sp>
          <p:nvSpPr>
            <p:cNvPr id="34" name="圆角矩形 33">
              <a:extLst>
                <a:ext uri="{FF2B5EF4-FFF2-40B4-BE49-F238E27FC236}">
                  <a16:creationId xmlns:a16="http://schemas.microsoft.com/office/drawing/2014/main" id="{67C7F958-7D25-BF63-03D7-A0DA7FFC46F1}"/>
                </a:ext>
              </a:extLst>
            </p:cNvPr>
            <p:cNvSpPr/>
            <p:nvPr/>
          </p:nvSpPr>
          <p:spPr>
            <a:xfrm>
              <a:off x="4460144" y="2615110"/>
              <a:ext cx="673167" cy="642272"/>
            </a:xfrm>
            <a:prstGeom prst="roundRect">
              <a:avLst>
                <a:gd name="adj" fmla="val 11351"/>
              </a:avLst>
            </a:prstGeom>
            <a:ln w="44450">
              <a:noFill/>
            </a:ln>
            <a:effectLst>
              <a:outerShdw blurRad="107950" dist="12700" dir="5400000" algn="ctr">
                <a:srgbClr val="000000"/>
              </a:outerShdw>
            </a:effectLst>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latin typeface="Times New Roman" pitchFamily="18" charset="0"/>
                <a:ea typeface="微软雅黑" panose="020B0503020204020204" pitchFamily="34" charset="-122"/>
                <a:cs typeface="Times New Roman" pitchFamily="18" charset="0"/>
              </a:endParaRPr>
            </a:p>
          </p:txBody>
        </p:sp>
        <p:sp>
          <p:nvSpPr>
            <p:cNvPr id="35" name="文本框 12">
              <a:extLst>
                <a:ext uri="{FF2B5EF4-FFF2-40B4-BE49-F238E27FC236}">
                  <a16:creationId xmlns:a16="http://schemas.microsoft.com/office/drawing/2014/main" id="{28A19F67-25C5-A6B0-0F68-BF8E83062919}"/>
                </a:ext>
              </a:extLst>
            </p:cNvPr>
            <p:cNvSpPr txBox="1"/>
            <p:nvPr/>
          </p:nvSpPr>
          <p:spPr>
            <a:xfrm>
              <a:off x="4438248" y="2709794"/>
              <a:ext cx="720670"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square" rtlCol="0">
              <a:spAutoFit/>
            </a:bodyPr>
            <a:lstStyle/>
            <a:p>
              <a:pPr algn="ctr"/>
              <a:r>
                <a:rPr lang="en-US" altLang="zh-CN" sz="2400" b="1" dirty="0">
                  <a:solidFill>
                    <a:schemeClr val="bg1"/>
                  </a:solidFill>
                  <a:latin typeface="Times New Roman" pitchFamily="18" charset="0"/>
                  <a:ea typeface="微软雅黑" panose="020B0503020204020204" pitchFamily="34" charset="-122"/>
                  <a:cs typeface="Times New Roman" pitchFamily="18" charset="0"/>
                </a:rPr>
                <a:t>02</a:t>
              </a:r>
              <a:endParaRPr lang="zh-CN" altLang="en-US" sz="2400" b="1" dirty="0">
                <a:solidFill>
                  <a:schemeClr val="bg1"/>
                </a:solidFill>
                <a:latin typeface="Times New Roman" pitchFamily="18" charset="0"/>
                <a:ea typeface="微软雅黑" panose="020B0503020204020204" pitchFamily="34" charset="-122"/>
                <a:cs typeface="Times New Roman" pitchFamily="18" charset="0"/>
              </a:endParaRPr>
            </a:p>
          </p:txBody>
        </p:sp>
      </p:grpSp>
      <p:grpSp>
        <p:nvGrpSpPr>
          <p:cNvPr id="36" name="组合 35">
            <a:extLst>
              <a:ext uri="{FF2B5EF4-FFF2-40B4-BE49-F238E27FC236}">
                <a16:creationId xmlns:a16="http://schemas.microsoft.com/office/drawing/2014/main" id="{43DDFC1F-72B1-B79A-38BB-AE1CDF7DA213}"/>
              </a:ext>
            </a:extLst>
          </p:cNvPr>
          <p:cNvGrpSpPr/>
          <p:nvPr/>
        </p:nvGrpSpPr>
        <p:grpSpPr>
          <a:xfrm>
            <a:off x="3254471" y="2969390"/>
            <a:ext cx="720670" cy="642272"/>
            <a:chOff x="4438248" y="3580333"/>
            <a:chExt cx="720670" cy="642272"/>
          </a:xfrm>
          <a:scene3d>
            <a:camera prst="orthographicFront">
              <a:rot lat="0" lon="0" rev="0"/>
            </a:camera>
            <a:lightRig rig="soft" dir="t">
              <a:rot lat="0" lon="0" rev="0"/>
            </a:lightRig>
          </a:scene3d>
        </p:grpSpPr>
        <p:sp>
          <p:nvSpPr>
            <p:cNvPr id="37" name="圆角矩形 36">
              <a:extLst>
                <a:ext uri="{FF2B5EF4-FFF2-40B4-BE49-F238E27FC236}">
                  <a16:creationId xmlns:a16="http://schemas.microsoft.com/office/drawing/2014/main" id="{363EB729-EFF6-D3D9-1F37-B4B9A5D2B4ED}"/>
                </a:ext>
              </a:extLst>
            </p:cNvPr>
            <p:cNvSpPr/>
            <p:nvPr/>
          </p:nvSpPr>
          <p:spPr>
            <a:xfrm>
              <a:off x="4460144" y="3580333"/>
              <a:ext cx="673167" cy="642272"/>
            </a:xfrm>
            <a:prstGeom prst="roundRect">
              <a:avLst>
                <a:gd name="adj" fmla="val 11351"/>
              </a:avLst>
            </a:prstGeom>
            <a:ln w="44450">
              <a:noFill/>
            </a:ln>
            <a:effectLst>
              <a:outerShdw blurRad="107950" dist="12700" dir="5400000" algn="ctr">
                <a:srgbClr val="000000"/>
              </a:outerShdw>
            </a:effectLst>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a:solidFill>
                  <a:schemeClr val="bg1"/>
                </a:solidFill>
                <a:latin typeface="Times New Roman" pitchFamily="18" charset="0"/>
                <a:ea typeface="微软雅黑" panose="020B0503020204020204" pitchFamily="34" charset="-122"/>
                <a:cs typeface="Times New Roman" pitchFamily="18" charset="0"/>
              </a:endParaRPr>
            </a:p>
          </p:txBody>
        </p:sp>
        <p:sp>
          <p:nvSpPr>
            <p:cNvPr id="38" name="文本框 13">
              <a:extLst>
                <a:ext uri="{FF2B5EF4-FFF2-40B4-BE49-F238E27FC236}">
                  <a16:creationId xmlns:a16="http://schemas.microsoft.com/office/drawing/2014/main" id="{41504000-06F7-F853-0274-5C35CC85084D}"/>
                </a:ext>
              </a:extLst>
            </p:cNvPr>
            <p:cNvSpPr txBox="1"/>
            <p:nvPr/>
          </p:nvSpPr>
          <p:spPr>
            <a:xfrm>
              <a:off x="4438248" y="3676085"/>
              <a:ext cx="720670" cy="46166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p:spPr>
          <p:txBody>
            <a:bodyPr wrap="square" rtlCol="0">
              <a:spAutoFit/>
            </a:bodyPr>
            <a:lstStyle/>
            <a:p>
              <a:pPr algn="ctr"/>
              <a:r>
                <a:rPr lang="en-US" altLang="zh-CN" sz="2400" b="1" dirty="0">
                  <a:solidFill>
                    <a:schemeClr val="bg1"/>
                  </a:solidFill>
                  <a:latin typeface="Times New Roman" pitchFamily="18" charset="0"/>
                  <a:ea typeface="微软雅黑" panose="020B0503020204020204" pitchFamily="34" charset="-122"/>
                  <a:cs typeface="Times New Roman" pitchFamily="18" charset="0"/>
                </a:rPr>
                <a:t>03</a:t>
              </a:r>
              <a:endParaRPr lang="zh-CN" altLang="en-US" sz="2400" b="1" dirty="0">
                <a:solidFill>
                  <a:schemeClr val="bg1"/>
                </a:solidFill>
                <a:latin typeface="Times New Roman" pitchFamily="18" charset="0"/>
                <a:ea typeface="微软雅黑" panose="020B0503020204020204" pitchFamily="34" charset="-122"/>
                <a:cs typeface="Times New Roman" pitchFamily="18" charset="0"/>
              </a:endParaRPr>
            </a:p>
          </p:txBody>
        </p:sp>
      </p:grpSp>
      <p:sp>
        <p:nvSpPr>
          <p:cNvPr id="45" name="文本框 16">
            <a:extLst>
              <a:ext uri="{FF2B5EF4-FFF2-40B4-BE49-F238E27FC236}">
                <a16:creationId xmlns:a16="http://schemas.microsoft.com/office/drawing/2014/main" id="{D2B3D549-72C3-25F5-5603-685D648E0356}"/>
              </a:ext>
            </a:extLst>
          </p:cNvPr>
          <p:cNvSpPr txBox="1"/>
          <p:nvPr/>
        </p:nvSpPr>
        <p:spPr>
          <a:xfrm>
            <a:off x="4167166" y="1073651"/>
            <a:ext cx="4062308" cy="523220"/>
          </a:xfrm>
          <a:prstGeom prst="rect">
            <a:avLst/>
          </a:prstGeom>
          <a:noFill/>
        </p:spPr>
        <p:txBody>
          <a:bodyPr wrap="square" rtlCol="0">
            <a:spAutoFit/>
          </a:bodyPr>
          <a:lstStyle/>
          <a:p>
            <a:pPr algn="ctr"/>
            <a:r>
              <a:rPr lang="zh-CN" altLang="en-US" sz="2800" b="1" spc="300" dirty="0">
                <a:solidFill>
                  <a:schemeClr val="tx1">
                    <a:lumMod val="85000"/>
                    <a:lumOff val="15000"/>
                  </a:schemeClr>
                </a:solidFill>
                <a:effectLst>
                  <a:outerShdw blurRad="38100" dist="38100" dir="2700000" algn="tl">
                    <a:srgbClr val="000000">
                      <a:alpha val="43137"/>
                    </a:srgbClr>
                  </a:outerShdw>
                </a:effectLst>
                <a:latin typeface="黑体" pitchFamily="49" charset="-122"/>
                <a:ea typeface="黑体" pitchFamily="49" charset="-122"/>
                <a:cs typeface="Times New Roman" pitchFamily="18" charset="0"/>
              </a:rPr>
              <a:t>立项背景</a:t>
            </a:r>
          </a:p>
        </p:txBody>
      </p:sp>
      <p:sp>
        <p:nvSpPr>
          <p:cNvPr id="46" name="文本框 17">
            <a:extLst>
              <a:ext uri="{FF2B5EF4-FFF2-40B4-BE49-F238E27FC236}">
                <a16:creationId xmlns:a16="http://schemas.microsoft.com/office/drawing/2014/main" id="{888FB751-8E0E-8DE5-001E-B114FDA06AAF}"/>
              </a:ext>
            </a:extLst>
          </p:cNvPr>
          <p:cNvSpPr txBox="1"/>
          <p:nvPr/>
        </p:nvSpPr>
        <p:spPr>
          <a:xfrm>
            <a:off x="4171052" y="2037907"/>
            <a:ext cx="4037114" cy="523220"/>
          </a:xfrm>
          <a:prstGeom prst="rect">
            <a:avLst/>
          </a:prstGeom>
          <a:noFill/>
        </p:spPr>
        <p:txBody>
          <a:bodyPr wrap="square" rtlCol="0">
            <a:spAutoFit/>
          </a:bodyPr>
          <a:lstStyle/>
          <a:p>
            <a:pPr algn="ctr"/>
            <a:r>
              <a:rPr lang="zh-CN" altLang="en-US" sz="2800" b="1" spc="300" dirty="0">
                <a:solidFill>
                  <a:schemeClr val="tx1">
                    <a:lumMod val="85000"/>
                    <a:lumOff val="15000"/>
                  </a:schemeClr>
                </a:solidFill>
                <a:effectLst>
                  <a:outerShdw blurRad="38100" dist="38100" dir="2700000" algn="tl">
                    <a:srgbClr val="000000">
                      <a:alpha val="43137"/>
                    </a:srgbClr>
                  </a:outerShdw>
                </a:effectLst>
                <a:latin typeface="黑体" pitchFamily="49" charset="-122"/>
                <a:ea typeface="黑体" pitchFamily="49" charset="-122"/>
                <a:cs typeface="Times New Roman" pitchFamily="18" charset="0"/>
              </a:rPr>
              <a:t>技术特点</a:t>
            </a:r>
          </a:p>
        </p:txBody>
      </p:sp>
      <p:sp>
        <p:nvSpPr>
          <p:cNvPr id="47" name="文本框 18">
            <a:extLst>
              <a:ext uri="{FF2B5EF4-FFF2-40B4-BE49-F238E27FC236}">
                <a16:creationId xmlns:a16="http://schemas.microsoft.com/office/drawing/2014/main" id="{59E17CD3-AC14-13FE-7678-159F9A94A562}"/>
              </a:ext>
            </a:extLst>
          </p:cNvPr>
          <p:cNvSpPr txBox="1"/>
          <p:nvPr/>
        </p:nvSpPr>
        <p:spPr>
          <a:xfrm>
            <a:off x="4149153" y="2994414"/>
            <a:ext cx="4237396" cy="523220"/>
          </a:xfrm>
          <a:prstGeom prst="rect">
            <a:avLst/>
          </a:prstGeom>
          <a:noFill/>
        </p:spPr>
        <p:txBody>
          <a:bodyPr wrap="square" rtlCol="0">
            <a:spAutoFit/>
          </a:bodyPr>
          <a:lstStyle>
            <a:defPPr>
              <a:defRPr lang="zh-CN"/>
            </a:defPPr>
            <a:lvl1pPr>
              <a:defRPr sz="2800" b="1" spc="300">
                <a:latin typeface="微软雅黑" panose="020B0503020204020204" pitchFamily="34" charset="-122"/>
                <a:ea typeface="微软雅黑" panose="020B0503020204020204" pitchFamily="34" charset="-122"/>
              </a:defRPr>
            </a:lvl1pPr>
          </a:lstStyle>
          <a:p>
            <a:pPr algn="ctr"/>
            <a:r>
              <a:rPr lang="zh-CN" altLang="en-US" dirty="0">
                <a:solidFill>
                  <a:schemeClr val="tx1">
                    <a:lumMod val="85000"/>
                    <a:lumOff val="15000"/>
                  </a:schemeClr>
                </a:solidFill>
                <a:effectLst>
                  <a:outerShdw blurRad="38100" dist="38100" dir="2700000" algn="tl">
                    <a:srgbClr val="000000">
                      <a:alpha val="43137"/>
                    </a:srgbClr>
                  </a:outerShdw>
                </a:effectLst>
                <a:latin typeface="黑体" pitchFamily="49" charset="-122"/>
                <a:ea typeface="黑体" pitchFamily="49" charset="-122"/>
                <a:cs typeface="Times New Roman" pitchFamily="18" charset="0"/>
              </a:rPr>
              <a:t>创造效益</a:t>
            </a:r>
          </a:p>
        </p:txBody>
      </p:sp>
    </p:spTree>
    <p:extLst>
      <p:ext uri="{BB962C8B-B14F-4D97-AF65-F5344CB8AC3E}">
        <p14:creationId xmlns:p14="http://schemas.microsoft.com/office/powerpoint/2010/main" val="3141686797"/>
      </p:ext>
    </p:extLst>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BEDEF-4261-52C0-A7B6-0D00F6E0DF91}"/>
            </a:ext>
          </a:extLst>
        </p:cNvPr>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5D9D6CD0-A4FB-090C-CA23-45D4DDD92DC2}"/>
              </a:ext>
            </a:extLst>
          </p:cNvPr>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8</a:t>
            </a:fld>
            <a:endParaRPr lang="zh-CN" altLang="en-US" dirty="0"/>
          </a:p>
        </p:txBody>
      </p:sp>
      <p:sp>
        <p:nvSpPr>
          <p:cNvPr id="2" name="矩形 1">
            <a:extLst>
              <a:ext uri="{FF2B5EF4-FFF2-40B4-BE49-F238E27FC236}">
                <a16:creationId xmlns:a16="http://schemas.microsoft.com/office/drawing/2014/main" id="{363A8A5D-EEA9-0F6E-12E9-482395D58780}"/>
              </a:ext>
            </a:extLst>
          </p:cNvPr>
          <p:cNvSpPr/>
          <p:nvPr/>
        </p:nvSpPr>
        <p:spPr>
          <a:xfrm>
            <a:off x="381000" y="772166"/>
            <a:ext cx="8506886" cy="1160831"/>
          </a:xfrm>
          <a:prstGeom prst="rect">
            <a:avLst/>
          </a:prstGeom>
          <a:noFill/>
        </p:spPr>
        <p:txBody>
          <a:bodyPr wrap="square" rtlCol="0">
            <a:spAutoFit/>
          </a:bodyPr>
          <a:lstStyle/>
          <a:p>
            <a:pPr indent="457200">
              <a:lnSpc>
                <a:spcPct val="150000"/>
              </a:lnSpc>
            </a:pP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（一）项</a:t>
            </a:r>
            <a:r>
              <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目</a:t>
            </a: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开展了基于粘贴纤维加固的理论推导，进行了碳纤维和玄武岩纤维加固在役中小跨径桥梁的理论对比分析，比对了不同类型纤维布对承载能力提升的效果，提出了基于玄武岩纤维加固在役中小跨径桥梁的适用性和可行性</a:t>
            </a:r>
            <a:r>
              <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a:t>
            </a:r>
          </a:p>
        </p:txBody>
      </p:sp>
      <p:graphicFrame>
        <p:nvGraphicFramePr>
          <p:cNvPr id="4" name="表格 3">
            <a:extLst>
              <a:ext uri="{FF2B5EF4-FFF2-40B4-BE49-F238E27FC236}">
                <a16:creationId xmlns:a16="http://schemas.microsoft.com/office/drawing/2014/main" id="{548C9FB3-9D5A-D261-79D6-A302D28EA2C0}"/>
              </a:ext>
            </a:extLst>
          </p:cNvPr>
          <p:cNvGraphicFramePr>
            <a:graphicFrameLocks noGrp="1"/>
          </p:cNvGraphicFramePr>
          <p:nvPr>
            <p:extLst>
              <p:ext uri="{D42A27DB-BD31-4B8C-83A1-F6EECF244321}">
                <p14:modId xmlns:p14="http://schemas.microsoft.com/office/powerpoint/2010/main" val="131927782"/>
              </p:ext>
            </p:extLst>
          </p:nvPr>
        </p:nvGraphicFramePr>
        <p:xfrm>
          <a:off x="604408" y="2547866"/>
          <a:ext cx="7935184" cy="1841854"/>
        </p:xfrm>
        <a:graphic>
          <a:graphicData uri="http://schemas.openxmlformats.org/drawingml/2006/table">
            <a:tbl>
              <a:tblPr firstRow="1" firstCol="1" bandRow="1">
                <a:tableStyleId>{3B4B98B0-60AC-42C2-AFA5-B58CD77FA1E5}</a:tableStyleId>
              </a:tblPr>
              <a:tblGrid>
                <a:gridCol w="1501254">
                  <a:extLst>
                    <a:ext uri="{9D8B030D-6E8A-4147-A177-3AD203B41FA5}">
                      <a16:colId xmlns:a16="http://schemas.microsoft.com/office/drawing/2014/main" val="46347639"/>
                    </a:ext>
                  </a:extLst>
                </a:gridCol>
                <a:gridCol w="1286786">
                  <a:extLst>
                    <a:ext uri="{9D8B030D-6E8A-4147-A177-3AD203B41FA5}">
                      <a16:colId xmlns:a16="http://schemas.microsoft.com/office/drawing/2014/main" val="2934700495"/>
                    </a:ext>
                  </a:extLst>
                </a:gridCol>
                <a:gridCol w="1286786">
                  <a:extLst>
                    <a:ext uri="{9D8B030D-6E8A-4147-A177-3AD203B41FA5}">
                      <a16:colId xmlns:a16="http://schemas.microsoft.com/office/drawing/2014/main" val="748051787"/>
                    </a:ext>
                  </a:extLst>
                </a:gridCol>
                <a:gridCol w="1247800">
                  <a:extLst>
                    <a:ext uri="{9D8B030D-6E8A-4147-A177-3AD203B41FA5}">
                      <a16:colId xmlns:a16="http://schemas.microsoft.com/office/drawing/2014/main" val="2235585952"/>
                    </a:ext>
                  </a:extLst>
                </a:gridCol>
                <a:gridCol w="1325772">
                  <a:extLst>
                    <a:ext uri="{9D8B030D-6E8A-4147-A177-3AD203B41FA5}">
                      <a16:colId xmlns:a16="http://schemas.microsoft.com/office/drawing/2014/main" val="778198048"/>
                    </a:ext>
                  </a:extLst>
                </a:gridCol>
                <a:gridCol w="1286786">
                  <a:extLst>
                    <a:ext uri="{9D8B030D-6E8A-4147-A177-3AD203B41FA5}">
                      <a16:colId xmlns:a16="http://schemas.microsoft.com/office/drawing/2014/main" val="582679239"/>
                    </a:ext>
                  </a:extLst>
                </a:gridCol>
              </a:tblGrid>
              <a:tr h="640997">
                <a:tc>
                  <a:txBody>
                    <a:bodyPr/>
                    <a:lstStyle/>
                    <a:p>
                      <a:pPr algn="ctr">
                        <a:lnSpc>
                          <a:spcPts val="2000"/>
                        </a:lnSpc>
                        <a:spcAft>
                          <a:spcPts val="0"/>
                        </a:spcAft>
                      </a:pP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名称</a:t>
                      </a:r>
                    </a:p>
                  </a:txBody>
                  <a:tcPr marL="68580" marR="68580" marT="0" marB="0" anchor="ctr"/>
                </a:tc>
                <a:tc>
                  <a:txBody>
                    <a:bodyPr/>
                    <a:lstStyle/>
                    <a:p>
                      <a:pPr algn="ctr">
                        <a:lnSpc>
                          <a:spcPts val="2000"/>
                        </a:lnSpc>
                        <a:spcAft>
                          <a:spcPts val="0"/>
                        </a:spcAft>
                      </a:pP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抗拉强度</a:t>
                      </a:r>
                    </a:p>
                    <a:p>
                      <a:pPr algn="ctr">
                        <a:lnSpc>
                          <a:spcPts val="2000"/>
                        </a:lnSpc>
                        <a:spcAft>
                          <a:spcPts val="0"/>
                        </a:spcAft>
                      </a:pP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标准值</a:t>
                      </a:r>
                    </a:p>
                    <a:p>
                      <a:pPr algn="ctr">
                        <a:lnSpc>
                          <a:spcPts val="2000"/>
                        </a:lnSpc>
                        <a:spcAft>
                          <a:spcPts val="0"/>
                        </a:spcAft>
                      </a:pPr>
                      <a:r>
                        <a:rPr lang="zh-CN" alt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a:t>
                      </a: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MPa</a:t>
                      </a:r>
                      <a:r>
                        <a:rPr lang="zh-CN" alt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a:t>
                      </a:r>
                    </a:p>
                  </a:txBody>
                  <a:tcPr marL="68580" marR="68580" marT="0" marB="0" anchor="ctr"/>
                </a:tc>
                <a:tc>
                  <a:txBody>
                    <a:bodyPr/>
                    <a:lstStyle/>
                    <a:p>
                      <a:pPr algn="ctr">
                        <a:lnSpc>
                          <a:spcPts val="2000"/>
                        </a:lnSpc>
                        <a:spcAft>
                          <a:spcPts val="0"/>
                        </a:spcAft>
                      </a:pP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弹性模量</a:t>
                      </a:r>
                    </a:p>
                    <a:p>
                      <a:pPr algn="ctr">
                        <a:lnSpc>
                          <a:spcPts val="2000"/>
                        </a:lnSpc>
                        <a:spcAft>
                          <a:spcPts val="0"/>
                        </a:spcAft>
                      </a:pPr>
                      <a:r>
                        <a:rPr lang="zh-CN" alt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a:t>
                      </a: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MPa</a:t>
                      </a:r>
                      <a:r>
                        <a:rPr lang="zh-CN" alt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a:t>
                      </a:r>
                    </a:p>
                  </a:txBody>
                  <a:tcPr marL="68580" marR="68580" marT="0" marB="0" anchor="ctr"/>
                </a:tc>
                <a:tc>
                  <a:txBody>
                    <a:bodyPr/>
                    <a:lstStyle/>
                    <a:p>
                      <a:pPr algn="ctr">
                        <a:lnSpc>
                          <a:spcPts val="2000"/>
                        </a:lnSpc>
                        <a:spcAft>
                          <a:spcPts val="0"/>
                        </a:spcAft>
                      </a:pP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极限</a:t>
                      </a:r>
                    </a:p>
                    <a:p>
                      <a:pPr algn="ctr">
                        <a:lnSpc>
                          <a:spcPts val="2000"/>
                        </a:lnSpc>
                        <a:spcAft>
                          <a:spcPts val="0"/>
                        </a:spcAft>
                      </a:pP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拉应变</a:t>
                      </a: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 </a:t>
                      </a:r>
                      <a:endParaRPr lang="zh-CN" alt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纤维密度</a:t>
                      </a:r>
                    </a:p>
                    <a:p>
                      <a:pPr algn="ctr">
                        <a:lnSpc>
                          <a:spcPts val="2000"/>
                        </a:lnSpc>
                        <a:spcAft>
                          <a:spcPts val="0"/>
                        </a:spcAft>
                      </a:pPr>
                      <a:r>
                        <a:rPr lang="zh-CN" alt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a:t>
                      </a: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g/cm</a:t>
                      </a:r>
                      <a:r>
                        <a:rPr lang="en-US" sz="1400" b="0" kern="100" baseline="30000" dirty="0">
                          <a:effectLst/>
                          <a:latin typeface="Times New Roman" panose="02020603050405020304" pitchFamily="18" charset="0"/>
                          <a:ea typeface="Adobe 黑体 Std R" panose="020B0400000000000000" pitchFamily="34" charset="-122"/>
                          <a:cs typeface="Times New Roman" panose="02020603050405020304" pitchFamily="18" charset="0"/>
                        </a:rPr>
                        <a:t>3</a:t>
                      </a:r>
                      <a:r>
                        <a:rPr lang="zh-CN" alt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a:t>
                      </a:r>
                    </a:p>
                  </a:txBody>
                  <a:tcPr marL="68580" marR="68580" marT="0" marB="0" anchor="ctr"/>
                </a:tc>
                <a:tc>
                  <a:txBody>
                    <a:bodyPr/>
                    <a:lstStyle/>
                    <a:p>
                      <a:pPr algn="ctr">
                        <a:lnSpc>
                          <a:spcPts val="2000"/>
                        </a:lnSpc>
                        <a:spcAft>
                          <a:spcPts val="0"/>
                        </a:spcAft>
                      </a:pP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单位面积</a:t>
                      </a:r>
                    </a:p>
                    <a:p>
                      <a:pPr algn="ctr">
                        <a:lnSpc>
                          <a:spcPts val="2000"/>
                        </a:lnSpc>
                        <a:spcAft>
                          <a:spcPts val="0"/>
                        </a:spcAft>
                      </a:pP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质量</a:t>
                      </a:r>
                    </a:p>
                    <a:p>
                      <a:pPr algn="ctr">
                        <a:lnSpc>
                          <a:spcPts val="2000"/>
                        </a:lnSpc>
                        <a:spcAft>
                          <a:spcPts val="0"/>
                        </a:spcAft>
                      </a:pPr>
                      <a:r>
                        <a:rPr lang="zh-CN" alt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a:t>
                      </a: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g/m</a:t>
                      </a:r>
                      <a:r>
                        <a:rPr lang="en-US" sz="1400" b="0" kern="100" baseline="30000" dirty="0">
                          <a:effectLst/>
                          <a:latin typeface="Times New Roman" panose="02020603050405020304" pitchFamily="18" charset="0"/>
                          <a:ea typeface="Adobe 黑体 Std R" panose="020B0400000000000000" pitchFamily="34" charset="-122"/>
                          <a:cs typeface="Times New Roman" panose="02020603050405020304" pitchFamily="18" charset="0"/>
                        </a:rPr>
                        <a:t>2</a:t>
                      </a:r>
                      <a:r>
                        <a:rPr lang="zh-CN" alt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a:t>
                      </a:r>
                    </a:p>
                  </a:txBody>
                  <a:tcPr marL="68580" marR="68580" marT="0" marB="0" anchor="ctr"/>
                </a:tc>
                <a:extLst>
                  <a:ext uri="{0D108BD9-81ED-4DB2-BD59-A6C34878D82A}">
                    <a16:rowId xmlns:a16="http://schemas.microsoft.com/office/drawing/2014/main" val="593279932"/>
                  </a:ext>
                </a:extLst>
              </a:tr>
              <a:tr h="548277">
                <a:tc>
                  <a:txBody>
                    <a:bodyPr/>
                    <a:lstStyle/>
                    <a:p>
                      <a:pPr algn="ctr">
                        <a:lnSpc>
                          <a:spcPts val="2000"/>
                        </a:lnSpc>
                        <a:spcAft>
                          <a:spcPts val="0"/>
                        </a:spcAft>
                      </a:pP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碳纤维布</a:t>
                      </a:r>
                    </a:p>
                  </a:txBody>
                  <a:tcPr marL="68580" marR="68580" marT="0" marB="0" anchor="ctr"/>
                </a:tc>
                <a:tc>
                  <a:txBody>
                    <a:bodyPr/>
                    <a:lstStyle/>
                    <a:p>
                      <a:pPr algn="ctr">
                        <a:lnSpc>
                          <a:spcPts val="2000"/>
                        </a:lnSpc>
                        <a:spcAft>
                          <a:spcPts val="0"/>
                        </a:spcAft>
                      </a:pP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3400</a:t>
                      </a:r>
                      <a:endPar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2.4</a:t>
                      </a: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a:t>
                      </a: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10</a:t>
                      </a:r>
                      <a:r>
                        <a:rPr lang="en-US" sz="1400" b="0" kern="100" baseline="30000" dirty="0">
                          <a:effectLst/>
                          <a:latin typeface="Times New Roman" panose="02020603050405020304" pitchFamily="18" charset="0"/>
                          <a:ea typeface="Adobe 黑体 Std R" panose="020B0400000000000000" pitchFamily="34" charset="-122"/>
                          <a:cs typeface="Times New Roman" panose="02020603050405020304" pitchFamily="18" charset="0"/>
                        </a:rPr>
                        <a:t>5</a:t>
                      </a:r>
                      <a:endPar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0.0142</a:t>
                      </a:r>
                      <a:endPar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1.8</a:t>
                      </a:r>
                      <a:endPar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200</a:t>
                      </a:r>
                      <a:endPar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5382508"/>
                  </a:ext>
                </a:extLst>
              </a:tr>
              <a:tr h="548277">
                <a:tc>
                  <a:txBody>
                    <a:bodyPr/>
                    <a:lstStyle/>
                    <a:p>
                      <a:pPr algn="ctr">
                        <a:lnSpc>
                          <a:spcPts val="2000"/>
                        </a:lnSpc>
                        <a:spcAft>
                          <a:spcPts val="0"/>
                        </a:spcAft>
                      </a:pPr>
                      <a:r>
                        <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玄武岩纤维布</a:t>
                      </a:r>
                    </a:p>
                  </a:txBody>
                  <a:tcPr marL="68580" marR="68580" marT="0" marB="0" anchor="ctr"/>
                </a:tc>
                <a:tc>
                  <a:txBody>
                    <a:bodyPr/>
                    <a:lstStyle/>
                    <a:p>
                      <a:pPr algn="ctr">
                        <a:lnSpc>
                          <a:spcPts val="2000"/>
                        </a:lnSpc>
                        <a:spcAft>
                          <a:spcPts val="0"/>
                        </a:spcAft>
                      </a:pP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2000</a:t>
                      </a:r>
                      <a:endPar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400" b="0" kern="100">
                          <a:effectLst/>
                          <a:latin typeface="Times New Roman" panose="02020603050405020304" pitchFamily="18" charset="0"/>
                          <a:ea typeface="Adobe 黑体 Std R" panose="020B0400000000000000" pitchFamily="34" charset="-122"/>
                          <a:cs typeface="Times New Roman" panose="02020603050405020304" pitchFamily="18" charset="0"/>
                        </a:rPr>
                        <a:t>8.0</a:t>
                      </a:r>
                      <a:r>
                        <a:rPr lang="zh-CN" sz="1400" b="0" kern="100">
                          <a:effectLst/>
                          <a:latin typeface="Times New Roman" panose="02020603050405020304" pitchFamily="18" charset="0"/>
                          <a:ea typeface="Adobe 黑体 Std R" panose="020B0400000000000000" pitchFamily="34" charset="-122"/>
                          <a:cs typeface="Times New Roman" panose="02020603050405020304" pitchFamily="18" charset="0"/>
                        </a:rPr>
                        <a:t>×</a:t>
                      </a:r>
                      <a:r>
                        <a:rPr lang="en-US" sz="1400" b="0" kern="100">
                          <a:effectLst/>
                          <a:latin typeface="Times New Roman" panose="02020603050405020304" pitchFamily="18" charset="0"/>
                          <a:ea typeface="Adobe 黑体 Std R" panose="020B0400000000000000" pitchFamily="34" charset="-122"/>
                          <a:cs typeface="Times New Roman" panose="02020603050405020304" pitchFamily="18" charset="0"/>
                        </a:rPr>
                        <a:t>10</a:t>
                      </a:r>
                      <a:r>
                        <a:rPr lang="en-US" sz="1400" b="0" kern="100" baseline="30000">
                          <a:effectLst/>
                          <a:latin typeface="Times New Roman" panose="02020603050405020304" pitchFamily="18" charset="0"/>
                          <a:ea typeface="Adobe 黑体 Std R" panose="020B0400000000000000" pitchFamily="34" charset="-122"/>
                          <a:cs typeface="Times New Roman" panose="02020603050405020304" pitchFamily="18" charset="0"/>
                        </a:rPr>
                        <a:t>4</a:t>
                      </a:r>
                      <a:endParaRPr lang="zh-CN" sz="1400" b="0" kern="100">
                        <a:effectLst/>
                        <a:latin typeface="Times New Roman" panose="02020603050405020304" pitchFamily="18" charset="0"/>
                        <a:ea typeface="Adobe 黑体 Std R" panose="020B0400000000000000" pitchFamily="34"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0.0250</a:t>
                      </a:r>
                      <a:endPar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2.6</a:t>
                      </a:r>
                      <a:endPar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275</a:t>
                      </a:r>
                      <a:endParaRPr 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endParaRPr>
                    </a:p>
                  </a:txBody>
                  <a:tcPr marL="68580" marR="68580" marT="0" marB="0" anchor="ctr"/>
                </a:tc>
                <a:extLst>
                  <a:ext uri="{0D108BD9-81ED-4DB2-BD59-A6C34878D82A}">
                    <a16:rowId xmlns:a16="http://schemas.microsoft.com/office/drawing/2014/main" val="914808067"/>
                  </a:ext>
                </a:extLst>
              </a:tr>
            </a:tbl>
          </a:graphicData>
        </a:graphic>
      </p:graphicFrame>
      <p:sp>
        <p:nvSpPr>
          <p:cNvPr id="6" name="文本框 5">
            <a:extLst>
              <a:ext uri="{FF2B5EF4-FFF2-40B4-BE49-F238E27FC236}">
                <a16:creationId xmlns:a16="http://schemas.microsoft.com/office/drawing/2014/main" id="{A160A0F6-8264-291B-5901-ADF13BC57C65}"/>
              </a:ext>
            </a:extLst>
          </p:cNvPr>
          <p:cNvSpPr txBox="1"/>
          <p:nvPr/>
        </p:nvSpPr>
        <p:spPr>
          <a:xfrm>
            <a:off x="604408" y="2087347"/>
            <a:ext cx="7935184" cy="331950"/>
          </a:xfrm>
          <a:prstGeom prst="rect">
            <a:avLst/>
          </a:prstGeom>
          <a:noFill/>
        </p:spPr>
        <p:txBody>
          <a:bodyPr wrap="square">
            <a:spAutoFit/>
          </a:bodyPr>
          <a:lstStyle/>
          <a:p>
            <a:pPr algn="ctr">
              <a:lnSpc>
                <a:spcPts val="2000"/>
              </a:lnSpc>
              <a:spcAft>
                <a:spcPts val="0"/>
              </a:spcAft>
            </a:pPr>
            <a:r>
              <a:rPr lang="zh-CN" alt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纤维复合材料的主要性能指标</a:t>
            </a:r>
          </a:p>
        </p:txBody>
      </p:sp>
    </p:spTree>
    <p:extLst>
      <p:ext uri="{BB962C8B-B14F-4D97-AF65-F5344CB8AC3E}">
        <p14:creationId xmlns:p14="http://schemas.microsoft.com/office/powerpoint/2010/main" val="4277366400"/>
      </p:ext>
    </p:extLst>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423D4-CDCC-4907-B200-3ECA9DF930AE}"/>
            </a:ext>
          </a:extLst>
        </p:cNvPr>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AA9DFDBA-0295-91AD-F57B-F50220D14DD4}"/>
              </a:ext>
            </a:extLst>
          </p:cNvPr>
          <p:cNvSpPr>
            <a:spLocks noGrp="1"/>
          </p:cNvSpPr>
          <p:nvPr>
            <p:ph type="sldNum" sz="quarter" idx="12"/>
          </p:nvPr>
        </p:nvSpPr>
        <p:spPr>
          <a:xfrm>
            <a:off x="8508393" y="4869656"/>
            <a:ext cx="625287" cy="273844"/>
          </a:xfrm>
        </p:spPr>
        <p:txBody>
          <a:bodyPr/>
          <a:lstStyle/>
          <a:p>
            <a:fld id="{E1BEBC7A-FD02-486B-81B5-A845787C689C}" type="slidenum">
              <a:rPr lang="zh-CN" altLang="en-US" smtClean="0"/>
              <a:pPr/>
              <a:t>9</a:t>
            </a:fld>
            <a:endParaRPr lang="zh-CN" altLang="en-US" dirty="0"/>
          </a:p>
        </p:txBody>
      </p:sp>
      <p:sp>
        <p:nvSpPr>
          <p:cNvPr id="2" name="矩形 1">
            <a:extLst>
              <a:ext uri="{FF2B5EF4-FFF2-40B4-BE49-F238E27FC236}">
                <a16:creationId xmlns:a16="http://schemas.microsoft.com/office/drawing/2014/main" id="{7755F787-B89F-2FB3-5253-636FA5AE6ED6}"/>
              </a:ext>
            </a:extLst>
          </p:cNvPr>
          <p:cNvSpPr/>
          <p:nvPr/>
        </p:nvSpPr>
        <p:spPr>
          <a:xfrm>
            <a:off x="381000" y="772166"/>
            <a:ext cx="8506886" cy="1160831"/>
          </a:xfrm>
          <a:prstGeom prst="rect">
            <a:avLst/>
          </a:prstGeom>
          <a:noFill/>
        </p:spPr>
        <p:txBody>
          <a:bodyPr wrap="square" rtlCol="0">
            <a:spAutoFit/>
          </a:bodyPr>
          <a:lstStyle/>
          <a:p>
            <a:pPr indent="457200">
              <a:lnSpc>
                <a:spcPct val="150000"/>
              </a:lnSpc>
            </a:pP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（二）基于</a:t>
            </a:r>
            <a:r>
              <a:rPr lang="en-US" altLang="zh-CN" sz="1600" dirty="0">
                <a:latin typeface="Adobe 仿宋 Std R" panose="02020400000000000000" pitchFamily="18" charset="-122"/>
                <a:ea typeface="Adobe 仿宋 Std R" panose="02020400000000000000" pitchFamily="18" charset="-122"/>
                <a:cs typeface="Times New Roman" panose="02020603050405020304" pitchFamily="18" charset="0"/>
              </a:rPr>
              <a:t>ABAQUS</a:t>
            </a:r>
            <a:r>
              <a:rPr lang="zh-CN" altLang="en-US" sz="1600" dirty="0">
                <a:latin typeface="Adobe 仿宋 Std R" panose="02020400000000000000" pitchFamily="18" charset="-122"/>
                <a:ea typeface="Adobe 仿宋 Std R" panose="02020400000000000000" pitchFamily="18" charset="-122"/>
                <a:cs typeface="Times New Roman" panose="02020603050405020304" pitchFamily="18" charset="0"/>
              </a:rPr>
              <a:t>开展了基于玄武岩纤维加固在役中小跨径桥梁的精细化建模，明晰了玄武岩纤维加固中小跨径桥梁的承载能力提升率，并对玄武岩纤维加固桥梁后在正常使用情况下的开裂和变形降低程度进行了研究。</a:t>
            </a:r>
            <a:endParaRPr lang="zh-CN" altLang="zh-CN" sz="1600" dirty="0">
              <a:latin typeface="Adobe 仿宋 Std R" panose="02020400000000000000" pitchFamily="18" charset="-122"/>
              <a:ea typeface="Adobe 仿宋 Std R" panose="02020400000000000000" pitchFamily="18" charset="-122"/>
              <a:cs typeface="Times New Roman" panose="02020603050405020304" pitchFamily="18" charset="0"/>
            </a:endParaRPr>
          </a:p>
        </p:txBody>
      </p:sp>
      <p:sp>
        <p:nvSpPr>
          <p:cNvPr id="6" name="文本框 5">
            <a:extLst>
              <a:ext uri="{FF2B5EF4-FFF2-40B4-BE49-F238E27FC236}">
                <a16:creationId xmlns:a16="http://schemas.microsoft.com/office/drawing/2014/main" id="{4FF9D543-A97C-66C9-5538-89E16A37BB5F}"/>
              </a:ext>
            </a:extLst>
          </p:cNvPr>
          <p:cNvSpPr txBox="1"/>
          <p:nvPr/>
        </p:nvSpPr>
        <p:spPr>
          <a:xfrm>
            <a:off x="825032" y="1989513"/>
            <a:ext cx="7493937" cy="331950"/>
          </a:xfrm>
          <a:prstGeom prst="rect">
            <a:avLst/>
          </a:prstGeom>
          <a:noFill/>
        </p:spPr>
        <p:txBody>
          <a:bodyPr wrap="square">
            <a:spAutoFit/>
          </a:bodyPr>
          <a:lstStyle/>
          <a:p>
            <a:pPr algn="ctr">
              <a:lnSpc>
                <a:spcPts val="2000"/>
              </a:lnSpc>
              <a:spcAft>
                <a:spcPts val="0"/>
              </a:spcAft>
            </a:pPr>
            <a:r>
              <a:rPr lang="zh-CN" alt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基于</a:t>
            </a:r>
            <a:r>
              <a:rPr lang="en-US" alt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ABAQUS</a:t>
            </a:r>
            <a:r>
              <a:rPr lang="zh-CN" altLang="en-US"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rPr>
              <a:t>的玄武岩纤维加固在役中小跨径桥梁的精细化建模</a:t>
            </a:r>
            <a:endParaRPr lang="zh-CN" altLang="zh-CN" sz="1400" b="0" kern="100" dirty="0">
              <a:effectLst/>
              <a:latin typeface="Times New Roman" panose="02020603050405020304" pitchFamily="18" charset="0"/>
              <a:ea typeface="Adobe 黑体 Std R" panose="020B0400000000000000" pitchFamily="34" charset="-122"/>
              <a:cs typeface="Times New Roman" panose="02020603050405020304" pitchFamily="18" charset="0"/>
            </a:endParaRPr>
          </a:p>
        </p:txBody>
      </p:sp>
      <p:grpSp>
        <p:nvGrpSpPr>
          <p:cNvPr id="5" name="组合 4">
            <a:extLst>
              <a:ext uri="{FF2B5EF4-FFF2-40B4-BE49-F238E27FC236}">
                <a16:creationId xmlns:a16="http://schemas.microsoft.com/office/drawing/2014/main" id="{D40F6B3D-5826-FB48-C762-C0A036AB5D43}"/>
              </a:ext>
            </a:extLst>
          </p:cNvPr>
          <p:cNvGrpSpPr/>
          <p:nvPr/>
        </p:nvGrpSpPr>
        <p:grpSpPr>
          <a:xfrm>
            <a:off x="825031" y="2419297"/>
            <a:ext cx="7493938" cy="2513618"/>
            <a:chOff x="312581" y="744902"/>
            <a:chExt cx="8396853" cy="3160788"/>
          </a:xfrm>
        </p:grpSpPr>
        <p:pic>
          <p:nvPicPr>
            <p:cNvPr id="47105" name="Picture 1">
              <a:extLst>
                <a:ext uri="{FF2B5EF4-FFF2-40B4-BE49-F238E27FC236}">
                  <a16:creationId xmlns:a16="http://schemas.microsoft.com/office/drawing/2014/main" id="{636228FE-6D86-4114-91EE-C4E8BC10DF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581" y="764843"/>
              <a:ext cx="8396853" cy="1482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6" name="Picture 2">
              <a:extLst>
                <a:ext uri="{FF2B5EF4-FFF2-40B4-BE49-F238E27FC236}">
                  <a16:creationId xmlns:a16="http://schemas.microsoft.com/office/drawing/2014/main" id="{B4682C75-4228-4776-B1FC-9DB0C434FC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581" y="2402133"/>
              <a:ext cx="8396852" cy="1503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a:extLst>
                <a:ext uri="{FF2B5EF4-FFF2-40B4-BE49-F238E27FC236}">
                  <a16:creationId xmlns:a16="http://schemas.microsoft.com/office/drawing/2014/main" id="{69E21EFF-1DBE-43C0-B1A1-F3F15A810659}"/>
                </a:ext>
              </a:extLst>
            </p:cNvPr>
            <p:cNvSpPr/>
            <p:nvPr/>
          </p:nvSpPr>
          <p:spPr>
            <a:xfrm>
              <a:off x="312581" y="1032094"/>
              <a:ext cx="1126920" cy="20571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箭头连接符 7">
              <a:extLst>
                <a:ext uri="{FF2B5EF4-FFF2-40B4-BE49-F238E27FC236}">
                  <a16:creationId xmlns:a16="http://schemas.microsoft.com/office/drawing/2014/main" id="{22580BC1-69FA-49CB-8E44-C3C67E74EA58}"/>
                </a:ext>
              </a:extLst>
            </p:cNvPr>
            <p:cNvCxnSpPr>
              <a:stCxn id="7" idx="3"/>
            </p:cNvCxnSpPr>
            <p:nvPr/>
          </p:nvCxnSpPr>
          <p:spPr>
            <a:xfrm flipV="1">
              <a:off x="1439501" y="1032094"/>
              <a:ext cx="860079" cy="1028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id="{6AF028B3-B742-49BD-8EDF-A63B83C01C90}"/>
                </a:ext>
              </a:extLst>
            </p:cNvPr>
            <p:cNvSpPr/>
            <p:nvPr/>
          </p:nvSpPr>
          <p:spPr>
            <a:xfrm>
              <a:off x="1869540" y="744902"/>
              <a:ext cx="2074751" cy="455253"/>
            </a:xfrm>
            <a:prstGeom prst="rect">
              <a:avLst/>
            </a:prstGeom>
          </p:spPr>
          <p:txBody>
            <a:bodyPr wrap="square">
              <a:spAutoFit/>
            </a:bodyPr>
            <a:lstStyle/>
            <a:p>
              <a:pPr indent="304800" algn="just">
                <a:lnSpc>
                  <a:spcPct val="150000"/>
                </a:lnSpc>
                <a:spcAft>
                  <a:spcPts val="0"/>
                </a:spcAft>
              </a:pPr>
              <a:r>
                <a:rPr lang="en-US" altLang="zh-CN" kern="0" dirty="0">
                  <a:latin typeface="Times New Roman" panose="02020603050405020304" pitchFamily="18" charset="0"/>
                  <a:ea typeface="黑体" panose="02010609060101010101" pitchFamily="49" charset="-122"/>
                  <a:cs typeface="Times New Roman" panose="02020603050405020304" pitchFamily="18" charset="0"/>
                </a:rPr>
                <a:t>1.014×10</a:t>
              </a:r>
              <a:r>
                <a:rPr lang="en-US" altLang="zh-CN" kern="0" baseline="30000" dirty="0">
                  <a:latin typeface="Times New Roman" panose="02020603050405020304" pitchFamily="18" charset="0"/>
                  <a:ea typeface="黑体" panose="02010609060101010101" pitchFamily="49" charset="-122"/>
                  <a:cs typeface="Times New Roman" panose="02020603050405020304" pitchFamily="18" charset="0"/>
                </a:rPr>
                <a:t>-2</a:t>
              </a:r>
              <a:endParaRPr lang="zh-CN" altLang="zh-CN" kern="100" baseline="30000"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4" name="矩形 13">
              <a:extLst>
                <a:ext uri="{FF2B5EF4-FFF2-40B4-BE49-F238E27FC236}">
                  <a16:creationId xmlns:a16="http://schemas.microsoft.com/office/drawing/2014/main" id="{4D30E154-62B8-44A4-88DA-CDF35CFA1AC0}"/>
                </a:ext>
              </a:extLst>
            </p:cNvPr>
            <p:cNvSpPr/>
            <p:nvPr/>
          </p:nvSpPr>
          <p:spPr>
            <a:xfrm>
              <a:off x="312581" y="2703407"/>
              <a:ext cx="1126920" cy="20571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箭头连接符 14">
              <a:extLst>
                <a:ext uri="{FF2B5EF4-FFF2-40B4-BE49-F238E27FC236}">
                  <a16:creationId xmlns:a16="http://schemas.microsoft.com/office/drawing/2014/main" id="{F4B10D30-17B2-46FB-B3B7-713D9D595CD2}"/>
                </a:ext>
              </a:extLst>
            </p:cNvPr>
            <p:cNvCxnSpPr>
              <a:stCxn id="14" idx="3"/>
            </p:cNvCxnSpPr>
            <p:nvPr/>
          </p:nvCxnSpPr>
          <p:spPr>
            <a:xfrm flipV="1">
              <a:off x="1439501" y="2703407"/>
              <a:ext cx="860079" cy="1028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a16="http://schemas.microsoft.com/office/drawing/2014/main" id="{274F159B-307E-4375-90E7-329C0580F13F}"/>
                </a:ext>
              </a:extLst>
            </p:cNvPr>
            <p:cNvSpPr/>
            <p:nvPr/>
          </p:nvSpPr>
          <p:spPr>
            <a:xfrm>
              <a:off x="1869540" y="2416215"/>
              <a:ext cx="2074751" cy="455253"/>
            </a:xfrm>
            <a:prstGeom prst="rect">
              <a:avLst/>
            </a:prstGeom>
          </p:spPr>
          <p:txBody>
            <a:bodyPr wrap="square">
              <a:spAutoFit/>
            </a:bodyPr>
            <a:lstStyle/>
            <a:p>
              <a:pPr indent="304800" algn="just">
                <a:lnSpc>
                  <a:spcPct val="150000"/>
                </a:lnSpc>
                <a:spcAft>
                  <a:spcPts val="0"/>
                </a:spcAft>
              </a:pPr>
              <a:r>
                <a:rPr lang="en-US" altLang="zh-CN" kern="0" dirty="0">
                  <a:latin typeface="Times New Roman" panose="02020603050405020304" pitchFamily="18" charset="0"/>
                  <a:ea typeface="黑体" panose="02010609060101010101" pitchFamily="49" charset="-122"/>
                  <a:cs typeface="Times New Roman" panose="02020603050405020304" pitchFamily="18" charset="0"/>
                </a:rPr>
                <a:t>4.753×10</a:t>
              </a:r>
              <a:r>
                <a:rPr lang="en-US" altLang="zh-CN" kern="0" baseline="30000" dirty="0">
                  <a:latin typeface="Times New Roman" panose="02020603050405020304" pitchFamily="18" charset="0"/>
                  <a:ea typeface="黑体" panose="02010609060101010101" pitchFamily="49" charset="-122"/>
                  <a:cs typeface="Times New Roman" panose="02020603050405020304" pitchFamily="18" charset="0"/>
                </a:rPr>
                <a:t>-3</a:t>
              </a:r>
              <a:endParaRPr lang="zh-CN" altLang="zh-CN" kern="100" baseline="30000" dirty="0">
                <a:latin typeface="Times New Roman" panose="02020603050405020304" pitchFamily="18" charset="0"/>
                <a:ea typeface="黑体" panose="02010609060101010101" pitchFamily="49" charset="-122"/>
                <a:cs typeface="Times New Roman" panose="02020603050405020304" pitchFamily="18" charset="0"/>
              </a:endParaRPr>
            </a:p>
          </p:txBody>
        </p:sp>
      </p:grpSp>
      <p:sp>
        <p:nvSpPr>
          <p:cNvPr id="9" name="矩形 8">
            <a:extLst>
              <a:ext uri="{FF2B5EF4-FFF2-40B4-BE49-F238E27FC236}">
                <a16:creationId xmlns:a16="http://schemas.microsoft.com/office/drawing/2014/main" id="{78B820C1-0C1F-398B-1B7D-2BB76EADAE41}"/>
              </a:ext>
            </a:extLst>
          </p:cNvPr>
          <p:cNvSpPr/>
          <p:nvPr/>
        </p:nvSpPr>
        <p:spPr>
          <a:xfrm>
            <a:off x="5207195" y="3453579"/>
            <a:ext cx="3111774" cy="5232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zh-CN" altLang="en-US" sz="1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玄武岩纤维</a:t>
            </a:r>
            <a:r>
              <a:rPr lang="zh-CN" altLang="zh-CN" sz="1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布降低了混凝土拉应变峰值，使混凝土拉伸塑性应变均匀分布</a:t>
            </a:r>
            <a:r>
              <a:rPr lang="zh-CN" altLang="en-US" sz="1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p>
        </p:txBody>
      </p:sp>
    </p:spTree>
    <p:extLst>
      <p:ext uri="{BB962C8B-B14F-4D97-AF65-F5344CB8AC3E}">
        <p14:creationId xmlns:p14="http://schemas.microsoft.com/office/powerpoint/2010/main" val="2286991525"/>
      </p:ext>
    </p:extLst>
  </p:cSld>
  <p:clrMapOvr>
    <a:masterClrMapping/>
  </p:clrMapOvr>
  <mc:AlternateContent xmlns:mc="http://schemas.openxmlformats.org/markup-compatibility/2006" xmlns:p14="http://schemas.microsoft.com/office/powerpoint/2010/main">
    <mc:Choice Requires="p14">
      <p:transition p14:dur="10" advTm="7902"/>
    </mc:Choice>
    <mc:Fallback xmlns="">
      <p:transition advTm="7902"/>
    </mc:Fallback>
  </mc:AlternateContent>
</p:sld>
</file>

<file path=ppt/theme/theme1.xml><?xml version="1.0" encoding="utf-8"?>
<a:theme xmlns:a="http://schemas.openxmlformats.org/drawingml/2006/main" name="清风素材 12sc.taobao.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12428</TotalTime>
  <Words>962</Words>
  <Application>Microsoft Office PowerPoint</Application>
  <PresentationFormat>全屏显示(16:9)</PresentationFormat>
  <Paragraphs>116</Paragraphs>
  <Slides>19</Slides>
  <Notes>19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19</vt:i4>
      </vt:variant>
    </vt:vector>
  </HeadingPairs>
  <TitlesOfParts>
    <vt:vector size="29" baseType="lpstr">
      <vt:lpstr>Adobe 仿宋 Std R</vt:lpstr>
      <vt:lpstr>Adobe 黑体 Std R</vt:lpstr>
      <vt:lpstr>黑体</vt:lpstr>
      <vt:lpstr>华文隶书</vt:lpstr>
      <vt:lpstr>微软雅黑</vt:lpstr>
      <vt:lpstr>Arial</vt:lpstr>
      <vt:lpstr>Calibri</vt:lpstr>
      <vt:lpstr>Times New Roman</vt:lpstr>
      <vt:lpstr>Wingdings</vt:lpstr>
      <vt:lpstr>清风素材 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NTKO</cp:lastModifiedBy>
  <cp:revision>1377</cp:revision>
  <dcterms:created xsi:type="dcterms:W3CDTF">2016-03-20T02:48:00Z</dcterms:created>
  <dcterms:modified xsi:type="dcterms:W3CDTF">2024-11-15T03:17:15Z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