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9085" r:id="rId3"/>
    <p:sldId id="2056" r:id="rId5"/>
    <p:sldId id="9007" r:id="rId6"/>
    <p:sldId id="9047" r:id="rId7"/>
    <p:sldId id="2060" r:id="rId8"/>
    <p:sldId id="9001" r:id="rId9"/>
    <p:sldId id="9013" r:id="rId10"/>
    <p:sldId id="9014" r:id="rId11"/>
    <p:sldId id="1937" r:id="rId12"/>
    <p:sldId id="8950" r:id="rId13"/>
    <p:sldId id="8989" r:id="rId14"/>
    <p:sldId id="9011" r:id="rId15"/>
    <p:sldId id="9012" r:id="rId16"/>
    <p:sldId id="8718" r:id="rId17"/>
    <p:sldId id="9004" r:id="rId18"/>
    <p:sldId id="9005" r:id="rId19"/>
    <p:sldId id="8730" r:id="rId20"/>
    <p:sldId id="9049" r:id="rId21"/>
    <p:sldId id="1950" r:id="rId22"/>
    <p:sldId id="2065" r:id="rId23"/>
    <p:sldId id="9000" r:id="rId24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6B05109-75C9-483A-8773-4DC458321BFE}">
          <p14:sldIdLst>
            <p14:sldId id="9085"/>
            <p14:sldId id="2056"/>
            <p14:sldId id="9007"/>
            <p14:sldId id="9047"/>
            <p14:sldId id="2060"/>
            <p14:sldId id="9001"/>
            <p14:sldId id="9013"/>
            <p14:sldId id="9014"/>
            <p14:sldId id="1937"/>
            <p14:sldId id="8950"/>
            <p14:sldId id="8989"/>
            <p14:sldId id="9011"/>
            <p14:sldId id="9012"/>
            <p14:sldId id="8718"/>
            <p14:sldId id="9004"/>
            <p14:sldId id="9005"/>
            <p14:sldId id="8730"/>
            <p14:sldId id="9049"/>
            <p14:sldId id="1950"/>
            <p14:sldId id="2065"/>
            <p14:sldId id="900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01" autoAdjust="0"/>
  </p:normalViewPr>
  <p:slideViewPr>
    <p:cSldViewPr snapToGrid="0">
      <p:cViewPr varScale="1">
        <p:scale>
          <a:sx n="77" d="100"/>
          <a:sy n="77" d="100"/>
        </p:scale>
        <p:origin x="161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3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E8707-2336-43D8-B99D-BDEA91262F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562506-715A-4E5E-99A2-A937939EBF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7B66BF-18DD-4275-9D80-61D1B0CBC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7B66BF-18DD-4275-9D80-61D1B0CBCF3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7B66BF-18DD-4275-9D80-61D1B0CBC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7B66BF-18DD-4275-9D80-61D1B0CBCF3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7B66BF-18DD-4275-9D80-61D1B0CBCF3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7B66BF-18DD-4275-9D80-61D1B0CBCF3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7B66BF-18DD-4275-9D80-61D1B0CBCF3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大一点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7B66BF-18DD-4275-9D80-61D1B0CBCF3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大一点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7B66BF-18DD-4275-9D80-61D1B0CBCF3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93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fld id="{659CCDBE-3876-4EF8-ABBC-E21D6B1DE323}" type="slidenum">
              <a:rPr lang="zh-CN" altLang="en-US" sz="1200" b="0">
                <a:ea typeface="宋体" panose="02010600030101010101" pitchFamily="2" charset="-122"/>
              </a:rPr>
            </a:fld>
            <a:endParaRPr lang="en-US" altLang="zh-CN" sz="1200" b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7B66BF-18DD-4275-9D80-61D1B0CBC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7B66BF-18DD-4275-9D80-61D1B0CBC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7B66BF-18DD-4275-9D80-61D1B0CBC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27B66BF-18DD-4275-9D80-61D1B0CBCF3A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7B66BF-18DD-4275-9D80-61D1B0CBCF3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7B66BF-18DD-4275-9D80-61D1B0CBCF3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针对头孢类抗生素化学合成工艺复杂、条件苛刻等难题，项目组自主研制了固定化青霉素酰化合成酶，基于母核和侧链，通过绿色酶法合成技术一步得到头孢产品，实现了头孢抗生素绿色高效精准制备。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7B66BF-18DD-4275-9D80-61D1B0CBCF3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针对头孢类抗生素酶法合成中原子利用率低的问题，项目组选择并改良了固定化青霉素酰化酶，大幅提高了反应的选择性及转化率。下页加效果，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7B66BF-18DD-4275-9D80-61D1B0CBCF3A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PhAnim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2"/>
          <p:cNvSpPr>
            <a:spLocks noChangeArrowheads="1"/>
          </p:cNvSpPr>
          <p:nvPr userDrawn="1"/>
        </p:nvSpPr>
        <p:spPr bwMode="gray">
          <a:xfrm>
            <a:off x="0" y="1339850"/>
            <a:ext cx="9144000" cy="2062163"/>
          </a:xfrm>
          <a:prstGeom prst="rect">
            <a:avLst/>
          </a:prstGeom>
          <a:gradFill rotWithShape="1">
            <a:gsLst>
              <a:gs pos="0">
                <a:srgbClr val="3191D3"/>
              </a:gs>
              <a:gs pos="100000">
                <a:srgbClr val="17436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Rectangle 29"/>
          <p:cNvSpPr>
            <a:spLocks noChangeArrowheads="1"/>
          </p:cNvSpPr>
          <p:nvPr userDrawn="1"/>
        </p:nvSpPr>
        <p:spPr bwMode="gray">
          <a:xfrm>
            <a:off x="0" y="-458788"/>
            <a:ext cx="9142413" cy="1447801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33"/>
          <p:cNvSpPr>
            <a:spLocks noChangeArrowheads="1"/>
          </p:cNvSpPr>
          <p:nvPr userDrawn="1"/>
        </p:nvSpPr>
        <p:spPr bwMode="auto">
          <a:xfrm>
            <a:off x="0" y="430213"/>
            <a:ext cx="9144000" cy="1143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Rectangle 29"/>
          <p:cNvSpPr>
            <a:spLocks noChangeArrowheads="1"/>
          </p:cNvSpPr>
          <p:nvPr userDrawn="1"/>
        </p:nvSpPr>
        <p:spPr bwMode="gray">
          <a:xfrm>
            <a:off x="0" y="153988"/>
            <a:ext cx="9142413" cy="1447800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 Box 46"/>
          <p:cNvSpPr txBox="1">
            <a:spLocks noChangeArrowheads="1"/>
          </p:cNvSpPr>
          <p:nvPr userDrawn="1"/>
        </p:nvSpPr>
        <p:spPr bwMode="auto">
          <a:xfrm>
            <a:off x="3048000" y="608013"/>
            <a:ext cx="297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 userDrawn="1"/>
        </p:nvSpPr>
        <p:spPr bwMode="gray">
          <a:xfrm>
            <a:off x="0" y="-1588"/>
            <a:ext cx="9140825" cy="79216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b="1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477000" y="624840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b="1" smtClean="0"/>
            </a:lvl1pPr>
          </a:lstStyle>
          <a:p>
            <a:pPr>
              <a:defRPr/>
            </a:pPr>
            <a:fld id="{FED6AECC-E948-47BE-B5B5-34893850E876}" type="slidenum">
              <a:rPr lang="en-US" altLang="zh-CN">
                <a:solidFill>
                  <a:srgbClr val="000000"/>
                </a:solidFill>
                <a:latin typeface="Arial" panose="020B0604020202020204" pitchFamily="34" charset="0"/>
              </a:rPr>
            </a:fld>
            <a:endParaRPr lang="en-US" altLang="zh-CN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PhAnim="0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2"/>
          <p:cNvSpPr>
            <a:spLocks noChangeArrowheads="1"/>
          </p:cNvSpPr>
          <p:nvPr userDrawn="1"/>
        </p:nvSpPr>
        <p:spPr bwMode="gray">
          <a:xfrm>
            <a:off x="0" y="1339850"/>
            <a:ext cx="9144000" cy="2062163"/>
          </a:xfrm>
          <a:prstGeom prst="rect">
            <a:avLst/>
          </a:prstGeom>
          <a:gradFill rotWithShape="1">
            <a:gsLst>
              <a:gs pos="0">
                <a:srgbClr val="3191D3"/>
              </a:gs>
              <a:gs pos="100000">
                <a:srgbClr val="17436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Rectangle 29"/>
          <p:cNvSpPr>
            <a:spLocks noChangeArrowheads="1"/>
          </p:cNvSpPr>
          <p:nvPr userDrawn="1"/>
        </p:nvSpPr>
        <p:spPr bwMode="gray">
          <a:xfrm>
            <a:off x="0" y="-458788"/>
            <a:ext cx="9142413" cy="1447801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33"/>
          <p:cNvSpPr>
            <a:spLocks noChangeArrowheads="1"/>
          </p:cNvSpPr>
          <p:nvPr userDrawn="1"/>
        </p:nvSpPr>
        <p:spPr bwMode="auto">
          <a:xfrm>
            <a:off x="0" y="430213"/>
            <a:ext cx="9144000" cy="1143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Rectangle 29"/>
          <p:cNvSpPr>
            <a:spLocks noChangeArrowheads="1"/>
          </p:cNvSpPr>
          <p:nvPr userDrawn="1"/>
        </p:nvSpPr>
        <p:spPr bwMode="gray">
          <a:xfrm>
            <a:off x="0" y="153988"/>
            <a:ext cx="9142413" cy="1447800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 Box 46"/>
          <p:cNvSpPr txBox="1">
            <a:spLocks noChangeArrowheads="1"/>
          </p:cNvSpPr>
          <p:nvPr userDrawn="1"/>
        </p:nvSpPr>
        <p:spPr bwMode="auto">
          <a:xfrm>
            <a:off x="3048000" y="608013"/>
            <a:ext cx="297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PhAnim="0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2"/>
          <p:cNvSpPr>
            <a:spLocks noChangeArrowheads="1"/>
          </p:cNvSpPr>
          <p:nvPr userDrawn="1"/>
        </p:nvSpPr>
        <p:spPr bwMode="gray">
          <a:xfrm>
            <a:off x="0" y="1339850"/>
            <a:ext cx="9144000" cy="2062163"/>
          </a:xfrm>
          <a:prstGeom prst="rect">
            <a:avLst/>
          </a:prstGeom>
          <a:gradFill rotWithShape="1">
            <a:gsLst>
              <a:gs pos="0">
                <a:srgbClr val="3191D3"/>
              </a:gs>
              <a:gs pos="100000">
                <a:srgbClr val="17436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Rectangle 29"/>
          <p:cNvSpPr>
            <a:spLocks noChangeArrowheads="1"/>
          </p:cNvSpPr>
          <p:nvPr userDrawn="1"/>
        </p:nvSpPr>
        <p:spPr bwMode="gray">
          <a:xfrm>
            <a:off x="0" y="-458788"/>
            <a:ext cx="9142413" cy="1447801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33"/>
          <p:cNvSpPr>
            <a:spLocks noChangeArrowheads="1"/>
          </p:cNvSpPr>
          <p:nvPr userDrawn="1"/>
        </p:nvSpPr>
        <p:spPr bwMode="auto">
          <a:xfrm>
            <a:off x="0" y="430213"/>
            <a:ext cx="9144000" cy="1143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Rectangle 29"/>
          <p:cNvSpPr>
            <a:spLocks noChangeArrowheads="1"/>
          </p:cNvSpPr>
          <p:nvPr userDrawn="1"/>
        </p:nvSpPr>
        <p:spPr bwMode="gray">
          <a:xfrm>
            <a:off x="0" y="153988"/>
            <a:ext cx="9142413" cy="1447800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 Box 46"/>
          <p:cNvSpPr txBox="1">
            <a:spLocks noChangeArrowheads="1"/>
          </p:cNvSpPr>
          <p:nvPr userDrawn="1"/>
        </p:nvSpPr>
        <p:spPr bwMode="auto">
          <a:xfrm>
            <a:off x="3048000" y="608013"/>
            <a:ext cx="297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PhAnim="0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2"/>
          <p:cNvSpPr>
            <a:spLocks noChangeArrowheads="1"/>
          </p:cNvSpPr>
          <p:nvPr userDrawn="1"/>
        </p:nvSpPr>
        <p:spPr bwMode="gray">
          <a:xfrm>
            <a:off x="0" y="1339850"/>
            <a:ext cx="9144000" cy="2062163"/>
          </a:xfrm>
          <a:prstGeom prst="rect">
            <a:avLst/>
          </a:prstGeom>
          <a:gradFill rotWithShape="1">
            <a:gsLst>
              <a:gs pos="0">
                <a:srgbClr val="3191D3"/>
              </a:gs>
              <a:gs pos="100000">
                <a:srgbClr val="17436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Rectangle 29"/>
          <p:cNvSpPr>
            <a:spLocks noChangeArrowheads="1"/>
          </p:cNvSpPr>
          <p:nvPr userDrawn="1"/>
        </p:nvSpPr>
        <p:spPr bwMode="gray">
          <a:xfrm>
            <a:off x="0" y="-458788"/>
            <a:ext cx="9142413" cy="1447801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33"/>
          <p:cNvSpPr>
            <a:spLocks noChangeArrowheads="1"/>
          </p:cNvSpPr>
          <p:nvPr userDrawn="1"/>
        </p:nvSpPr>
        <p:spPr bwMode="auto">
          <a:xfrm>
            <a:off x="0" y="430213"/>
            <a:ext cx="9144000" cy="1143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Rectangle 29"/>
          <p:cNvSpPr>
            <a:spLocks noChangeArrowheads="1"/>
          </p:cNvSpPr>
          <p:nvPr userDrawn="1"/>
        </p:nvSpPr>
        <p:spPr bwMode="gray">
          <a:xfrm>
            <a:off x="0" y="153988"/>
            <a:ext cx="9142413" cy="1447800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 Box 46"/>
          <p:cNvSpPr txBox="1">
            <a:spLocks noChangeArrowheads="1"/>
          </p:cNvSpPr>
          <p:nvPr userDrawn="1"/>
        </p:nvSpPr>
        <p:spPr bwMode="auto">
          <a:xfrm>
            <a:off x="3048000" y="608013"/>
            <a:ext cx="297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PhAnim="0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2"/>
          <p:cNvSpPr>
            <a:spLocks noChangeArrowheads="1"/>
          </p:cNvSpPr>
          <p:nvPr userDrawn="1"/>
        </p:nvSpPr>
        <p:spPr bwMode="gray">
          <a:xfrm>
            <a:off x="0" y="1339850"/>
            <a:ext cx="9144000" cy="2062163"/>
          </a:xfrm>
          <a:prstGeom prst="rect">
            <a:avLst/>
          </a:prstGeom>
          <a:gradFill rotWithShape="1">
            <a:gsLst>
              <a:gs pos="0">
                <a:srgbClr val="3191D3"/>
              </a:gs>
              <a:gs pos="100000">
                <a:srgbClr val="17436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Rectangle 29"/>
          <p:cNvSpPr>
            <a:spLocks noChangeArrowheads="1"/>
          </p:cNvSpPr>
          <p:nvPr userDrawn="1"/>
        </p:nvSpPr>
        <p:spPr bwMode="gray">
          <a:xfrm>
            <a:off x="0" y="-458788"/>
            <a:ext cx="9142413" cy="1447801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33"/>
          <p:cNvSpPr>
            <a:spLocks noChangeArrowheads="1"/>
          </p:cNvSpPr>
          <p:nvPr userDrawn="1"/>
        </p:nvSpPr>
        <p:spPr bwMode="auto">
          <a:xfrm>
            <a:off x="0" y="430213"/>
            <a:ext cx="9144000" cy="1143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Rectangle 29"/>
          <p:cNvSpPr>
            <a:spLocks noChangeArrowheads="1"/>
          </p:cNvSpPr>
          <p:nvPr userDrawn="1"/>
        </p:nvSpPr>
        <p:spPr bwMode="gray">
          <a:xfrm>
            <a:off x="0" y="153988"/>
            <a:ext cx="9142413" cy="1447800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 Box 46"/>
          <p:cNvSpPr txBox="1">
            <a:spLocks noChangeArrowheads="1"/>
          </p:cNvSpPr>
          <p:nvPr userDrawn="1"/>
        </p:nvSpPr>
        <p:spPr bwMode="auto">
          <a:xfrm>
            <a:off x="3048000" y="608013"/>
            <a:ext cx="297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PhAnim="0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2"/>
          <p:cNvSpPr>
            <a:spLocks noChangeArrowheads="1"/>
          </p:cNvSpPr>
          <p:nvPr userDrawn="1"/>
        </p:nvSpPr>
        <p:spPr bwMode="gray">
          <a:xfrm>
            <a:off x="0" y="1339850"/>
            <a:ext cx="9144000" cy="2062163"/>
          </a:xfrm>
          <a:prstGeom prst="rect">
            <a:avLst/>
          </a:prstGeom>
          <a:gradFill rotWithShape="1">
            <a:gsLst>
              <a:gs pos="0">
                <a:srgbClr val="3191D3"/>
              </a:gs>
              <a:gs pos="100000">
                <a:srgbClr val="17436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Rectangle 29"/>
          <p:cNvSpPr>
            <a:spLocks noChangeArrowheads="1"/>
          </p:cNvSpPr>
          <p:nvPr userDrawn="1"/>
        </p:nvSpPr>
        <p:spPr bwMode="gray">
          <a:xfrm>
            <a:off x="0" y="-458788"/>
            <a:ext cx="9142413" cy="1447801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Rectangle 33"/>
          <p:cNvSpPr>
            <a:spLocks noChangeArrowheads="1"/>
          </p:cNvSpPr>
          <p:nvPr userDrawn="1"/>
        </p:nvSpPr>
        <p:spPr bwMode="auto">
          <a:xfrm>
            <a:off x="0" y="430213"/>
            <a:ext cx="9144000" cy="1143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Rectangle 29"/>
          <p:cNvSpPr>
            <a:spLocks noChangeArrowheads="1"/>
          </p:cNvSpPr>
          <p:nvPr userDrawn="1"/>
        </p:nvSpPr>
        <p:spPr bwMode="gray">
          <a:xfrm>
            <a:off x="0" y="153988"/>
            <a:ext cx="9142413" cy="1447800"/>
          </a:xfrm>
          <a:prstGeom prst="rect">
            <a:avLst/>
          </a:prstGeom>
          <a:gradFill rotWithShape="1">
            <a:gsLst>
              <a:gs pos="0">
                <a:srgbClr val="81CFEB">
                  <a:alpha val="18999"/>
                </a:srgbClr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 Box 46"/>
          <p:cNvSpPr txBox="1">
            <a:spLocks noChangeArrowheads="1"/>
          </p:cNvSpPr>
          <p:nvPr userDrawn="1"/>
        </p:nvSpPr>
        <p:spPr bwMode="auto">
          <a:xfrm>
            <a:off x="3048000" y="608013"/>
            <a:ext cx="297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gray">
          <a:xfrm>
            <a:off x="0" y="-17463"/>
            <a:ext cx="9140825" cy="79216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/>
        </p:nvSpPr>
        <p:spPr bwMode="gray">
          <a:xfrm>
            <a:off x="0" y="-17463"/>
            <a:ext cx="9140825" cy="79216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5"/>
          <p:cNvSpPr>
            <a:spLocks noChangeArrowheads="1"/>
          </p:cNvSpPr>
          <p:nvPr userDrawn="1"/>
        </p:nvSpPr>
        <p:spPr bwMode="gray">
          <a:xfrm>
            <a:off x="0" y="-17463"/>
            <a:ext cx="9140825" cy="79216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ctr" eaLnBrk="1" hangingPunct="1">
              <a:defRPr/>
            </a:pPr>
            <a:endParaRPr lang="zh-CN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楷体_GB2312" panose="0201060903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楷体_GB2312" panose="0201060903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楷体_GB2312" panose="0201060903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楷体_GB2312" panose="0201060903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anose="02020603050405020304" pitchFamily="18" charset="0"/>
          <a:ea typeface="楷体_GB2312" panose="0201060903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anose="02020603050405020304" pitchFamily="18" charset="0"/>
          <a:ea typeface="楷体_GB2312" panose="0201060903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anose="02020603050405020304" pitchFamily="18" charset="0"/>
          <a:ea typeface="楷体_GB2312" panose="0201060903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anose="02020603050405020304" pitchFamily="18" charset="0"/>
          <a:ea typeface="楷体_GB2312" panose="0201060903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anose="05000000000000000000" pitchFamily="2" charset="2"/>
        <a:buChar char="Ø"/>
        <a:defRPr sz="2800" b="1">
          <a:solidFill>
            <a:srgbClr val="000099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800" b="1">
          <a:solidFill>
            <a:srgbClr val="000099"/>
          </a:solidFill>
          <a:latin typeface="Arial" panose="020B0604020202020204" pitchFamily="34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Char char="•"/>
        <a:defRPr sz="2400" b="1">
          <a:solidFill>
            <a:srgbClr val="000099"/>
          </a:solidFill>
          <a:latin typeface="Arial" panose="020B0604020202020204" pitchFamily="34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Arial" panose="020B0604020202020204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Arial" panose="020B0604020202020204" pitchFamily="34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1.xml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1.xml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 bwMode="auto">
          <a:xfrm>
            <a:off x="0" y="2414659"/>
            <a:ext cx="9144000" cy="1491044"/>
          </a:xfrm>
          <a:prstGeom prst="rect">
            <a:avLst/>
          </a:prstGeom>
          <a:solidFill>
            <a:srgbClr val="054B84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6"/>
          </a:lnRef>
          <a:fillRef idx="1001">
            <a:schemeClr val="dk2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68580" tIns="34290" rIns="68580" bIns="3429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35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1223535" y="2697677"/>
            <a:ext cx="6750844" cy="586978"/>
          </a:xfrm>
          <a:prstGeom prst="rect">
            <a:avLst/>
          </a:prstGeom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头孢抗生素全过程绿色制备技术的研究及应用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1170384" y="3160181"/>
            <a:ext cx="6858000" cy="490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725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项目完成人：杨梦德、李敏、谷海泽、马亚松等</a:t>
            </a:r>
            <a:endParaRPr lang="zh-CN" altLang="en-US" sz="1725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3428999" y="5498135"/>
            <a:ext cx="2286000" cy="299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350" b="1" dirty="0">
                <a:solidFill>
                  <a:srgbClr val="ABADF1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2024-11-14</a:t>
            </a:r>
            <a:endParaRPr lang="en-US" altLang="zh-CN" sz="1350" b="1" dirty="0">
              <a:solidFill>
                <a:srgbClr val="ABADF1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2610310" y="4263719"/>
            <a:ext cx="3923380" cy="124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ctr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完成单位</a:t>
            </a:r>
            <a:endParaRPr lang="en-US" altLang="zh-CN" sz="1500" spc="3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  <a:p>
            <a:pPr algn="ctr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0" spc="-150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华北制药河北华民药业有限责任公司</a:t>
            </a:r>
            <a:endParaRPr lang="en-US" altLang="zh-CN" sz="1500" b="0" spc="-150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base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650" b="0" spc="-150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1748831" y="1767107"/>
            <a:ext cx="5293519" cy="57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2024·石家庄市企业职工突破性创新成果</a:t>
            </a:r>
            <a:endParaRPr lang="zh-CN" altLang="en-US" sz="21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687479" y="899160"/>
            <a:ext cx="6373654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专业评审组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：化工组；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项目性质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：技术开发</a:t>
            </a:r>
            <a:endParaRPr lang="en-US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8638" y="899150"/>
            <a:ext cx="575732" cy="773399"/>
            <a:chOff x="1234441" y="78476"/>
            <a:chExt cx="836425" cy="1123596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3601" t="3922" r="29174" b="34103"/>
            <a:stretch>
              <a:fillRect/>
            </a:stretch>
          </p:blipFill>
          <p:spPr>
            <a:xfrm>
              <a:off x="1234441" y="78476"/>
              <a:ext cx="798324" cy="917334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11879" t="65021" r="7434" b="2194"/>
            <a:stretch>
              <a:fillRect/>
            </a:stretch>
          </p:blipFill>
          <p:spPr>
            <a:xfrm>
              <a:off x="1272542" y="918048"/>
              <a:ext cx="798324" cy="284024"/>
            </a:xfrm>
            <a:prstGeom prst="rect">
              <a:avLst/>
            </a:prstGeom>
          </p:spPr>
        </p:pic>
      </p:grpSp>
      <p:cxnSp>
        <p:nvCxnSpPr>
          <p:cNvPr id="4" name="直接连接符 3"/>
          <p:cNvCxnSpPr/>
          <p:nvPr/>
        </p:nvCxnSpPr>
        <p:spPr bwMode="auto">
          <a:xfrm>
            <a:off x="3044634" y="4740275"/>
            <a:ext cx="30784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接连接符 20"/>
          <p:cNvCxnSpPr/>
          <p:nvPr/>
        </p:nvCxnSpPr>
        <p:spPr bwMode="auto">
          <a:xfrm>
            <a:off x="3044634" y="5067402"/>
            <a:ext cx="30784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文本框 98"/>
          <p:cNvSpPr txBox="1"/>
          <p:nvPr/>
        </p:nvSpPr>
        <p:spPr>
          <a:xfrm>
            <a:off x="12017" y="604830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8735316" y="6504722"/>
            <a:ext cx="817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6850" y="1238250"/>
            <a:ext cx="8824595" cy="43821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78"/>
          <p:cNvSpPr txBox="1"/>
          <p:nvPr/>
        </p:nvSpPr>
        <p:spPr>
          <a:xfrm>
            <a:off x="8735316" y="6504722"/>
            <a:ext cx="817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610" y="960755"/>
            <a:ext cx="8757920" cy="52774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8735316" y="6504722"/>
            <a:ext cx="817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695" y="1006475"/>
            <a:ext cx="8801100" cy="5361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03910"/>
            <a:ext cx="9043035" cy="6031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2132856"/>
            <a:ext cx="9144000" cy="201622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eaLnBrk="1" hangingPunct="1"/>
            <a:endParaRPr lang="zh-CN" altLang="en-US" sz="1800" b="1">
              <a:solidFill>
                <a:srgbClr val="0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2204864"/>
            <a:ext cx="8784976" cy="1656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300" dirty="0">
                <a:solidFill>
                  <a:srgbClr val="ABADF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关键创新技术三</a:t>
            </a:r>
            <a:endParaRPr lang="en-US" altLang="zh-CN" sz="3600" b="1" spc="300" dirty="0">
              <a:solidFill>
                <a:srgbClr val="ABADF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spc="300" dirty="0">
                <a:solidFill>
                  <a:srgbClr val="ABADF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头孢抗生素生产母液资源化回收技术</a:t>
            </a:r>
            <a:endParaRPr lang="zh-CN" altLang="en-US" sz="3600" b="1" spc="300" dirty="0">
              <a:solidFill>
                <a:srgbClr val="ABADF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82320"/>
            <a:ext cx="9068435" cy="587121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825" y="845820"/>
            <a:ext cx="8823325" cy="5943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240" y="871220"/>
            <a:ext cx="8859520" cy="58394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"/>
          <p:cNvSpPr txBox="1"/>
          <p:nvPr/>
        </p:nvSpPr>
        <p:spPr>
          <a:xfrm>
            <a:off x="0" y="116632"/>
            <a:ext cx="4967514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kumimoji="0" lang="en-US" altLang="zh-CN" sz="2400" b="1" i="1" u="none" strike="noStrike" kern="1200" cap="none" spc="300" normalizeH="0" baseline="0" noProof="0" dirty="0">
                <a:ln>
                  <a:noFill/>
                </a:ln>
                <a:solidFill>
                  <a:srgbClr val="1B33E7">
                    <a:lumMod val="20000"/>
                    <a:lumOff val="8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400" b="1" i="1" spc="300" dirty="0">
                <a:solidFill>
                  <a:srgbClr val="1B33E7">
                    <a:lumMod val="20000"/>
                    <a:lumOff val="8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知识产权情况</a:t>
            </a:r>
            <a:endParaRPr lang="zh-CN" altLang="en-US" sz="2400" b="1" i="1" spc="300" dirty="0">
              <a:solidFill>
                <a:srgbClr val="1B33E7">
                  <a:lumMod val="20000"/>
                  <a:lumOff val="8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005" y="813435"/>
            <a:ext cx="8611870" cy="5426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080" y="892175"/>
            <a:ext cx="8372475" cy="52203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8735316" y="6504722"/>
            <a:ext cx="817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4699" y="116632"/>
            <a:ext cx="4464496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1" u="none" strike="noStrike" kern="1200" cap="none" spc="300" normalizeH="0" baseline="0" noProof="0" dirty="0">
                <a:ln>
                  <a:noFill/>
                </a:ln>
                <a:solidFill>
                  <a:srgbClr val="1B33E7">
                    <a:lumMod val="20000"/>
                    <a:lumOff val="8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1.</a:t>
            </a:r>
            <a:r>
              <a:rPr kumimoji="0" lang="zh-CN" altLang="en-US" sz="2400" b="1" i="1" u="none" strike="noStrike" kern="1200" cap="none" spc="300" normalizeH="0" baseline="0" noProof="0" dirty="0">
                <a:ln>
                  <a:noFill/>
                </a:ln>
                <a:solidFill>
                  <a:srgbClr val="1B33E7">
                    <a:lumMod val="20000"/>
                    <a:lumOff val="8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研究背景</a:t>
            </a:r>
            <a:endParaRPr kumimoji="0" lang="zh-CN" altLang="en-US" sz="2400" b="1" i="1" u="none" strike="noStrike" kern="1200" cap="none" spc="300" normalizeH="0" baseline="0" noProof="0" dirty="0">
              <a:ln>
                <a:noFill/>
              </a:ln>
              <a:solidFill>
                <a:srgbClr val="1B33E7">
                  <a:lumMod val="20000"/>
                  <a:lumOff val="8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1" u="none" strike="noStrike" kern="1200" cap="none" spc="300" normalizeH="0" baseline="0" noProof="0" dirty="0">
              <a:ln>
                <a:noFill/>
              </a:ln>
              <a:solidFill>
                <a:srgbClr val="1B33E7">
                  <a:lumMod val="20000"/>
                  <a:lumOff val="8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115" y="947420"/>
            <a:ext cx="8714740" cy="5730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 bwMode="auto">
          <a:xfrm>
            <a:off x="0" y="838835"/>
            <a:ext cx="9144000" cy="10128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0708" y="836712"/>
            <a:ext cx="8943292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2018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年华民药业被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</a:rPr>
              <a:t>工信部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评为“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</a:rPr>
              <a:t>国家绿色工厂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” 和“</a:t>
            </a:r>
            <a:r>
              <a:rPr lang="zh-CN" altLang="en-US" sz="2800" b="1" dirty="0">
                <a:solidFill>
                  <a:srgbClr val="C00000"/>
                </a:solidFill>
                <a:latin typeface="+mn-ea"/>
                <a:ea typeface="+mn-ea"/>
              </a:rPr>
              <a:t>节能减排先锋企业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”，成为河北省最大的头孢原料药绿色生产示范基地。</a:t>
            </a:r>
            <a:endParaRPr kumimoji="0" lang="en-US" altLang="zh-CN" sz="2800" b="1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175" y="3126105"/>
            <a:ext cx="4070350" cy="2830830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80" y="3106420"/>
            <a:ext cx="4170680" cy="2868930"/>
          </a:xfrm>
          <a:prstGeom prst="rect">
            <a:avLst/>
          </a:prstGeom>
          <a:solidFill>
            <a:srgbClr val="0070C0"/>
          </a:solidFill>
        </p:spPr>
      </p:pic>
      <p:sp>
        <p:nvSpPr>
          <p:cNvPr id="14" name="TextBox 1"/>
          <p:cNvSpPr txBox="1"/>
          <p:nvPr/>
        </p:nvSpPr>
        <p:spPr>
          <a:xfrm>
            <a:off x="0" y="116632"/>
            <a:ext cx="4967514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kumimoji="0" lang="en-US" altLang="zh-CN" sz="2400" b="1" i="1" u="none" strike="noStrike" kern="1200" cap="none" spc="300" normalizeH="0" baseline="0" noProof="0" dirty="0">
                <a:ln>
                  <a:noFill/>
                </a:ln>
                <a:solidFill>
                  <a:srgbClr val="1B33E7">
                    <a:lumMod val="20000"/>
                    <a:lumOff val="8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2400" b="1" i="1" spc="300" dirty="0">
                <a:solidFill>
                  <a:srgbClr val="1B33E7">
                    <a:lumMod val="20000"/>
                    <a:lumOff val="8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推动科技进步和行业升级</a:t>
            </a:r>
            <a:endParaRPr lang="zh-CN" altLang="en-US" sz="2400" b="1" i="1" spc="300" dirty="0">
              <a:solidFill>
                <a:srgbClr val="1B33E7">
                  <a:lumMod val="20000"/>
                  <a:lumOff val="8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0" y="1988840"/>
            <a:ext cx="9144000" cy="208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1001">
            <a:schemeClr val="dk2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3368" y="2217058"/>
            <a:ext cx="9147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  <a:defRPr/>
            </a:pP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敬请各位专家提出宝贵指导意见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3368" y="2996952"/>
            <a:ext cx="91473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Tx/>
              <a:buNone/>
              <a:defRPr/>
            </a:pPr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非常感谢！</a:t>
            </a:r>
            <a:endParaRPr lang="en-US" altLang="zh-CN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-3368" y="6093544"/>
            <a:ext cx="9147368" cy="429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altLang="zh-CN" sz="2200" b="1" dirty="0">
                <a:solidFill>
                  <a:schemeClr val="accent5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2024-11-14</a:t>
            </a:r>
            <a:endParaRPr lang="zh-CN" altLang="en-US" sz="2200" b="1" dirty="0">
              <a:solidFill>
                <a:schemeClr val="accent5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43508" y="1249936"/>
            <a:ext cx="8856984" cy="737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孢</a:t>
            </a:r>
            <a:r>
              <a:rPr lang="zh-CN" altLang="en-US" sz="2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抗生素全过程绿色制备技术的研究及应用</a:t>
            </a:r>
            <a:endParaRPr lang="zh-CN" altLang="en-US" sz="2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92703" y="27828"/>
            <a:ext cx="767642" cy="1031198"/>
            <a:chOff x="1234441" y="78476"/>
            <a:chExt cx="836425" cy="1123596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23601" t="3922" r="29174" b="34103"/>
            <a:stretch>
              <a:fillRect/>
            </a:stretch>
          </p:blipFill>
          <p:spPr>
            <a:xfrm>
              <a:off x="1234441" y="78476"/>
              <a:ext cx="798324" cy="91733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l="11879" t="65021" r="7434" b="2194"/>
            <a:stretch>
              <a:fillRect/>
            </a:stretch>
          </p:blipFill>
          <p:spPr>
            <a:xfrm>
              <a:off x="1272542" y="918048"/>
              <a:ext cx="798324" cy="28402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文本框 51"/>
          <p:cNvSpPr txBox="1"/>
          <p:nvPr/>
        </p:nvSpPr>
        <p:spPr>
          <a:xfrm>
            <a:off x="8735316" y="6504722"/>
            <a:ext cx="817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740" y="1264285"/>
            <a:ext cx="8963025" cy="327596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60950"/>
            <a:ext cx="9031605" cy="572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0340" y="1305560"/>
            <a:ext cx="8875395" cy="32696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" y="5024120"/>
            <a:ext cx="8823325" cy="7353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570" y="830580"/>
            <a:ext cx="8798560" cy="5835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2132856"/>
            <a:ext cx="9144000" cy="237626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eaLnBrk="1" hangingPunct="1"/>
            <a:endParaRPr lang="zh-CN" altLang="en-US" sz="1800" b="1">
              <a:solidFill>
                <a:srgbClr val="0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544" y="2348880"/>
            <a:ext cx="8104984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300" dirty="0">
                <a:solidFill>
                  <a:srgbClr val="ABADF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关键创新技术一</a:t>
            </a:r>
            <a:endParaRPr lang="en-US" altLang="zh-CN" sz="3600" b="1" spc="300" dirty="0">
              <a:solidFill>
                <a:srgbClr val="ABADF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3600" b="1" spc="300" dirty="0">
                <a:solidFill>
                  <a:srgbClr val="ABADF1">
                    <a:lumMod val="25000"/>
                  </a:srgbClr>
                </a:solidFill>
                <a:latin typeface="微软雅黑" panose="020B0503020204020204" pitchFamily="34" charset="-122"/>
              </a:rPr>
              <a:t>头孢抗生素精准结晶控制技术</a:t>
            </a:r>
            <a:endParaRPr lang="en-US" altLang="zh-CN" sz="3600" b="1" spc="300" dirty="0">
              <a:solidFill>
                <a:srgbClr val="ABADF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-14699" y="116632"/>
            <a:ext cx="4464496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altLang="zh-CN" sz="2400" b="1" i="1" spc="300" dirty="0">
                <a:solidFill>
                  <a:srgbClr val="1B33E7">
                    <a:lumMod val="20000"/>
                    <a:lumOff val="8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i="1" spc="300" dirty="0">
                <a:solidFill>
                  <a:srgbClr val="1B33E7">
                    <a:lumMod val="20000"/>
                    <a:lumOff val="8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主要创新点</a:t>
            </a:r>
            <a:endParaRPr lang="zh-CN" altLang="en-US" sz="2400" b="1" i="1" spc="300" dirty="0">
              <a:solidFill>
                <a:srgbClr val="1B33E7">
                  <a:lumMod val="20000"/>
                  <a:lumOff val="8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140" y="1083945"/>
            <a:ext cx="8671560" cy="10953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40" y="2323465"/>
            <a:ext cx="8686165" cy="3584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325602" y="6063101"/>
            <a:ext cx="8531971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26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建立了头孢抗生素的药物精准结晶技术</a:t>
            </a:r>
            <a:endParaRPr kumimoji="0" lang="zh-CN" altLang="en-US" sz="2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360" y="1282065"/>
            <a:ext cx="8771255" cy="50285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2132856"/>
            <a:ext cx="9144000" cy="237626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eaLnBrk="1" hangingPunct="1"/>
            <a:endParaRPr lang="zh-CN" altLang="en-US" sz="1800" b="1">
              <a:solidFill>
                <a:srgbClr val="0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7544" y="2348880"/>
            <a:ext cx="8104984" cy="1656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300" dirty="0">
                <a:solidFill>
                  <a:srgbClr val="ABADF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关键创新技术二</a:t>
            </a:r>
            <a:endParaRPr lang="en-US" altLang="zh-CN" sz="3600" b="1" spc="300" dirty="0">
              <a:solidFill>
                <a:srgbClr val="ABADF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3600" b="1" spc="300" dirty="0">
                <a:solidFill>
                  <a:srgbClr val="ABADF1">
                    <a:lumMod val="25000"/>
                  </a:srgbClr>
                </a:solidFill>
                <a:latin typeface="微软雅黑" panose="020B0503020204020204" pitchFamily="34" charset="-122"/>
              </a:rPr>
              <a:t>头孢抗生素绿色酶法合成技术</a:t>
            </a:r>
            <a:endParaRPr lang="en-US" altLang="zh-CN" sz="3600" b="1" spc="300" dirty="0">
              <a:solidFill>
                <a:srgbClr val="ABADF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TIMING" val="|4|3|0.9"/>
</p:tagLst>
</file>

<file path=ppt/tags/tag2.xml><?xml version="1.0" encoding="utf-8"?>
<p:tagLst xmlns:p="http://schemas.openxmlformats.org/presentationml/2006/main">
  <p:tag name="TIMING" val="|0.8"/>
</p:tagLst>
</file>

<file path=ppt/tags/tag3.xml><?xml version="1.0" encoding="utf-8"?>
<p:tagLst xmlns:p="http://schemas.openxmlformats.org/presentationml/2006/main">
  <p:tag name="commondata" val="eyJoZGlkIjoiNTFjZmQ3ZDBmOTQzZWQxZTUxMWFjNGNmNzhhNzRlY2QifQ=="/>
</p:tagLst>
</file>

<file path=ppt/theme/theme1.xml><?xml version="1.0" encoding="utf-8"?>
<a:theme xmlns:a="http://schemas.openxmlformats.org/drawingml/2006/main" name="5_117TGp_report_diagram_v2">
  <a:themeElements>
    <a:clrScheme name="117TGp_report_diagram_v2 1">
      <a:dk1>
        <a:srgbClr val="000000"/>
      </a:dk1>
      <a:lt1>
        <a:srgbClr val="FFFFFF"/>
      </a:lt1>
      <a:dk2>
        <a:srgbClr val="000798"/>
      </a:dk2>
      <a:lt2>
        <a:srgbClr val="B2B2B2"/>
      </a:lt2>
      <a:accent1>
        <a:srgbClr val="1B33E7"/>
      </a:accent1>
      <a:accent2>
        <a:srgbClr val="6699FF"/>
      </a:accent2>
      <a:accent3>
        <a:srgbClr val="FFFFFF"/>
      </a:accent3>
      <a:accent4>
        <a:srgbClr val="000000"/>
      </a:accent4>
      <a:accent5>
        <a:srgbClr val="ABADF1"/>
      </a:accent5>
      <a:accent6>
        <a:srgbClr val="5C8AE7"/>
      </a:accent6>
      <a:hlink>
        <a:srgbClr val="99CCFF"/>
      </a:hlink>
      <a:folHlink>
        <a:srgbClr val="3366CC"/>
      </a:folHlink>
    </a:clrScheme>
    <a:fontScheme name="网格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17TGp_report_diagram_v2 1">
        <a:dk1>
          <a:srgbClr val="000000"/>
        </a:dk1>
        <a:lt1>
          <a:srgbClr val="FFFFFF"/>
        </a:lt1>
        <a:dk2>
          <a:srgbClr val="000798"/>
        </a:dk2>
        <a:lt2>
          <a:srgbClr val="B2B2B2"/>
        </a:lt2>
        <a:accent1>
          <a:srgbClr val="1B33E7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ABADF1"/>
        </a:accent5>
        <a:accent6>
          <a:srgbClr val="5C8AE7"/>
        </a:accent6>
        <a:hlink>
          <a:srgbClr val="99CCFF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7TGp_report_diagram_v2 2">
        <a:dk1>
          <a:srgbClr val="000000"/>
        </a:dk1>
        <a:lt1>
          <a:srgbClr val="FFFFFF"/>
        </a:lt1>
        <a:dk2>
          <a:srgbClr val="094332"/>
        </a:dk2>
        <a:lt2>
          <a:srgbClr val="B2B2B2"/>
        </a:lt2>
        <a:accent1>
          <a:srgbClr val="0D6531"/>
        </a:accent1>
        <a:accent2>
          <a:srgbClr val="39AF6E"/>
        </a:accent2>
        <a:accent3>
          <a:srgbClr val="FFFFFF"/>
        </a:accent3>
        <a:accent4>
          <a:srgbClr val="000000"/>
        </a:accent4>
        <a:accent5>
          <a:srgbClr val="AAB8AD"/>
        </a:accent5>
        <a:accent6>
          <a:srgbClr val="339E63"/>
        </a:accent6>
        <a:hlink>
          <a:srgbClr val="93E1A0"/>
        </a:hlink>
        <a:folHlink>
          <a:srgbClr val="1D834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7TGp_report_diagram_v2 3">
        <a:dk1>
          <a:srgbClr val="000000"/>
        </a:dk1>
        <a:lt1>
          <a:srgbClr val="FFFFFF"/>
        </a:lt1>
        <a:dk2>
          <a:srgbClr val="275CA3"/>
        </a:dk2>
        <a:lt2>
          <a:srgbClr val="C0C0C0"/>
        </a:lt2>
        <a:accent1>
          <a:srgbClr val="529EBC"/>
        </a:accent1>
        <a:accent2>
          <a:srgbClr val="55BEE3"/>
        </a:accent2>
        <a:accent3>
          <a:srgbClr val="FFFFFF"/>
        </a:accent3>
        <a:accent4>
          <a:srgbClr val="000000"/>
        </a:accent4>
        <a:accent5>
          <a:srgbClr val="B3CCDA"/>
        </a:accent5>
        <a:accent6>
          <a:srgbClr val="4CACCE"/>
        </a:accent6>
        <a:hlink>
          <a:srgbClr val="9FD4F1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343</Words>
  <Application>WPS 演示</Application>
  <PresentationFormat>全屏显示(4:3)</PresentationFormat>
  <Paragraphs>54</Paragraphs>
  <Slides>21</Slides>
  <Notes>32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Arial</vt:lpstr>
      <vt:lpstr>宋体</vt:lpstr>
      <vt:lpstr>Wingdings</vt:lpstr>
      <vt:lpstr>楷体_GB2312</vt:lpstr>
      <vt:lpstr>新宋体</vt:lpstr>
      <vt:lpstr>Times New Roman</vt:lpstr>
      <vt:lpstr>黑体</vt:lpstr>
      <vt:lpstr>微软雅黑</vt:lpstr>
      <vt:lpstr>Franklin Gothic Medium</vt:lpstr>
      <vt:lpstr>Calibri</vt:lpstr>
      <vt:lpstr>Cambria Math</vt:lpstr>
      <vt:lpstr>Arial Unicode MS</vt:lpstr>
      <vt:lpstr>等线</vt:lpstr>
      <vt:lpstr>Agency FB</vt:lpstr>
      <vt:lpstr>Arial</vt:lpstr>
      <vt:lpstr>5_117TGp_report_diagram_v2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Songgu</dc:creator>
  <cp:lastModifiedBy>无痕</cp:lastModifiedBy>
  <cp:revision>102</cp:revision>
  <dcterms:created xsi:type="dcterms:W3CDTF">2021-10-26T01:09:00Z</dcterms:created>
  <dcterms:modified xsi:type="dcterms:W3CDTF">2024-12-02T14:07:20Z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2052-12.1.0.18372</vt:lpwstr>
  </property>
  <property fmtid="{D5CDD505-2E9C-101B-9397-08002B2CF9AE}" pid="3" name="ICV">
    <vt:lpwstr>6E96C0C8C0344AA395528BA507BE3692_13</vt:lpwstr>
  </property>
</Properties>
</file>