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96" r:id="rId9"/>
    <p:sldId id="261"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345" r:id="rId29"/>
    <p:sldId id="330" r:id="rId30"/>
    <p:sldId id="281"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Lst>
  <p:sldSz cx="9144000" cy="5143500"/>
  <p:notesSz cx="5143500" cy="9144000"/>
  <p:custDataLst>
    <p:tags r:id="rId48"/>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136" d="100"/>
          <a:sy n="136" d="100"/>
        </p:scale>
        <p:origin x="216" y="3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8" Type="http://schemas.openxmlformats.org/officeDocument/2006/relationships/tags" Target="tags/tag283.xml"/><Relationship Id="rId47" Type="http://schemas.openxmlformats.org/officeDocument/2006/relationships/tableStyles" Target="tableStyles.xml"/><Relationship Id="rId46" Type="http://schemas.openxmlformats.org/officeDocument/2006/relationships/viewProps" Target="viewProps.xml"/><Relationship Id="rId45" Type="http://schemas.openxmlformats.org/officeDocument/2006/relationships/presProps" Target="presProps.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82F153-3F37-0F45-9E97-73ACFA13230C}" type="datetimeFigureOut">
              <a:rPr lang="en-US"/>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endParaRPr lang="en-US"/>
          </a:p>
          <a:p>
            <a:pPr lvl="1"/>
            <a:r>
              <a:rPr lang="en-US"/>
              <a:t>Second level</a:t>
            </a:r>
            <a:endParaRPr lang="en-US"/>
          </a:p>
          <a:p>
            <a:pPr lvl="2"/>
            <a:r>
              <a:rPr lang="en-US"/>
              <a:t>Third level</a:t>
            </a:r>
            <a:endParaRPr lang="en-US"/>
          </a:p>
          <a:p>
            <a:pPr lvl="3"/>
            <a:r>
              <a:rPr lang="en-US"/>
              <a:t>Fourth level</a:t>
            </a:r>
            <a:endParaRPr lang="en-US"/>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5E9CC1-C706-0F49-92D6-E571CC5EEA8F}" type="slidenum">
              <a:rPr lang="en-US"/>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在这次的演讲中，我将全面解析本项目的全貌，从项目概述出发，深入探讨立项背景、研究内容的核心要点，并展示技术应用与效果的显著成果。此外，还将突出项目的独有特点和科技创新点，以及最终的应用推广情况。</a:t>
            </a:r>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2701529"/>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EFAULT">
    <p:spTree>
      <p:nvGrpSpPr>
        <p:cNvPr id="1" name=""/>
        <p:cNvGrpSpPr/>
        <p:nvPr/>
      </p:nvGrpSpPr>
      <p:grpSpPr>
        <a:xfrm>
          <a:off x="0" y="0"/>
          <a:ext cx="0" cy="0"/>
          <a:chOff x="0" y="0"/>
          <a:chExt cx="0" cy="0"/>
        </a:xfrm>
      </p:grpSpPr>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3442097"/>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1"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1" y="1878806"/>
            <a:ext cx="3868340"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1878806"/>
            <a:ext cx="3887391" cy="2763441"/>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3E2E35C6-13FB-4DA0-BF02-81446B9C9533}"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EE91B1E-EE20-4FDD-8D28-1A24DA2EBA80}" type="slidenum">
              <a:rPr lang="zh-CN" altLang="en-US" smtClean="0"/>
            </a:fld>
            <a:endParaRPr lang="zh-CN" altLang="en-U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E2E35C6-13FB-4DA0-BF02-81446B9C9533}"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EE91B1E-EE20-4FDD-8D28-1A24DA2EBA80}"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9" Type="http://schemas.openxmlformats.org/officeDocument/2006/relationships/tags" Target="../tags/tag46.xml"/><Relationship Id="rId8" Type="http://schemas.openxmlformats.org/officeDocument/2006/relationships/tags" Target="../tags/tag45.xml"/><Relationship Id="rId7" Type="http://schemas.openxmlformats.org/officeDocument/2006/relationships/image" Target="../media/image24.png"/><Relationship Id="rId6" Type="http://schemas.openxmlformats.org/officeDocument/2006/relationships/tags" Target="../tags/tag44.xml"/><Relationship Id="rId5" Type="http://schemas.openxmlformats.org/officeDocument/2006/relationships/image" Target="../media/image23.png"/><Relationship Id="rId4" Type="http://schemas.openxmlformats.org/officeDocument/2006/relationships/tags" Target="../tags/tag43.xml"/><Relationship Id="rId3" Type="http://schemas.openxmlformats.org/officeDocument/2006/relationships/image" Target="../media/image22.png"/><Relationship Id="rId2" Type="http://schemas.openxmlformats.org/officeDocument/2006/relationships/tags" Target="../tags/tag42.xml"/><Relationship Id="rId18" Type="http://schemas.openxmlformats.org/officeDocument/2006/relationships/notesSlide" Target="../notesSlides/notesSlide10.xml"/><Relationship Id="rId17" Type="http://schemas.openxmlformats.org/officeDocument/2006/relationships/slideLayout" Target="../slideLayouts/slideLayout13.xml"/><Relationship Id="rId16" Type="http://schemas.openxmlformats.org/officeDocument/2006/relationships/tags" Target="../tags/tag53.xml"/><Relationship Id="rId15" Type="http://schemas.openxmlformats.org/officeDocument/2006/relationships/tags" Target="../tags/tag52.xml"/><Relationship Id="rId14" Type="http://schemas.openxmlformats.org/officeDocument/2006/relationships/tags" Target="../tags/tag51.xml"/><Relationship Id="rId13" Type="http://schemas.openxmlformats.org/officeDocument/2006/relationships/tags" Target="../tags/tag50.xml"/><Relationship Id="rId12" Type="http://schemas.openxmlformats.org/officeDocument/2006/relationships/tags" Target="../tags/tag49.xml"/><Relationship Id="rId11" Type="http://schemas.openxmlformats.org/officeDocument/2006/relationships/tags" Target="../tags/tag48.xml"/><Relationship Id="rId10" Type="http://schemas.openxmlformats.org/officeDocument/2006/relationships/tags" Target="../tags/tag47.xml"/><Relationship Id="rId1" Type="http://schemas.openxmlformats.org/officeDocument/2006/relationships/image" Target="../media/image4.png"/></Relationships>
</file>

<file path=ppt/slides/_rels/slide11.xml.rels><?xml version="1.0" encoding="UTF-8" standalone="yes"?>
<Relationships xmlns="http://schemas.openxmlformats.org/package/2006/relationships"><Relationship Id="rId9" Type="http://schemas.openxmlformats.org/officeDocument/2006/relationships/tags" Target="../tags/tag59.xml"/><Relationship Id="rId8" Type="http://schemas.openxmlformats.org/officeDocument/2006/relationships/image" Target="../media/image26.png"/><Relationship Id="rId7" Type="http://schemas.openxmlformats.org/officeDocument/2006/relationships/tags" Target="../tags/tag58.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3" Type="http://schemas.openxmlformats.org/officeDocument/2006/relationships/image" Target="../media/image25.png"/><Relationship Id="rId2" Type="http://schemas.openxmlformats.org/officeDocument/2006/relationships/tags" Target="../tags/tag54.xml"/><Relationship Id="rId17" Type="http://schemas.openxmlformats.org/officeDocument/2006/relationships/notesSlide" Target="../notesSlides/notesSlide11.xml"/><Relationship Id="rId16" Type="http://schemas.openxmlformats.org/officeDocument/2006/relationships/slideLayout" Target="../slideLayouts/slideLayout13.xml"/><Relationship Id="rId15" Type="http://schemas.openxmlformats.org/officeDocument/2006/relationships/tags" Target="../tags/tag65.xml"/><Relationship Id="rId14" Type="http://schemas.openxmlformats.org/officeDocument/2006/relationships/tags" Target="../tags/tag64.xml"/><Relationship Id="rId13" Type="http://schemas.openxmlformats.org/officeDocument/2006/relationships/tags" Target="../tags/tag63.xml"/><Relationship Id="rId12" Type="http://schemas.openxmlformats.org/officeDocument/2006/relationships/tags" Target="../tags/tag62.xml"/><Relationship Id="rId11" Type="http://schemas.openxmlformats.org/officeDocument/2006/relationships/tags" Target="../tags/tag61.xml"/><Relationship Id="rId10" Type="http://schemas.openxmlformats.org/officeDocument/2006/relationships/tags" Target="../tags/tag60.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9" Type="http://schemas.openxmlformats.org/officeDocument/2006/relationships/tags" Target="../tags/tag70.xml"/><Relationship Id="rId8" Type="http://schemas.openxmlformats.org/officeDocument/2006/relationships/tags" Target="../tags/tag69.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8" Type="http://schemas.openxmlformats.org/officeDocument/2006/relationships/notesSlide" Target="../notesSlides/notesSlide12.xml"/><Relationship Id="rId17" Type="http://schemas.openxmlformats.org/officeDocument/2006/relationships/slideLayout" Target="../slideLayouts/slideLayout13.xml"/><Relationship Id="rId16" Type="http://schemas.openxmlformats.org/officeDocument/2006/relationships/tags" Target="../tags/tag77.xml"/><Relationship Id="rId15" Type="http://schemas.openxmlformats.org/officeDocument/2006/relationships/tags" Target="../tags/tag76.xml"/><Relationship Id="rId14" Type="http://schemas.openxmlformats.org/officeDocument/2006/relationships/tags" Target="../tags/tag75.xml"/><Relationship Id="rId13" Type="http://schemas.openxmlformats.org/officeDocument/2006/relationships/tags" Target="../tags/tag74.xml"/><Relationship Id="rId12" Type="http://schemas.openxmlformats.org/officeDocument/2006/relationships/tags" Target="../tags/tag73.xml"/><Relationship Id="rId11" Type="http://schemas.openxmlformats.org/officeDocument/2006/relationships/tags" Target="../tags/tag72.xml"/><Relationship Id="rId10" Type="http://schemas.openxmlformats.org/officeDocument/2006/relationships/tags" Target="../tags/tag71.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9" Type="http://schemas.openxmlformats.org/officeDocument/2006/relationships/tags" Target="../tags/tag83.xml"/><Relationship Id="rId8" Type="http://schemas.openxmlformats.org/officeDocument/2006/relationships/tags" Target="../tags/tag82.xml"/><Relationship Id="rId7" Type="http://schemas.openxmlformats.org/officeDocument/2006/relationships/tags" Target="../tags/tag81.xml"/><Relationship Id="rId6" Type="http://schemas.openxmlformats.org/officeDocument/2006/relationships/tags" Target="../tags/tag80.xml"/><Relationship Id="rId5" Type="http://schemas.openxmlformats.org/officeDocument/2006/relationships/image" Target="../media/image31.png"/><Relationship Id="rId4" Type="http://schemas.openxmlformats.org/officeDocument/2006/relationships/tags" Target="../tags/tag79.xml"/><Relationship Id="rId3" Type="http://schemas.openxmlformats.org/officeDocument/2006/relationships/image" Target="../media/image30.png"/><Relationship Id="rId20" Type="http://schemas.openxmlformats.org/officeDocument/2006/relationships/notesSlide" Target="../notesSlides/notesSlide13.xml"/><Relationship Id="rId2" Type="http://schemas.openxmlformats.org/officeDocument/2006/relationships/tags" Target="../tags/tag78.xml"/><Relationship Id="rId19" Type="http://schemas.openxmlformats.org/officeDocument/2006/relationships/slideLayout" Target="../slideLayouts/slideLayout13.xml"/><Relationship Id="rId18" Type="http://schemas.openxmlformats.org/officeDocument/2006/relationships/tags" Target="../tags/tag92.xml"/><Relationship Id="rId17" Type="http://schemas.openxmlformats.org/officeDocument/2006/relationships/tags" Target="../tags/tag91.xml"/><Relationship Id="rId16" Type="http://schemas.openxmlformats.org/officeDocument/2006/relationships/tags" Target="../tags/tag90.xml"/><Relationship Id="rId15" Type="http://schemas.openxmlformats.org/officeDocument/2006/relationships/tags" Target="../tags/tag89.xml"/><Relationship Id="rId14" Type="http://schemas.openxmlformats.org/officeDocument/2006/relationships/tags" Target="../tags/tag88.xml"/><Relationship Id="rId13" Type="http://schemas.openxmlformats.org/officeDocument/2006/relationships/tags" Target="../tags/tag87.xml"/><Relationship Id="rId12" Type="http://schemas.openxmlformats.org/officeDocument/2006/relationships/tags" Target="../tags/tag86.xml"/><Relationship Id="rId11" Type="http://schemas.openxmlformats.org/officeDocument/2006/relationships/tags" Target="../tags/tag85.xml"/><Relationship Id="rId10" Type="http://schemas.openxmlformats.org/officeDocument/2006/relationships/tags" Target="../tags/tag84.xml"/><Relationship Id="rId1" Type="http://schemas.openxmlformats.org/officeDocument/2006/relationships/image" Target="../media/image4.png"/></Relationships>
</file>

<file path=ppt/slides/_rels/slide14.xml.rels><?xml version="1.0" encoding="UTF-8" standalone="yes"?>
<Relationships xmlns="http://schemas.openxmlformats.org/package/2006/relationships"><Relationship Id="rId9" Type="http://schemas.openxmlformats.org/officeDocument/2006/relationships/tags" Target="../tags/tag97.xml"/><Relationship Id="rId8" Type="http://schemas.openxmlformats.org/officeDocument/2006/relationships/tags" Target="../tags/tag96.xml"/><Relationship Id="rId7" Type="http://schemas.openxmlformats.org/officeDocument/2006/relationships/image" Target="../media/image34.png"/><Relationship Id="rId6" Type="http://schemas.openxmlformats.org/officeDocument/2006/relationships/tags" Target="../tags/tag95.xml"/><Relationship Id="rId5" Type="http://schemas.openxmlformats.org/officeDocument/2006/relationships/image" Target="../media/image33.png"/><Relationship Id="rId4" Type="http://schemas.openxmlformats.org/officeDocument/2006/relationships/tags" Target="../tags/tag94.xml"/><Relationship Id="rId3" Type="http://schemas.openxmlformats.org/officeDocument/2006/relationships/tags" Target="../tags/tag93.xml"/><Relationship Id="rId27" Type="http://schemas.openxmlformats.org/officeDocument/2006/relationships/notesSlide" Target="../notesSlides/notesSlide14.xml"/><Relationship Id="rId26" Type="http://schemas.openxmlformats.org/officeDocument/2006/relationships/slideLayout" Target="../slideLayouts/slideLayout13.xml"/><Relationship Id="rId25" Type="http://schemas.openxmlformats.org/officeDocument/2006/relationships/image" Target="../media/image37.png"/><Relationship Id="rId24" Type="http://schemas.openxmlformats.org/officeDocument/2006/relationships/tags" Target="../tags/tag110.xml"/><Relationship Id="rId23" Type="http://schemas.openxmlformats.org/officeDocument/2006/relationships/tags" Target="../tags/tag109.xml"/><Relationship Id="rId22" Type="http://schemas.openxmlformats.org/officeDocument/2006/relationships/tags" Target="../tags/tag108.xml"/><Relationship Id="rId21" Type="http://schemas.openxmlformats.org/officeDocument/2006/relationships/tags" Target="../tags/tag107.xml"/><Relationship Id="rId20" Type="http://schemas.openxmlformats.org/officeDocument/2006/relationships/tags" Target="../tags/tag106.xml"/><Relationship Id="rId2" Type="http://schemas.openxmlformats.org/officeDocument/2006/relationships/image" Target="../media/image32.png"/><Relationship Id="rId19" Type="http://schemas.openxmlformats.org/officeDocument/2006/relationships/tags" Target="../tags/tag105.xml"/><Relationship Id="rId18" Type="http://schemas.openxmlformats.org/officeDocument/2006/relationships/tags" Target="../tags/tag104.xml"/><Relationship Id="rId17" Type="http://schemas.openxmlformats.org/officeDocument/2006/relationships/tags" Target="../tags/tag103.xml"/><Relationship Id="rId16" Type="http://schemas.openxmlformats.org/officeDocument/2006/relationships/tags" Target="../tags/tag102.xml"/><Relationship Id="rId15" Type="http://schemas.openxmlformats.org/officeDocument/2006/relationships/image" Target="../media/image36.png"/><Relationship Id="rId14" Type="http://schemas.openxmlformats.org/officeDocument/2006/relationships/tags" Target="../tags/tag101.xml"/><Relationship Id="rId13" Type="http://schemas.openxmlformats.org/officeDocument/2006/relationships/image" Target="../media/image35.png"/><Relationship Id="rId12" Type="http://schemas.openxmlformats.org/officeDocument/2006/relationships/tags" Target="../tags/tag100.xml"/><Relationship Id="rId11" Type="http://schemas.openxmlformats.org/officeDocument/2006/relationships/tags" Target="../tags/tag99.xml"/><Relationship Id="rId10" Type="http://schemas.openxmlformats.org/officeDocument/2006/relationships/tags" Target="../tags/tag98.xml"/><Relationship Id="rId1"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16.xml.rels><?xml version="1.0" encoding="UTF-8" standalone="yes"?>
<Relationships xmlns="http://schemas.openxmlformats.org/package/2006/relationships"><Relationship Id="rId9" Type="http://schemas.openxmlformats.org/officeDocument/2006/relationships/image" Target="../media/image40.png"/><Relationship Id="rId8" Type="http://schemas.openxmlformats.org/officeDocument/2006/relationships/tags" Target="../tags/tag115.xml"/><Relationship Id="rId7" Type="http://schemas.openxmlformats.org/officeDocument/2006/relationships/tags" Target="../tags/tag114.xml"/><Relationship Id="rId6" Type="http://schemas.openxmlformats.org/officeDocument/2006/relationships/tags" Target="../tags/tag113.xml"/><Relationship Id="rId5" Type="http://schemas.openxmlformats.org/officeDocument/2006/relationships/image" Target="../media/image39.png"/><Relationship Id="rId4" Type="http://schemas.openxmlformats.org/officeDocument/2006/relationships/tags" Target="../tags/tag112.xml"/><Relationship Id="rId31" Type="http://schemas.openxmlformats.org/officeDocument/2006/relationships/notesSlide" Target="../notesSlides/notesSlide16.xml"/><Relationship Id="rId30" Type="http://schemas.openxmlformats.org/officeDocument/2006/relationships/slideLayout" Target="../slideLayouts/slideLayout13.xml"/><Relationship Id="rId3" Type="http://schemas.openxmlformats.org/officeDocument/2006/relationships/image" Target="../media/image38.png"/><Relationship Id="rId29" Type="http://schemas.openxmlformats.org/officeDocument/2006/relationships/tags" Target="../tags/tag135.xml"/><Relationship Id="rId28" Type="http://schemas.openxmlformats.org/officeDocument/2006/relationships/tags" Target="../tags/tag134.xml"/><Relationship Id="rId27" Type="http://schemas.openxmlformats.org/officeDocument/2006/relationships/tags" Target="../tags/tag133.xml"/><Relationship Id="rId26" Type="http://schemas.openxmlformats.org/officeDocument/2006/relationships/tags" Target="../tags/tag132.xml"/><Relationship Id="rId25" Type="http://schemas.openxmlformats.org/officeDocument/2006/relationships/tags" Target="../tags/tag131.xml"/><Relationship Id="rId24" Type="http://schemas.openxmlformats.org/officeDocument/2006/relationships/tags" Target="../tags/tag130.xml"/><Relationship Id="rId23" Type="http://schemas.openxmlformats.org/officeDocument/2006/relationships/tags" Target="../tags/tag129.xml"/><Relationship Id="rId22" Type="http://schemas.openxmlformats.org/officeDocument/2006/relationships/tags" Target="../tags/tag128.xml"/><Relationship Id="rId21" Type="http://schemas.openxmlformats.org/officeDocument/2006/relationships/tags" Target="../tags/tag127.xml"/><Relationship Id="rId20" Type="http://schemas.openxmlformats.org/officeDocument/2006/relationships/tags" Target="../tags/tag126.xml"/><Relationship Id="rId2" Type="http://schemas.openxmlformats.org/officeDocument/2006/relationships/tags" Target="../tags/tag111.xml"/><Relationship Id="rId19" Type="http://schemas.openxmlformats.org/officeDocument/2006/relationships/tags" Target="../tags/tag125.xml"/><Relationship Id="rId18" Type="http://schemas.openxmlformats.org/officeDocument/2006/relationships/tags" Target="../tags/tag124.xml"/><Relationship Id="rId17" Type="http://schemas.openxmlformats.org/officeDocument/2006/relationships/tags" Target="../tags/tag123.xml"/><Relationship Id="rId16" Type="http://schemas.openxmlformats.org/officeDocument/2006/relationships/tags" Target="../tags/tag122.xml"/><Relationship Id="rId15" Type="http://schemas.openxmlformats.org/officeDocument/2006/relationships/tags" Target="../tags/tag121.xml"/><Relationship Id="rId14" Type="http://schemas.openxmlformats.org/officeDocument/2006/relationships/tags" Target="../tags/tag120.xml"/><Relationship Id="rId13" Type="http://schemas.openxmlformats.org/officeDocument/2006/relationships/tags" Target="../tags/tag119.xml"/><Relationship Id="rId12" Type="http://schemas.openxmlformats.org/officeDocument/2006/relationships/tags" Target="../tags/tag118.xml"/><Relationship Id="rId11" Type="http://schemas.openxmlformats.org/officeDocument/2006/relationships/tags" Target="../tags/tag117.xml"/><Relationship Id="rId10" Type="http://schemas.openxmlformats.org/officeDocument/2006/relationships/tags" Target="../tags/tag116.xml"/><Relationship Id="rId1" Type="http://schemas.openxmlformats.org/officeDocument/2006/relationships/image" Target="../media/image4.png"/></Relationships>
</file>

<file path=ppt/slides/_rels/slide17.xml.rels><?xml version="1.0" encoding="UTF-8" standalone="yes"?>
<Relationships xmlns="http://schemas.openxmlformats.org/package/2006/relationships"><Relationship Id="rId9" Type="http://schemas.openxmlformats.org/officeDocument/2006/relationships/image" Target="../media/image48.png"/><Relationship Id="rId8" Type="http://schemas.openxmlformats.org/officeDocument/2006/relationships/image" Target="../media/image47.png"/><Relationship Id="rId7" Type="http://schemas.openxmlformats.org/officeDocument/2006/relationships/image" Target="../media/image46.png"/><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png"/><Relationship Id="rId11" Type="http://schemas.openxmlformats.org/officeDocument/2006/relationships/notesSlide" Target="../notesSlides/notesSlide17.xml"/><Relationship Id="rId10" Type="http://schemas.openxmlformats.org/officeDocument/2006/relationships/slideLayout" Target="../slideLayouts/slideLayout13.xml"/><Relationship Id="rId1" Type="http://schemas.openxmlformats.org/officeDocument/2006/relationships/image" Target="../media/image4.png"/></Relationships>
</file>

<file path=ppt/slides/_rels/slide18.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image" Target="../media/image31.png"/><Relationship Id="rId4" Type="http://schemas.openxmlformats.org/officeDocument/2006/relationships/tags" Target="../tags/tag137.xml"/><Relationship Id="rId3" Type="http://schemas.openxmlformats.org/officeDocument/2006/relationships/image" Target="../media/image30.png"/><Relationship Id="rId20" Type="http://schemas.openxmlformats.org/officeDocument/2006/relationships/notesSlide" Target="../notesSlides/notesSlide18.xml"/><Relationship Id="rId2" Type="http://schemas.openxmlformats.org/officeDocument/2006/relationships/tags" Target="../tags/tag136.xml"/><Relationship Id="rId19" Type="http://schemas.openxmlformats.org/officeDocument/2006/relationships/slideLayout" Target="../slideLayouts/slideLayout13.xml"/><Relationship Id="rId18" Type="http://schemas.openxmlformats.org/officeDocument/2006/relationships/tags" Target="../tags/tag150.xml"/><Relationship Id="rId17" Type="http://schemas.openxmlformats.org/officeDocument/2006/relationships/tags" Target="../tags/tag149.xml"/><Relationship Id="rId16" Type="http://schemas.openxmlformats.org/officeDocument/2006/relationships/tags" Target="../tags/tag148.xml"/><Relationship Id="rId15" Type="http://schemas.openxmlformats.org/officeDocument/2006/relationships/tags" Target="../tags/tag147.xml"/><Relationship Id="rId14" Type="http://schemas.openxmlformats.org/officeDocument/2006/relationships/tags" Target="../tags/tag146.xml"/><Relationship Id="rId13" Type="http://schemas.openxmlformats.org/officeDocument/2006/relationships/tags" Target="../tags/tag145.xml"/><Relationship Id="rId12" Type="http://schemas.openxmlformats.org/officeDocument/2006/relationships/tags" Target="../tags/tag144.xml"/><Relationship Id="rId11" Type="http://schemas.openxmlformats.org/officeDocument/2006/relationships/tags" Target="../tags/tag143.xml"/><Relationship Id="rId10" Type="http://schemas.openxmlformats.org/officeDocument/2006/relationships/tags" Target="../tags/tag142.xml"/><Relationship Id="rId1" Type="http://schemas.openxmlformats.org/officeDocument/2006/relationships/image" Target="../media/image4.png"/></Relationships>
</file>

<file path=ppt/slides/_rels/slide19.xml.rels><?xml version="1.0" encoding="UTF-8" standalone="yes"?>
<Relationships xmlns="http://schemas.openxmlformats.org/package/2006/relationships"><Relationship Id="rId9" Type="http://schemas.openxmlformats.org/officeDocument/2006/relationships/tags" Target="../tags/tag156.xml"/><Relationship Id="rId8" Type="http://schemas.openxmlformats.org/officeDocument/2006/relationships/tags" Target="../tags/tag155.xml"/><Relationship Id="rId7" Type="http://schemas.openxmlformats.org/officeDocument/2006/relationships/image" Target="../media/image50.jpeg"/><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tags" Target="../tags/tag152.xml"/><Relationship Id="rId3" Type="http://schemas.openxmlformats.org/officeDocument/2006/relationships/image" Target="../media/image49.jpeg"/><Relationship Id="rId2" Type="http://schemas.openxmlformats.org/officeDocument/2006/relationships/tags" Target="../tags/tag151.xml"/><Relationship Id="rId15" Type="http://schemas.openxmlformats.org/officeDocument/2006/relationships/notesSlide" Target="../notesSlides/notesSlide19.xml"/><Relationship Id="rId14" Type="http://schemas.openxmlformats.org/officeDocument/2006/relationships/slideLayout" Target="../slideLayouts/slideLayout13.xml"/><Relationship Id="rId13" Type="http://schemas.openxmlformats.org/officeDocument/2006/relationships/tags" Target="../tags/tag159.xml"/><Relationship Id="rId12" Type="http://schemas.openxmlformats.org/officeDocument/2006/relationships/tags" Target="../tags/tag158.xml"/><Relationship Id="rId11" Type="http://schemas.openxmlformats.org/officeDocument/2006/relationships/image" Target="../media/image51.jpeg"/><Relationship Id="rId10" Type="http://schemas.openxmlformats.org/officeDocument/2006/relationships/tags" Target="../tags/tag157.xml"/><Relationship Id="rId1"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13.xml"/><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23.xml.rels><?xml version="1.0" encoding="UTF-8" standalone="yes"?>
<Relationships xmlns="http://schemas.openxmlformats.org/package/2006/relationships"><Relationship Id="rId5" Type="http://schemas.openxmlformats.org/officeDocument/2006/relationships/notesSlide" Target="../notesSlides/notesSlide23.xml"/><Relationship Id="rId4" Type="http://schemas.openxmlformats.org/officeDocument/2006/relationships/slideLayout" Target="../slideLayouts/slideLayout13.xml"/><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25.xml.rels><?xml version="1.0" encoding="UTF-8" standalone="yes"?>
<Relationships xmlns="http://schemas.openxmlformats.org/package/2006/relationships"><Relationship Id="rId6" Type="http://schemas.openxmlformats.org/officeDocument/2006/relationships/notesSlide" Target="../notesSlides/notesSlide25.xml"/><Relationship Id="rId5" Type="http://schemas.openxmlformats.org/officeDocument/2006/relationships/slideLayout" Target="../slideLayouts/slideLayout13.xml"/><Relationship Id="rId4" Type="http://schemas.openxmlformats.org/officeDocument/2006/relationships/image" Target="../media/image58.png"/><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image" Target="../media/image4.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13.xml"/><Relationship Id="rId2" Type="http://schemas.openxmlformats.org/officeDocument/2006/relationships/image" Target="../media/image59.jpeg"/><Relationship Id="rId1" Type="http://schemas.openxmlformats.org/officeDocument/2006/relationships/image" Target="../media/image4.png"/></Relationships>
</file>

<file path=ppt/slides/_rels/slide27.xml.rels><?xml version="1.0" encoding="UTF-8" standalone="yes"?>
<Relationships xmlns="http://schemas.openxmlformats.org/package/2006/relationships"><Relationship Id="rId9" Type="http://schemas.openxmlformats.org/officeDocument/2006/relationships/image" Target="../media/image61.png"/><Relationship Id="rId8" Type="http://schemas.openxmlformats.org/officeDocument/2006/relationships/image" Target="../media/image60.png"/><Relationship Id="rId7" Type="http://schemas.openxmlformats.org/officeDocument/2006/relationships/tags" Target="../tags/tag165.xml"/><Relationship Id="rId6" Type="http://schemas.openxmlformats.org/officeDocument/2006/relationships/tags" Target="../tags/tag164.xml"/><Relationship Id="rId5" Type="http://schemas.openxmlformats.org/officeDocument/2006/relationships/tags" Target="../tags/tag163.xml"/><Relationship Id="rId4" Type="http://schemas.openxmlformats.org/officeDocument/2006/relationships/tags" Target="../tags/tag162.xml"/><Relationship Id="rId3" Type="http://schemas.openxmlformats.org/officeDocument/2006/relationships/tags" Target="../tags/tag161.xml"/><Relationship Id="rId2" Type="http://schemas.openxmlformats.org/officeDocument/2006/relationships/tags" Target="../tags/tag160.xml"/><Relationship Id="rId12" Type="http://schemas.openxmlformats.org/officeDocument/2006/relationships/notesSlide" Target="../notesSlides/notesSlide27.xml"/><Relationship Id="rId11" Type="http://schemas.openxmlformats.org/officeDocument/2006/relationships/slideLayout" Target="../slideLayouts/slideLayout13.xml"/><Relationship Id="rId10" Type="http://schemas.openxmlformats.org/officeDocument/2006/relationships/image" Target="../media/image62.png"/><Relationship Id="rId1" Type="http://schemas.openxmlformats.org/officeDocument/2006/relationships/image" Target="../media/image4.png"/></Relationships>
</file>

<file path=ppt/slides/_rels/slide28.xml.rels><?xml version="1.0" encoding="UTF-8" standalone="yes"?>
<Relationships xmlns="http://schemas.openxmlformats.org/package/2006/relationships"><Relationship Id="rId9" Type="http://schemas.openxmlformats.org/officeDocument/2006/relationships/image" Target="../media/image64.png"/><Relationship Id="rId8" Type="http://schemas.openxmlformats.org/officeDocument/2006/relationships/tags" Target="../tags/tag171.xml"/><Relationship Id="rId7" Type="http://schemas.openxmlformats.org/officeDocument/2006/relationships/tags" Target="../tags/tag170.xml"/><Relationship Id="rId6" Type="http://schemas.openxmlformats.org/officeDocument/2006/relationships/tags" Target="../tags/tag169.xml"/><Relationship Id="rId5" Type="http://schemas.openxmlformats.org/officeDocument/2006/relationships/tags" Target="../tags/tag168.xml"/><Relationship Id="rId4" Type="http://schemas.openxmlformats.org/officeDocument/2006/relationships/tags" Target="../tags/tag167.xml"/><Relationship Id="rId3" Type="http://schemas.openxmlformats.org/officeDocument/2006/relationships/image" Target="../media/image63.png"/><Relationship Id="rId2" Type="http://schemas.openxmlformats.org/officeDocument/2006/relationships/tags" Target="../tags/tag166.xml"/><Relationship Id="rId19" Type="http://schemas.openxmlformats.org/officeDocument/2006/relationships/notesSlide" Target="../notesSlides/notesSlide28.xml"/><Relationship Id="rId18" Type="http://schemas.openxmlformats.org/officeDocument/2006/relationships/slideLayout" Target="../slideLayouts/slideLayout13.xml"/><Relationship Id="rId17" Type="http://schemas.openxmlformats.org/officeDocument/2006/relationships/image" Target="../media/image66.png"/><Relationship Id="rId16" Type="http://schemas.openxmlformats.org/officeDocument/2006/relationships/tags" Target="../tags/tag177.xml"/><Relationship Id="rId15" Type="http://schemas.openxmlformats.org/officeDocument/2006/relationships/image" Target="../media/image65.png"/><Relationship Id="rId14" Type="http://schemas.openxmlformats.org/officeDocument/2006/relationships/tags" Target="../tags/tag176.xml"/><Relationship Id="rId13" Type="http://schemas.openxmlformats.org/officeDocument/2006/relationships/tags" Target="../tags/tag175.xml"/><Relationship Id="rId12" Type="http://schemas.openxmlformats.org/officeDocument/2006/relationships/tags" Target="../tags/tag174.xml"/><Relationship Id="rId11" Type="http://schemas.openxmlformats.org/officeDocument/2006/relationships/tags" Target="../tags/tag173.xml"/><Relationship Id="rId10" Type="http://schemas.openxmlformats.org/officeDocument/2006/relationships/tags" Target="../tags/tag172.xml"/><Relationship Id="rId1" Type="http://schemas.openxmlformats.org/officeDocument/2006/relationships/image" Target="../media/image4.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13.xml"/><Relationship Id="rId2" Type="http://schemas.openxmlformats.org/officeDocument/2006/relationships/image" Target="../media/image67.png"/><Relationship Id="rId1"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13.xml"/><Relationship Id="rId2" Type="http://schemas.openxmlformats.org/officeDocument/2006/relationships/image" Target="../media/image68.jpeg"/><Relationship Id="rId1" Type="http://schemas.openxmlformats.org/officeDocument/2006/relationships/image" Target="../media/image4.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32.xml.rels><?xml version="1.0" encoding="UTF-8" standalone="yes"?>
<Relationships xmlns="http://schemas.openxmlformats.org/package/2006/relationships"><Relationship Id="rId9" Type="http://schemas.openxmlformats.org/officeDocument/2006/relationships/tags" Target="../tags/tag182.xml"/><Relationship Id="rId8" Type="http://schemas.openxmlformats.org/officeDocument/2006/relationships/tags" Target="../tags/tag181.xml"/><Relationship Id="rId7" Type="http://schemas.openxmlformats.org/officeDocument/2006/relationships/tags" Target="../tags/tag180.xml"/><Relationship Id="rId6" Type="http://schemas.openxmlformats.org/officeDocument/2006/relationships/tags" Target="../tags/tag179.xml"/><Relationship Id="rId5" Type="http://schemas.openxmlformats.org/officeDocument/2006/relationships/tags" Target="../tags/tag178.xml"/><Relationship Id="rId4" Type="http://schemas.openxmlformats.org/officeDocument/2006/relationships/image" Target="../media/image29.png"/><Relationship Id="rId3" Type="http://schemas.openxmlformats.org/officeDocument/2006/relationships/image" Target="../media/image28.png"/><Relationship Id="rId2" Type="http://schemas.openxmlformats.org/officeDocument/2006/relationships/image" Target="../media/image27.png"/><Relationship Id="rId18" Type="http://schemas.openxmlformats.org/officeDocument/2006/relationships/notesSlide" Target="../notesSlides/notesSlide32.xml"/><Relationship Id="rId17" Type="http://schemas.openxmlformats.org/officeDocument/2006/relationships/slideLayout" Target="../slideLayouts/slideLayout13.xml"/><Relationship Id="rId16" Type="http://schemas.openxmlformats.org/officeDocument/2006/relationships/tags" Target="../tags/tag189.xml"/><Relationship Id="rId15" Type="http://schemas.openxmlformats.org/officeDocument/2006/relationships/tags" Target="../tags/tag188.xml"/><Relationship Id="rId14" Type="http://schemas.openxmlformats.org/officeDocument/2006/relationships/tags" Target="../tags/tag187.xml"/><Relationship Id="rId13" Type="http://schemas.openxmlformats.org/officeDocument/2006/relationships/tags" Target="../tags/tag186.xml"/><Relationship Id="rId12" Type="http://schemas.openxmlformats.org/officeDocument/2006/relationships/tags" Target="../tags/tag185.xml"/><Relationship Id="rId11" Type="http://schemas.openxmlformats.org/officeDocument/2006/relationships/tags" Target="../tags/tag184.xml"/><Relationship Id="rId10" Type="http://schemas.openxmlformats.org/officeDocument/2006/relationships/tags" Target="../tags/tag183.xml"/><Relationship Id="rId1" Type="http://schemas.openxmlformats.org/officeDocument/2006/relationships/image" Target="../media/image4.png"/></Relationships>
</file>

<file path=ppt/slides/_rels/slide33.xml.rels><?xml version="1.0" encoding="UTF-8" standalone="yes"?>
<Relationships xmlns="http://schemas.openxmlformats.org/package/2006/relationships"><Relationship Id="rId9" Type="http://schemas.openxmlformats.org/officeDocument/2006/relationships/tags" Target="../tags/tag194.xml"/><Relationship Id="rId8" Type="http://schemas.openxmlformats.org/officeDocument/2006/relationships/tags" Target="../tags/tag193.xml"/><Relationship Id="rId7" Type="http://schemas.openxmlformats.org/officeDocument/2006/relationships/image" Target="../media/image43.png"/><Relationship Id="rId6" Type="http://schemas.openxmlformats.org/officeDocument/2006/relationships/tags" Target="../tags/tag192.xml"/><Relationship Id="rId5" Type="http://schemas.openxmlformats.org/officeDocument/2006/relationships/image" Target="../media/image42.png"/><Relationship Id="rId4" Type="http://schemas.openxmlformats.org/officeDocument/2006/relationships/tags" Target="../tags/tag191.xml"/><Relationship Id="rId3" Type="http://schemas.openxmlformats.org/officeDocument/2006/relationships/image" Target="../media/image41.png"/><Relationship Id="rId26" Type="http://schemas.openxmlformats.org/officeDocument/2006/relationships/notesSlide" Target="../notesSlides/notesSlide33.xml"/><Relationship Id="rId25" Type="http://schemas.openxmlformats.org/officeDocument/2006/relationships/slideLayout" Target="../slideLayouts/slideLayout13.xml"/><Relationship Id="rId24" Type="http://schemas.openxmlformats.org/officeDocument/2006/relationships/tags" Target="../tags/tag204.xml"/><Relationship Id="rId23" Type="http://schemas.openxmlformats.org/officeDocument/2006/relationships/image" Target="../media/image48.png"/><Relationship Id="rId22" Type="http://schemas.openxmlformats.org/officeDocument/2006/relationships/tags" Target="../tags/tag203.xml"/><Relationship Id="rId21" Type="http://schemas.openxmlformats.org/officeDocument/2006/relationships/tags" Target="../tags/tag202.xml"/><Relationship Id="rId20" Type="http://schemas.openxmlformats.org/officeDocument/2006/relationships/tags" Target="../tags/tag201.xml"/><Relationship Id="rId2" Type="http://schemas.openxmlformats.org/officeDocument/2006/relationships/tags" Target="../tags/tag190.xml"/><Relationship Id="rId19" Type="http://schemas.openxmlformats.org/officeDocument/2006/relationships/tags" Target="../tags/tag200.xml"/><Relationship Id="rId18" Type="http://schemas.openxmlformats.org/officeDocument/2006/relationships/tags" Target="../tags/tag199.xml"/><Relationship Id="rId17" Type="http://schemas.openxmlformats.org/officeDocument/2006/relationships/tags" Target="../tags/tag198.xml"/><Relationship Id="rId16" Type="http://schemas.openxmlformats.org/officeDocument/2006/relationships/image" Target="../media/image47.png"/><Relationship Id="rId15" Type="http://schemas.openxmlformats.org/officeDocument/2006/relationships/tags" Target="../tags/tag197.xml"/><Relationship Id="rId14" Type="http://schemas.openxmlformats.org/officeDocument/2006/relationships/image" Target="../media/image46.png"/><Relationship Id="rId13" Type="http://schemas.openxmlformats.org/officeDocument/2006/relationships/tags" Target="../tags/tag196.xml"/><Relationship Id="rId12" Type="http://schemas.openxmlformats.org/officeDocument/2006/relationships/image" Target="../media/image45.png"/><Relationship Id="rId11" Type="http://schemas.openxmlformats.org/officeDocument/2006/relationships/tags" Target="../tags/tag195.xml"/><Relationship Id="rId10" Type="http://schemas.openxmlformats.org/officeDocument/2006/relationships/image" Target="../media/image44.png"/><Relationship Id="rId1" Type="http://schemas.openxmlformats.org/officeDocument/2006/relationships/image" Target="../media/image4.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35.xml.rels><?xml version="1.0" encoding="UTF-8" standalone="yes"?>
<Relationships xmlns="http://schemas.openxmlformats.org/package/2006/relationships"><Relationship Id="rId9" Type="http://schemas.openxmlformats.org/officeDocument/2006/relationships/tags" Target="../tags/tag212.xml"/><Relationship Id="rId8" Type="http://schemas.openxmlformats.org/officeDocument/2006/relationships/tags" Target="../tags/tag211.xml"/><Relationship Id="rId7" Type="http://schemas.openxmlformats.org/officeDocument/2006/relationships/tags" Target="../tags/tag210.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 Id="rId3" Type="http://schemas.openxmlformats.org/officeDocument/2006/relationships/tags" Target="../tags/tag206.xml"/><Relationship Id="rId2" Type="http://schemas.openxmlformats.org/officeDocument/2006/relationships/tags" Target="../tags/tag205.xml"/><Relationship Id="rId15" Type="http://schemas.openxmlformats.org/officeDocument/2006/relationships/notesSlide" Target="../notesSlides/notesSlide35.xml"/><Relationship Id="rId14" Type="http://schemas.openxmlformats.org/officeDocument/2006/relationships/slideLayout" Target="../slideLayouts/slideLayout13.xml"/><Relationship Id="rId13" Type="http://schemas.openxmlformats.org/officeDocument/2006/relationships/image" Target="../media/image70.jpeg"/><Relationship Id="rId12" Type="http://schemas.openxmlformats.org/officeDocument/2006/relationships/tags" Target="../tags/tag214.xml"/><Relationship Id="rId11" Type="http://schemas.openxmlformats.org/officeDocument/2006/relationships/image" Target="../media/image69.jpeg"/><Relationship Id="rId10" Type="http://schemas.openxmlformats.org/officeDocument/2006/relationships/tags" Target="../tags/tag213.xml"/><Relationship Id="rId1" Type="http://schemas.openxmlformats.org/officeDocument/2006/relationships/image" Target="../media/image4.png"/></Relationships>
</file>

<file path=ppt/slides/_rels/slide36.xml.rels><?xml version="1.0" encoding="UTF-8" standalone="yes"?>
<Relationships xmlns="http://schemas.openxmlformats.org/package/2006/relationships"><Relationship Id="rId9" Type="http://schemas.openxmlformats.org/officeDocument/2006/relationships/image" Target="../media/image72.png"/><Relationship Id="rId8" Type="http://schemas.openxmlformats.org/officeDocument/2006/relationships/tags" Target="../tags/tag220.xml"/><Relationship Id="rId7" Type="http://schemas.openxmlformats.org/officeDocument/2006/relationships/tags" Target="../tags/tag219.xml"/><Relationship Id="rId6" Type="http://schemas.openxmlformats.org/officeDocument/2006/relationships/tags" Target="../tags/tag218.xml"/><Relationship Id="rId5" Type="http://schemas.openxmlformats.org/officeDocument/2006/relationships/image" Target="../media/image71.png"/><Relationship Id="rId4" Type="http://schemas.openxmlformats.org/officeDocument/2006/relationships/tags" Target="../tags/tag217.xml"/><Relationship Id="rId30" Type="http://schemas.openxmlformats.org/officeDocument/2006/relationships/notesSlide" Target="../notesSlides/notesSlide36.xml"/><Relationship Id="rId3" Type="http://schemas.openxmlformats.org/officeDocument/2006/relationships/tags" Target="../tags/tag216.xml"/><Relationship Id="rId29" Type="http://schemas.openxmlformats.org/officeDocument/2006/relationships/slideLayout" Target="../slideLayouts/slideLayout13.xml"/><Relationship Id="rId28" Type="http://schemas.openxmlformats.org/officeDocument/2006/relationships/image" Target="../media/image77.png"/><Relationship Id="rId27" Type="http://schemas.openxmlformats.org/officeDocument/2006/relationships/tags" Target="../tags/tag234.xml"/><Relationship Id="rId26" Type="http://schemas.openxmlformats.org/officeDocument/2006/relationships/image" Target="../media/image76.png"/><Relationship Id="rId25" Type="http://schemas.openxmlformats.org/officeDocument/2006/relationships/tags" Target="../tags/tag233.xml"/><Relationship Id="rId24" Type="http://schemas.openxmlformats.org/officeDocument/2006/relationships/image" Target="../media/image75.png"/><Relationship Id="rId23" Type="http://schemas.openxmlformats.org/officeDocument/2006/relationships/tags" Target="../tags/tag232.xml"/><Relationship Id="rId22" Type="http://schemas.openxmlformats.org/officeDocument/2006/relationships/image" Target="../media/image74.png"/><Relationship Id="rId21" Type="http://schemas.openxmlformats.org/officeDocument/2006/relationships/tags" Target="../tags/tag231.xml"/><Relationship Id="rId20" Type="http://schemas.openxmlformats.org/officeDocument/2006/relationships/image" Target="../media/image73.png"/><Relationship Id="rId2" Type="http://schemas.openxmlformats.org/officeDocument/2006/relationships/tags" Target="../tags/tag215.xml"/><Relationship Id="rId19" Type="http://schemas.openxmlformats.org/officeDocument/2006/relationships/tags" Target="../tags/tag230.xml"/><Relationship Id="rId18" Type="http://schemas.openxmlformats.org/officeDocument/2006/relationships/tags" Target="../tags/tag229.xml"/><Relationship Id="rId17" Type="http://schemas.openxmlformats.org/officeDocument/2006/relationships/tags" Target="../tags/tag228.xml"/><Relationship Id="rId16" Type="http://schemas.openxmlformats.org/officeDocument/2006/relationships/tags" Target="../tags/tag227.xml"/><Relationship Id="rId15" Type="http://schemas.openxmlformats.org/officeDocument/2006/relationships/tags" Target="../tags/tag226.xml"/><Relationship Id="rId14" Type="http://schemas.openxmlformats.org/officeDocument/2006/relationships/tags" Target="../tags/tag225.xml"/><Relationship Id="rId13" Type="http://schemas.openxmlformats.org/officeDocument/2006/relationships/tags" Target="../tags/tag224.xml"/><Relationship Id="rId12" Type="http://schemas.openxmlformats.org/officeDocument/2006/relationships/tags" Target="../tags/tag223.xml"/><Relationship Id="rId11" Type="http://schemas.openxmlformats.org/officeDocument/2006/relationships/tags" Target="../tags/tag222.xml"/><Relationship Id="rId10" Type="http://schemas.openxmlformats.org/officeDocument/2006/relationships/tags" Target="../tags/tag221.xml"/><Relationship Id="rId1"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38.xml.rels><?xml version="1.0" encoding="UTF-8" standalone="yes"?>
<Relationships xmlns="http://schemas.openxmlformats.org/package/2006/relationships"><Relationship Id="rId9" Type="http://schemas.openxmlformats.org/officeDocument/2006/relationships/tags" Target="../tags/tag240.xml"/><Relationship Id="rId8" Type="http://schemas.openxmlformats.org/officeDocument/2006/relationships/image" Target="../media/image79.png"/><Relationship Id="rId7" Type="http://schemas.openxmlformats.org/officeDocument/2006/relationships/tags" Target="../tags/tag239.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3" Type="http://schemas.openxmlformats.org/officeDocument/2006/relationships/image" Target="../media/image78.png"/><Relationship Id="rId2" Type="http://schemas.openxmlformats.org/officeDocument/2006/relationships/tags" Target="../tags/tag235.xml"/><Relationship Id="rId17" Type="http://schemas.openxmlformats.org/officeDocument/2006/relationships/notesSlide" Target="../notesSlides/notesSlide38.xml"/><Relationship Id="rId16" Type="http://schemas.openxmlformats.org/officeDocument/2006/relationships/slideLayout" Target="../slideLayouts/slideLayout13.xml"/><Relationship Id="rId15" Type="http://schemas.openxmlformats.org/officeDocument/2006/relationships/tags" Target="../tags/tag246.xml"/><Relationship Id="rId14" Type="http://schemas.openxmlformats.org/officeDocument/2006/relationships/tags" Target="../tags/tag245.xml"/><Relationship Id="rId13" Type="http://schemas.openxmlformats.org/officeDocument/2006/relationships/tags" Target="../tags/tag244.xml"/><Relationship Id="rId12" Type="http://schemas.openxmlformats.org/officeDocument/2006/relationships/tags" Target="../tags/tag243.xml"/><Relationship Id="rId11" Type="http://schemas.openxmlformats.org/officeDocument/2006/relationships/tags" Target="../tags/tag242.xml"/><Relationship Id="rId10" Type="http://schemas.openxmlformats.org/officeDocument/2006/relationships/tags" Target="../tags/tag241.xml"/><Relationship Id="rId1" Type="http://schemas.openxmlformats.org/officeDocument/2006/relationships/image" Target="../media/image4.png"/></Relationships>
</file>

<file path=ppt/slides/_rels/slide39.xml.rels><?xml version="1.0" encoding="UTF-8" standalone="yes"?>
<Relationships xmlns="http://schemas.openxmlformats.org/package/2006/relationships"><Relationship Id="rId9" Type="http://schemas.openxmlformats.org/officeDocument/2006/relationships/tags" Target="../tags/tag251.xml"/><Relationship Id="rId8" Type="http://schemas.openxmlformats.org/officeDocument/2006/relationships/tags" Target="../tags/tag250.xml"/><Relationship Id="rId7" Type="http://schemas.openxmlformats.org/officeDocument/2006/relationships/image" Target="../media/image34.png"/><Relationship Id="rId6" Type="http://schemas.openxmlformats.org/officeDocument/2006/relationships/tags" Target="../tags/tag249.xml"/><Relationship Id="rId5" Type="http://schemas.openxmlformats.org/officeDocument/2006/relationships/image" Target="../media/image33.png"/><Relationship Id="rId4" Type="http://schemas.openxmlformats.org/officeDocument/2006/relationships/tags" Target="../tags/tag248.xml"/><Relationship Id="rId3" Type="http://schemas.openxmlformats.org/officeDocument/2006/relationships/tags" Target="../tags/tag247.xml"/><Relationship Id="rId27" Type="http://schemas.openxmlformats.org/officeDocument/2006/relationships/notesSlide" Target="../notesSlides/notesSlide39.xml"/><Relationship Id="rId26" Type="http://schemas.openxmlformats.org/officeDocument/2006/relationships/slideLayout" Target="../slideLayouts/slideLayout13.xml"/><Relationship Id="rId25" Type="http://schemas.openxmlformats.org/officeDocument/2006/relationships/image" Target="../media/image37.png"/><Relationship Id="rId24" Type="http://schemas.openxmlformats.org/officeDocument/2006/relationships/tags" Target="../tags/tag264.xml"/><Relationship Id="rId23" Type="http://schemas.openxmlformats.org/officeDocument/2006/relationships/tags" Target="../tags/tag263.xml"/><Relationship Id="rId22" Type="http://schemas.openxmlformats.org/officeDocument/2006/relationships/tags" Target="../tags/tag262.xml"/><Relationship Id="rId21" Type="http://schemas.openxmlformats.org/officeDocument/2006/relationships/tags" Target="../tags/tag261.xml"/><Relationship Id="rId20" Type="http://schemas.openxmlformats.org/officeDocument/2006/relationships/tags" Target="../tags/tag260.xml"/><Relationship Id="rId2" Type="http://schemas.openxmlformats.org/officeDocument/2006/relationships/image" Target="../media/image32.png"/><Relationship Id="rId19" Type="http://schemas.openxmlformats.org/officeDocument/2006/relationships/tags" Target="../tags/tag259.xml"/><Relationship Id="rId18" Type="http://schemas.openxmlformats.org/officeDocument/2006/relationships/tags" Target="../tags/tag258.xml"/><Relationship Id="rId17" Type="http://schemas.openxmlformats.org/officeDocument/2006/relationships/tags" Target="../tags/tag257.xml"/><Relationship Id="rId16" Type="http://schemas.openxmlformats.org/officeDocument/2006/relationships/tags" Target="../tags/tag256.xml"/><Relationship Id="rId15" Type="http://schemas.openxmlformats.org/officeDocument/2006/relationships/image" Target="../media/image36.png"/><Relationship Id="rId14" Type="http://schemas.openxmlformats.org/officeDocument/2006/relationships/tags" Target="../tags/tag255.xml"/><Relationship Id="rId13" Type="http://schemas.openxmlformats.org/officeDocument/2006/relationships/image" Target="../media/image35.png"/><Relationship Id="rId12" Type="http://schemas.openxmlformats.org/officeDocument/2006/relationships/tags" Target="../tags/tag254.xml"/><Relationship Id="rId11" Type="http://schemas.openxmlformats.org/officeDocument/2006/relationships/tags" Target="../tags/tag253.xml"/><Relationship Id="rId10" Type="http://schemas.openxmlformats.org/officeDocument/2006/relationships/tags" Target="../tags/tag252.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13.xml"/><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image" Target="../media/image4.png"/></Relationships>
</file>

<file path=ppt/slides/_rels/slide40.xml.rels><?xml version="1.0" encoding="UTF-8" standalone="yes"?>
<Relationships xmlns="http://schemas.openxmlformats.org/package/2006/relationships"><Relationship Id="rId9" Type="http://schemas.openxmlformats.org/officeDocument/2006/relationships/tags" Target="../tags/tag270.xml"/><Relationship Id="rId8" Type="http://schemas.openxmlformats.org/officeDocument/2006/relationships/tags" Target="../tags/tag269.xml"/><Relationship Id="rId7" Type="http://schemas.openxmlformats.org/officeDocument/2006/relationships/tags" Target="../tags/tag268.xml"/><Relationship Id="rId6" Type="http://schemas.openxmlformats.org/officeDocument/2006/relationships/image" Target="../media/image53.png"/><Relationship Id="rId5" Type="http://schemas.openxmlformats.org/officeDocument/2006/relationships/tags" Target="../tags/tag267.xml"/><Relationship Id="rId4" Type="http://schemas.openxmlformats.org/officeDocument/2006/relationships/image" Target="../media/image52.png"/><Relationship Id="rId3" Type="http://schemas.openxmlformats.org/officeDocument/2006/relationships/tags" Target="../tags/tag266.xml"/><Relationship Id="rId23" Type="http://schemas.openxmlformats.org/officeDocument/2006/relationships/notesSlide" Target="../notesSlides/notesSlide40.xml"/><Relationship Id="rId22" Type="http://schemas.openxmlformats.org/officeDocument/2006/relationships/slideLayout" Target="../slideLayouts/slideLayout13.xml"/><Relationship Id="rId21" Type="http://schemas.openxmlformats.org/officeDocument/2006/relationships/tags" Target="../tags/tag282.xml"/><Relationship Id="rId20" Type="http://schemas.openxmlformats.org/officeDocument/2006/relationships/tags" Target="../tags/tag281.xml"/><Relationship Id="rId2" Type="http://schemas.openxmlformats.org/officeDocument/2006/relationships/tags" Target="../tags/tag265.xml"/><Relationship Id="rId19" Type="http://schemas.openxmlformats.org/officeDocument/2006/relationships/tags" Target="../tags/tag280.xml"/><Relationship Id="rId18" Type="http://schemas.openxmlformats.org/officeDocument/2006/relationships/tags" Target="../tags/tag279.xml"/><Relationship Id="rId17" Type="http://schemas.openxmlformats.org/officeDocument/2006/relationships/tags" Target="../tags/tag278.xml"/><Relationship Id="rId16" Type="http://schemas.openxmlformats.org/officeDocument/2006/relationships/tags" Target="../tags/tag277.xml"/><Relationship Id="rId15" Type="http://schemas.openxmlformats.org/officeDocument/2006/relationships/tags" Target="../tags/tag276.xml"/><Relationship Id="rId14" Type="http://schemas.openxmlformats.org/officeDocument/2006/relationships/tags" Target="../tags/tag275.xml"/><Relationship Id="rId13" Type="http://schemas.openxmlformats.org/officeDocument/2006/relationships/tags" Target="../tags/tag274.xml"/><Relationship Id="rId12" Type="http://schemas.openxmlformats.org/officeDocument/2006/relationships/tags" Target="../tags/tag273.xml"/><Relationship Id="rId11" Type="http://schemas.openxmlformats.org/officeDocument/2006/relationships/tags" Target="../tags/tag272.xml"/><Relationship Id="rId10" Type="http://schemas.openxmlformats.org/officeDocument/2006/relationships/tags" Target="../tags/tag271.xml"/><Relationship Id="rId1" Type="http://schemas.openxmlformats.org/officeDocument/2006/relationships/image" Target="../media/image4.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9" Type="http://schemas.openxmlformats.org/officeDocument/2006/relationships/tags" Target="../tags/tag5.xml"/><Relationship Id="rId8" Type="http://schemas.openxmlformats.org/officeDocument/2006/relationships/tags" Target="../tags/tag4.xml"/><Relationship Id="rId7" Type="http://schemas.openxmlformats.org/officeDocument/2006/relationships/image" Target="../media/image9.png"/><Relationship Id="rId6" Type="http://schemas.openxmlformats.org/officeDocument/2006/relationships/tags" Target="../tags/tag3.xml"/><Relationship Id="rId5" Type="http://schemas.openxmlformats.org/officeDocument/2006/relationships/image" Target="../media/image8.png"/><Relationship Id="rId4" Type="http://schemas.openxmlformats.org/officeDocument/2006/relationships/tags" Target="../tags/tag2.xml"/><Relationship Id="rId3" Type="http://schemas.openxmlformats.org/officeDocument/2006/relationships/image" Target="../media/image7.png"/><Relationship Id="rId27" Type="http://schemas.openxmlformats.org/officeDocument/2006/relationships/notesSlide" Target="../notesSlides/notesSlide5.xml"/><Relationship Id="rId26" Type="http://schemas.openxmlformats.org/officeDocument/2006/relationships/slideLayout" Target="../slideLayouts/slideLayout13.xml"/><Relationship Id="rId25" Type="http://schemas.openxmlformats.org/officeDocument/2006/relationships/tags" Target="../tags/tag21.xml"/><Relationship Id="rId24" Type="http://schemas.openxmlformats.org/officeDocument/2006/relationships/tags" Target="../tags/tag20.xml"/><Relationship Id="rId23" Type="http://schemas.openxmlformats.org/officeDocument/2006/relationships/tags" Target="../tags/tag19.xml"/><Relationship Id="rId22" Type="http://schemas.openxmlformats.org/officeDocument/2006/relationships/tags" Target="../tags/tag18.xml"/><Relationship Id="rId21" Type="http://schemas.openxmlformats.org/officeDocument/2006/relationships/tags" Target="../tags/tag17.xml"/><Relationship Id="rId20" Type="http://schemas.openxmlformats.org/officeDocument/2006/relationships/tags" Target="../tags/tag16.xml"/><Relationship Id="rId2" Type="http://schemas.openxmlformats.org/officeDocument/2006/relationships/tags" Target="../tags/tag1.xml"/><Relationship Id="rId19" Type="http://schemas.openxmlformats.org/officeDocument/2006/relationships/tags" Target="../tags/tag15.xml"/><Relationship Id="rId18" Type="http://schemas.openxmlformats.org/officeDocument/2006/relationships/tags" Target="../tags/tag14.xml"/><Relationship Id="rId17" Type="http://schemas.openxmlformats.org/officeDocument/2006/relationships/tags" Target="../tags/tag13.xml"/><Relationship Id="rId16" Type="http://schemas.openxmlformats.org/officeDocument/2006/relationships/tags" Target="../tags/tag12.xml"/><Relationship Id="rId15" Type="http://schemas.openxmlformats.org/officeDocument/2006/relationships/tags" Target="../tags/tag11.xml"/><Relationship Id="rId14" Type="http://schemas.openxmlformats.org/officeDocument/2006/relationships/tags" Target="../tags/tag10.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tags" Target="../tags/tag6.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9" Type="http://schemas.openxmlformats.org/officeDocument/2006/relationships/tags" Target="../tags/tag27.xml"/><Relationship Id="rId8" Type="http://schemas.openxmlformats.org/officeDocument/2006/relationships/tags" Target="../tags/tag26.xml"/><Relationship Id="rId7" Type="http://schemas.openxmlformats.org/officeDocument/2006/relationships/tags" Target="../tags/tag25.xml"/><Relationship Id="rId6" Type="http://schemas.openxmlformats.org/officeDocument/2006/relationships/image" Target="../media/image11.png"/><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image" Target="../media/image10.png"/><Relationship Id="rId21" Type="http://schemas.openxmlformats.org/officeDocument/2006/relationships/notesSlide" Target="../notesSlides/notesSlide6.xml"/><Relationship Id="rId20" Type="http://schemas.openxmlformats.org/officeDocument/2006/relationships/slideLayout" Target="../slideLayouts/slideLayout13.xml"/><Relationship Id="rId2" Type="http://schemas.openxmlformats.org/officeDocument/2006/relationships/tags" Target="../tags/tag22.xml"/><Relationship Id="rId19" Type="http://schemas.openxmlformats.org/officeDocument/2006/relationships/tags" Target="../tags/tag35.xml"/><Relationship Id="rId18" Type="http://schemas.openxmlformats.org/officeDocument/2006/relationships/tags" Target="../tags/tag34.xml"/><Relationship Id="rId17" Type="http://schemas.openxmlformats.org/officeDocument/2006/relationships/tags" Target="../tags/tag33.xml"/><Relationship Id="rId16" Type="http://schemas.openxmlformats.org/officeDocument/2006/relationships/image" Target="../media/image13.png"/><Relationship Id="rId15" Type="http://schemas.openxmlformats.org/officeDocument/2006/relationships/tags" Target="../tags/tag32.xml"/><Relationship Id="rId14" Type="http://schemas.openxmlformats.org/officeDocument/2006/relationships/tags" Target="../tags/tag31.xml"/><Relationship Id="rId13" Type="http://schemas.openxmlformats.org/officeDocument/2006/relationships/image" Target="../media/image12.png"/><Relationship Id="rId12" Type="http://schemas.openxmlformats.org/officeDocument/2006/relationships/tags" Target="../tags/tag30.xml"/><Relationship Id="rId11" Type="http://schemas.openxmlformats.org/officeDocument/2006/relationships/tags" Target="../tags/tag29.xml"/><Relationship Id="rId10" Type="http://schemas.openxmlformats.org/officeDocument/2006/relationships/tags" Target="../tags/tag28.xml"/><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9" Type="http://schemas.openxmlformats.org/officeDocument/2006/relationships/image" Target="../media/image21.png"/><Relationship Id="rId8" Type="http://schemas.openxmlformats.org/officeDocument/2006/relationships/image" Target="../media/image20.png"/><Relationship Id="rId7" Type="http://schemas.openxmlformats.org/officeDocument/2006/relationships/image" Target="../media/image19.png"/><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4.png"/><Relationship Id="rId11" Type="http://schemas.openxmlformats.org/officeDocument/2006/relationships/notesSlide" Target="../notesSlides/notesSlide7.xml"/><Relationship Id="rId10" Type="http://schemas.openxmlformats.org/officeDocument/2006/relationships/slideLayout" Target="../slideLayouts/slideLayout13.xml"/><Relationship Id="rId1"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9" Type="http://schemas.openxmlformats.org/officeDocument/2006/relationships/notesSlide" Target="../notesSlides/notesSlide9.xml"/><Relationship Id="rId8" Type="http://schemas.openxmlformats.org/officeDocument/2006/relationships/slideLayout" Target="../slideLayouts/slideLayout13.xml"/><Relationship Id="rId7" Type="http://schemas.openxmlformats.org/officeDocument/2006/relationships/tags" Target="../tags/tag41.xml"/><Relationship Id="rId6" Type="http://schemas.openxmlformats.org/officeDocument/2006/relationships/tags" Target="../tags/tag40.xml"/><Relationship Id="rId5" Type="http://schemas.openxmlformats.org/officeDocument/2006/relationships/tags" Target="../tags/tag39.xml"/><Relationship Id="rId4" Type="http://schemas.openxmlformats.org/officeDocument/2006/relationships/tags" Target="../tags/tag38.xml"/><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098" name="文本框 2"/>
          <p:cNvSpPr txBox="1"/>
          <p:nvPr/>
        </p:nvSpPr>
        <p:spPr>
          <a:xfrm>
            <a:off x="835660" y="1463040"/>
            <a:ext cx="7325995" cy="2213610"/>
          </a:xfrm>
          <a:prstGeom prst="rect">
            <a:avLst/>
          </a:prstGeom>
          <a:noFill/>
          <a:ln w="9525">
            <a:noFill/>
          </a:ln>
        </p:spPr>
        <p:txBody>
          <a:bodyPr wrap="square" anchor="ctr" anchorCtr="0"/>
          <a:p>
            <a:pPr algn="ctr" defTabSz="685800">
              <a:lnSpc>
                <a:spcPct val="150000"/>
              </a:lnSpc>
              <a:buNone/>
            </a:pPr>
            <a:r>
              <a:rPr lang="en-US" altLang="zh-CN" sz="2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2024</a:t>
            </a:r>
            <a:r>
              <a:rPr lang="zh-CN" altLang="en-US" sz="2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石家庄市企业劳模工匠引领性创新成果项目汇报</a:t>
            </a:r>
            <a:endParaRPr lang="zh-CN" altLang="en-US" sz="28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pPr algn="ctr" defTabSz="685800">
              <a:lnSpc>
                <a:spcPct val="150000"/>
              </a:lnSpc>
              <a:buNone/>
            </a:pPr>
            <a:r>
              <a:rPr lang="zh-CN" altLang="en-US"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新型清洁标签低温肉制品的关键技术集成及应用开发</a:t>
            </a:r>
            <a:endParaRPr lang="zh-CN" altLang="en-US"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cxnSp>
        <p:nvCxnSpPr>
          <p:cNvPr id="9" name="直接连接符 8"/>
          <p:cNvCxnSpPr/>
          <p:nvPr/>
        </p:nvCxnSpPr>
        <p:spPr>
          <a:xfrm>
            <a:off x="458788" y="1243648"/>
            <a:ext cx="8001000" cy="0"/>
          </a:xfrm>
          <a:prstGeom prst="line">
            <a:avLst/>
          </a:prstGeom>
          <a:ln w="57150">
            <a:solidFill>
              <a:schemeClr val="bg1"/>
            </a:solidFill>
          </a:ln>
        </p:spPr>
        <p:style>
          <a:lnRef idx="3">
            <a:schemeClr val="accent1"/>
          </a:lnRef>
          <a:fillRef idx="0">
            <a:schemeClr val="accent1"/>
          </a:fillRef>
          <a:effectRef idx="2">
            <a:schemeClr val="accent1"/>
          </a:effectRef>
          <a:fontRef idx="minor">
            <a:schemeClr val="tx1"/>
          </a:fontRef>
        </p:style>
      </p:cxnSp>
      <p:cxnSp>
        <p:nvCxnSpPr>
          <p:cNvPr id="13" name="直接连接符 12"/>
          <p:cNvCxnSpPr/>
          <p:nvPr/>
        </p:nvCxnSpPr>
        <p:spPr>
          <a:xfrm>
            <a:off x="528638" y="3947160"/>
            <a:ext cx="8001000" cy="0"/>
          </a:xfrm>
          <a:prstGeom prst="line">
            <a:avLst/>
          </a:prstGeom>
          <a:ln w="57150">
            <a:solidFill>
              <a:schemeClr val="bg1"/>
            </a:solidFill>
          </a:ln>
        </p:spPr>
        <p:style>
          <a:lnRef idx="3">
            <a:schemeClr val="accent1"/>
          </a:lnRef>
          <a:fillRef idx="0">
            <a:schemeClr val="accent1"/>
          </a:fillRef>
          <a:effectRef idx="2">
            <a:schemeClr val="accent1"/>
          </a:effectRef>
          <a:fontRef idx="minor">
            <a:schemeClr val="tx1"/>
          </a:fontRef>
        </p:style>
      </p:cxnSp>
      <p:sp>
        <p:nvSpPr>
          <p:cNvPr id="4101" name="文本框 5"/>
          <p:cNvSpPr txBox="1"/>
          <p:nvPr/>
        </p:nvSpPr>
        <p:spPr>
          <a:xfrm>
            <a:off x="6887210" y="4123055"/>
            <a:ext cx="1858010" cy="520700"/>
          </a:xfrm>
          <a:prstGeom prst="rect">
            <a:avLst/>
          </a:prstGeom>
          <a:noFill/>
          <a:ln w="9525">
            <a:noFill/>
          </a:ln>
        </p:spPr>
        <p:txBody>
          <a:bodyPr wrap="square" anchor="t" anchorCtr="0">
            <a:noAutofit/>
          </a:bodyPr>
          <a:p>
            <a:pPr algn="ctr"/>
            <a:r>
              <a:rPr lang="zh-CN" altLang="en-US" sz="1400" b="1" dirty="0">
                <a:solidFill>
                  <a:schemeClr val="bg1"/>
                </a:solidFill>
                <a:latin typeface="Arial" panose="020B0604020202020204" pitchFamily="34" charset="0"/>
                <a:ea typeface="微软雅黑" panose="020B0503020204020204" pitchFamily="34" charset="-122"/>
              </a:rPr>
              <a:t>汇报人：冯随</a:t>
            </a:r>
            <a:endParaRPr lang="en-US" altLang="zh-CN" sz="1400" b="1" dirty="0">
              <a:solidFill>
                <a:schemeClr val="bg1"/>
              </a:solidFill>
              <a:latin typeface="Arial" panose="020B0604020202020204" pitchFamily="34" charset="0"/>
              <a:ea typeface="微软雅黑" panose="020B0503020204020204" pitchFamily="34" charset="-122"/>
            </a:endParaRPr>
          </a:p>
          <a:p>
            <a:pPr algn="ctr"/>
            <a:r>
              <a:rPr lang="en-US" altLang="zh-CN" sz="1400" b="1" dirty="0">
                <a:solidFill>
                  <a:schemeClr val="bg1"/>
                </a:solidFill>
                <a:latin typeface="Arial" panose="020B0604020202020204" pitchFamily="34" charset="0"/>
                <a:ea typeface="微软雅黑" panose="020B0503020204020204" pitchFamily="34" charset="-122"/>
              </a:rPr>
              <a:t>2024</a:t>
            </a:r>
            <a:r>
              <a:rPr lang="zh-CN" altLang="en-US" sz="1400" b="1" dirty="0">
                <a:solidFill>
                  <a:schemeClr val="bg1"/>
                </a:solidFill>
                <a:latin typeface="Arial" panose="020B0604020202020204" pitchFamily="34" charset="0"/>
                <a:ea typeface="微软雅黑" panose="020B0503020204020204" pitchFamily="34" charset="-122"/>
              </a:rPr>
              <a:t>年</a:t>
            </a:r>
            <a:r>
              <a:rPr lang="en-US" altLang="zh-CN" sz="1400" b="1" dirty="0">
                <a:solidFill>
                  <a:schemeClr val="bg1"/>
                </a:solidFill>
                <a:latin typeface="Arial" panose="020B0604020202020204" pitchFamily="34" charset="0"/>
                <a:ea typeface="微软雅黑" panose="020B0503020204020204" pitchFamily="34" charset="-122"/>
              </a:rPr>
              <a:t>11</a:t>
            </a:r>
            <a:r>
              <a:rPr lang="zh-CN" altLang="en-US" sz="1400" b="1" dirty="0">
                <a:solidFill>
                  <a:schemeClr val="bg1"/>
                </a:solidFill>
                <a:latin typeface="Arial" panose="020B0604020202020204" pitchFamily="34" charset="0"/>
                <a:ea typeface="微软雅黑" panose="020B0503020204020204" pitchFamily="34" charset="-122"/>
              </a:rPr>
              <a:t>月</a:t>
            </a:r>
            <a:r>
              <a:rPr lang="en-US" altLang="zh-CN" sz="1400" b="1" dirty="0">
                <a:solidFill>
                  <a:schemeClr val="bg1"/>
                </a:solidFill>
                <a:latin typeface="Arial" panose="020B0604020202020204" pitchFamily="34" charset="0"/>
                <a:ea typeface="微软雅黑" panose="020B0503020204020204" pitchFamily="34" charset="-122"/>
              </a:rPr>
              <a:t>22</a:t>
            </a:r>
            <a:r>
              <a:rPr lang="zh-CN" altLang="en-US" sz="1400" b="1" dirty="0">
                <a:solidFill>
                  <a:schemeClr val="bg1"/>
                </a:solidFill>
                <a:latin typeface="Arial" panose="020B0604020202020204" pitchFamily="34" charset="0"/>
                <a:ea typeface="微软雅黑" panose="020B0503020204020204" pitchFamily="34" charset="-122"/>
              </a:rPr>
              <a:t>日</a:t>
            </a:r>
            <a:endParaRPr lang="zh-CN" altLang="en-US" sz="1400" b="1" dirty="0">
              <a:solidFill>
                <a:schemeClr val="bg1"/>
              </a:solidFill>
              <a:latin typeface="Arial" panose="020B0604020202020204" pitchFamily="34" charset="0"/>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6775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肉制品消费趋势</a:t>
            </a:r>
            <a:endParaRPr lang="en-US" sz="1500" dirty="0"/>
          </a:p>
        </p:txBody>
      </p:sp>
      <p:pic>
        <p:nvPicPr>
          <p:cNvPr id="4" name="Image 1" descr="preencoded.png"/>
          <p:cNvPicPr>
            <a:picLocks noChangeAspect="1"/>
          </p:cNvPicPr>
          <p:nvPr/>
        </p:nvPicPr>
        <p:blipFill>
          <a:blip r:embed="rId1"/>
          <a:stretch>
            <a:fillRect/>
          </a:stretch>
        </p:blipFill>
        <p:spPr>
          <a:xfrm>
            <a:off x="288533" y="74021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92027"/>
            <a:ext cx="616423" cy="231159"/>
          </a:xfrm>
          <a:prstGeom prst="rect">
            <a:avLst/>
          </a:prstGeom>
        </p:spPr>
      </p:pic>
      <p:pic>
        <p:nvPicPr>
          <p:cNvPr id="6" name="Image 3" descr="preencoded.png"/>
          <p:cNvPicPr>
            <a:picLocks noChangeAspect="1"/>
          </p:cNvPicPr>
          <p:nvPr>
            <p:custDataLst>
              <p:tags r:id="rId2"/>
            </p:custDataLst>
          </p:nvPr>
        </p:nvPicPr>
        <p:blipFill>
          <a:blip r:embed="rId3">
            <a:alphaModFix amt="20000"/>
          </a:blip>
          <a:stretch>
            <a:fillRect/>
          </a:stretch>
        </p:blipFill>
        <p:spPr>
          <a:xfrm>
            <a:off x="603401" y="1427226"/>
            <a:ext cx="7497539" cy="1021473"/>
          </a:xfrm>
          <a:prstGeom prst="rect">
            <a:avLst/>
          </a:prstGeom>
        </p:spPr>
      </p:pic>
      <p:pic>
        <p:nvPicPr>
          <p:cNvPr id="7" name="Image 4" descr="preencoded.png"/>
          <p:cNvPicPr>
            <a:picLocks noChangeAspect="1"/>
          </p:cNvPicPr>
          <p:nvPr>
            <p:custDataLst>
              <p:tags r:id="rId4"/>
            </p:custDataLst>
          </p:nvPr>
        </p:nvPicPr>
        <p:blipFill>
          <a:blip r:embed="rId5">
            <a:alphaModFix amt="20000"/>
          </a:blip>
          <a:stretch>
            <a:fillRect/>
          </a:stretch>
        </p:blipFill>
        <p:spPr>
          <a:xfrm>
            <a:off x="603401" y="3758675"/>
            <a:ext cx="7497539" cy="914400"/>
          </a:xfrm>
          <a:prstGeom prst="rect">
            <a:avLst/>
          </a:prstGeom>
        </p:spPr>
      </p:pic>
      <p:pic>
        <p:nvPicPr>
          <p:cNvPr id="8" name="Image 5" descr="preencoded.png"/>
          <p:cNvPicPr>
            <a:picLocks noChangeAspect="1"/>
          </p:cNvPicPr>
          <p:nvPr>
            <p:custDataLst>
              <p:tags r:id="rId6"/>
            </p:custDataLst>
          </p:nvPr>
        </p:nvPicPr>
        <p:blipFill>
          <a:blip r:embed="rId7">
            <a:alphaModFix amt="20000"/>
          </a:blip>
          <a:stretch>
            <a:fillRect/>
          </a:stretch>
        </p:blipFill>
        <p:spPr>
          <a:xfrm rot="-8100000">
            <a:off x="8148204" y="4053347"/>
            <a:ext cx="325055" cy="325055"/>
          </a:xfrm>
          <a:prstGeom prst="rect">
            <a:avLst/>
          </a:prstGeom>
        </p:spPr>
      </p:pic>
      <p:pic>
        <p:nvPicPr>
          <p:cNvPr id="9" name="Image 6" descr="preencoded.png"/>
          <p:cNvPicPr>
            <a:picLocks noChangeAspect="1"/>
          </p:cNvPicPr>
          <p:nvPr>
            <p:custDataLst>
              <p:tags r:id="rId8"/>
            </p:custDataLst>
          </p:nvPr>
        </p:nvPicPr>
        <p:blipFill>
          <a:blip r:embed="rId5">
            <a:alphaModFix amt="20000"/>
          </a:blip>
          <a:stretch>
            <a:fillRect/>
          </a:stretch>
        </p:blipFill>
        <p:spPr>
          <a:xfrm>
            <a:off x="603401" y="2576051"/>
            <a:ext cx="7497539" cy="914400"/>
          </a:xfrm>
          <a:prstGeom prst="rect">
            <a:avLst/>
          </a:prstGeom>
        </p:spPr>
      </p:pic>
      <p:pic>
        <p:nvPicPr>
          <p:cNvPr id="10" name="Image 7" descr="preencoded.png"/>
          <p:cNvPicPr>
            <a:picLocks noChangeAspect="1"/>
          </p:cNvPicPr>
          <p:nvPr>
            <p:custDataLst>
              <p:tags r:id="rId9"/>
            </p:custDataLst>
          </p:nvPr>
        </p:nvPicPr>
        <p:blipFill>
          <a:blip r:embed="rId7">
            <a:alphaModFix amt="20000"/>
          </a:blip>
          <a:stretch>
            <a:fillRect/>
          </a:stretch>
        </p:blipFill>
        <p:spPr>
          <a:xfrm rot="-8100000">
            <a:off x="8148223" y="3038363"/>
            <a:ext cx="325055" cy="325055"/>
          </a:xfrm>
          <a:prstGeom prst="rect">
            <a:avLst/>
          </a:prstGeom>
        </p:spPr>
      </p:pic>
      <p:pic>
        <p:nvPicPr>
          <p:cNvPr id="11" name="Image 8" descr="preencoded.png"/>
          <p:cNvPicPr>
            <a:picLocks noChangeAspect="1"/>
          </p:cNvPicPr>
          <p:nvPr>
            <p:custDataLst>
              <p:tags r:id="rId10"/>
            </p:custDataLst>
          </p:nvPr>
        </p:nvPicPr>
        <p:blipFill>
          <a:blip r:embed="rId7">
            <a:alphaModFix amt="20000"/>
          </a:blip>
          <a:stretch>
            <a:fillRect/>
          </a:stretch>
        </p:blipFill>
        <p:spPr>
          <a:xfrm rot="-8100000">
            <a:off x="8148185" y="1889539"/>
            <a:ext cx="325055" cy="325055"/>
          </a:xfrm>
          <a:prstGeom prst="rect">
            <a:avLst/>
          </a:prstGeom>
        </p:spPr>
      </p:pic>
      <p:sp>
        <p:nvSpPr>
          <p:cNvPr id="12" name="Text 1"/>
          <p:cNvSpPr/>
          <p:nvPr>
            <p:custDataLst>
              <p:tags r:id="rId11"/>
            </p:custDataLst>
          </p:nvPr>
        </p:nvSpPr>
        <p:spPr>
          <a:xfrm>
            <a:off x="834307" y="1651409"/>
            <a:ext cx="2845133" cy="573106"/>
          </a:xfrm>
          <a:prstGeom prst="rect">
            <a:avLst/>
          </a:prstGeom>
          <a:noFill/>
        </p:spPr>
        <p:txBody>
          <a:bodyPr wrap="square" lIns="95250" tIns="95250" rIns="95250" bIns="95250" rtlCol="0" anchor="ctr">
            <a:spAutoFit/>
          </a:bodyPr>
          <a:lstStyle/>
          <a:p>
            <a:pPr marL="0" indent="0">
              <a:lnSpc>
                <a:spcPct val="100000"/>
              </a:lnSpc>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消费者对肉制品安全性的关注</a:t>
            </a:r>
            <a:endParaRPr lang="en-US" sz="1500" dirty="0"/>
          </a:p>
        </p:txBody>
      </p:sp>
      <p:sp>
        <p:nvSpPr>
          <p:cNvPr id="13" name="Text 2"/>
          <p:cNvSpPr/>
          <p:nvPr>
            <p:custDataLst>
              <p:tags r:id="rId12"/>
            </p:custDataLst>
          </p:nvPr>
        </p:nvSpPr>
        <p:spPr>
          <a:xfrm>
            <a:off x="3586576" y="1480566"/>
            <a:ext cx="4333133" cy="914400"/>
          </a:xfrm>
          <a:prstGeom prst="rect">
            <a:avLst/>
          </a:prstGeom>
          <a:noFill/>
        </p:spPr>
        <p:txBody>
          <a:bodyPr wrap="square" lIns="95250" tIns="95250" rIns="95250" bIns="95250" rtlCol="0" anchor="ctr">
            <a:spAutoFit/>
          </a:bodyPr>
          <a:lstStyle/>
          <a:p>
            <a:pPr marL="0" indent="0">
              <a:lnSpc>
                <a:spcPct val="100000"/>
              </a:lnSpc>
              <a:spcBef>
                <a:spcPts val="375"/>
              </a:spcBef>
              <a:buNone/>
            </a:pPr>
            <a:r>
              <a:rPr lang="en-US" sz="10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随着生活水平的提高，消费者越来越关注食品的安全性，尤其是肉制品。他们希望购买到无添加、无污染、无公害的肉制品，以满足自己对健康的需求。</a:t>
            </a:r>
            <a:endParaRPr lang="en-US" sz="1500" dirty="0"/>
          </a:p>
        </p:txBody>
      </p:sp>
      <p:sp>
        <p:nvSpPr>
          <p:cNvPr id="14" name="Text 3"/>
          <p:cNvSpPr/>
          <p:nvPr>
            <p:custDataLst>
              <p:tags r:id="rId13"/>
            </p:custDataLst>
          </p:nvPr>
        </p:nvSpPr>
        <p:spPr>
          <a:xfrm>
            <a:off x="834307" y="2736660"/>
            <a:ext cx="2531059" cy="593182"/>
          </a:xfrm>
          <a:prstGeom prst="rect">
            <a:avLst/>
          </a:prstGeom>
          <a:noFill/>
        </p:spPr>
        <p:txBody>
          <a:bodyPr wrap="square" lIns="95250" tIns="95250" rIns="95250" bIns="95250" rtlCol="0" anchor="ctr">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消费者对肉制品营养和外观的要求</a:t>
            </a:r>
            <a:endParaRPr lang="en-US" sz="1500" dirty="0"/>
          </a:p>
        </p:txBody>
      </p:sp>
      <p:sp>
        <p:nvSpPr>
          <p:cNvPr id="15" name="Text 4"/>
          <p:cNvSpPr/>
          <p:nvPr>
            <p:custDataLst>
              <p:tags r:id="rId14"/>
            </p:custDataLst>
          </p:nvPr>
        </p:nvSpPr>
        <p:spPr>
          <a:xfrm>
            <a:off x="3586576" y="2560811"/>
            <a:ext cx="4333133" cy="914400"/>
          </a:xfrm>
          <a:prstGeom prst="rect">
            <a:avLst/>
          </a:prstGeom>
          <a:noFill/>
        </p:spPr>
        <p:txBody>
          <a:bodyPr wrap="square" lIns="95250" tIns="95250" rIns="95250" bIns="95250" rtlCol="0" anchor="ctr">
            <a:spAutoFit/>
          </a:bodyPr>
          <a:lstStyle/>
          <a:p>
            <a:pPr marL="0" indent="0">
              <a:lnSpc>
                <a:spcPct val="100000"/>
              </a:lnSpc>
              <a:spcBef>
                <a:spcPts val="375"/>
              </a:spcBef>
              <a:buNone/>
            </a:pPr>
            <a:r>
              <a:rPr lang="en-US" sz="10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消费者不仅关注肉制品的安全性，还对其营养价值和外观有更高的要求。他们希望肉制品既美味又营养，同时具有良好的口感和色泽。</a:t>
            </a:r>
            <a:endParaRPr lang="en-US" sz="1500" dirty="0"/>
          </a:p>
        </p:txBody>
      </p:sp>
      <p:sp>
        <p:nvSpPr>
          <p:cNvPr id="16" name="Text 5"/>
          <p:cNvSpPr/>
          <p:nvPr>
            <p:custDataLst>
              <p:tags r:id="rId15"/>
            </p:custDataLst>
          </p:nvPr>
        </p:nvSpPr>
        <p:spPr>
          <a:xfrm>
            <a:off x="834307" y="3891222"/>
            <a:ext cx="2530145" cy="573106"/>
          </a:xfrm>
          <a:prstGeom prst="rect">
            <a:avLst/>
          </a:prstGeom>
          <a:noFill/>
        </p:spPr>
        <p:txBody>
          <a:bodyPr wrap="square" lIns="95250" tIns="95250" rIns="95250" bIns="95250" rtlCol="0" anchor="ctr">
            <a:spAutoFit/>
          </a:bodyPr>
          <a:lstStyle/>
          <a:p>
            <a:pPr marL="0" indent="0">
              <a:lnSpc>
                <a:spcPct val="100000"/>
              </a:lnSpc>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“清洁标签”成为未来食品行业的发展趋势</a:t>
            </a:r>
            <a:endParaRPr lang="en-US" sz="1500" dirty="0"/>
          </a:p>
        </p:txBody>
      </p:sp>
      <p:sp>
        <p:nvSpPr>
          <p:cNvPr id="17" name="Text 6"/>
          <p:cNvSpPr/>
          <p:nvPr>
            <p:custDataLst>
              <p:tags r:id="rId16"/>
            </p:custDataLst>
          </p:nvPr>
        </p:nvSpPr>
        <p:spPr>
          <a:xfrm>
            <a:off x="3586576" y="3705335"/>
            <a:ext cx="4333133" cy="914400"/>
          </a:xfrm>
          <a:prstGeom prst="rect">
            <a:avLst/>
          </a:prstGeom>
          <a:noFill/>
        </p:spPr>
        <p:txBody>
          <a:bodyPr wrap="square" lIns="95250" tIns="95250" rIns="95250" bIns="95250" rtlCol="0" anchor="ctr">
            <a:spAutoFit/>
          </a:bodyPr>
          <a:lstStyle/>
          <a:p>
            <a:pPr marL="0" indent="0">
              <a:lnSpc>
                <a:spcPct val="100000"/>
              </a:lnSpc>
              <a:spcBef>
                <a:spcPts val="375"/>
              </a:spcBef>
              <a:buNone/>
            </a:pPr>
            <a:r>
              <a:rPr lang="en-US" sz="10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“清洁标签”是指产品成分简单明了，不含人工合成添加剂的食品标签。这种趋势反映了消费者对健康、天然食品的追求，也促使生产者更加关注产品的可持续性。</a:t>
            </a:r>
            <a:endParaRPr lang="en-US" sz="15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3727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传统肉制品工艺缺点</a:t>
            </a:r>
            <a:endParaRPr lang="en-US" sz="1500" dirty="0"/>
          </a:p>
        </p:txBody>
      </p:sp>
      <p:pic>
        <p:nvPicPr>
          <p:cNvPr id="4" name="Image 1" descr="preencoded.png"/>
          <p:cNvPicPr>
            <a:picLocks noChangeAspect="1"/>
          </p:cNvPicPr>
          <p:nvPr/>
        </p:nvPicPr>
        <p:blipFill>
          <a:blip r:embed="rId1"/>
          <a:stretch>
            <a:fillRect/>
          </a:stretch>
        </p:blipFill>
        <p:spPr>
          <a:xfrm>
            <a:off x="288533" y="70973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61547"/>
            <a:ext cx="616423" cy="231159"/>
          </a:xfrm>
          <a:prstGeom prst="rect">
            <a:avLst/>
          </a:prstGeom>
        </p:spPr>
      </p:pic>
      <p:pic>
        <p:nvPicPr>
          <p:cNvPr id="6" name="Image 3" descr="preencoded.png"/>
          <p:cNvPicPr>
            <a:picLocks noChangeAspect="1"/>
          </p:cNvPicPr>
          <p:nvPr>
            <p:custDataLst>
              <p:tags r:id="rId2"/>
            </p:custDataLst>
          </p:nvPr>
        </p:nvPicPr>
        <p:blipFill>
          <a:blip r:embed="rId3">
            <a:alphaModFix amt="10000"/>
          </a:blip>
          <a:stretch>
            <a:fillRect/>
          </a:stretch>
        </p:blipFill>
        <p:spPr>
          <a:xfrm>
            <a:off x="695478" y="1495290"/>
            <a:ext cx="2516103" cy="3082559"/>
          </a:xfrm>
          <a:prstGeom prst="rect">
            <a:avLst/>
          </a:prstGeom>
        </p:spPr>
      </p:pic>
      <p:sp>
        <p:nvSpPr>
          <p:cNvPr id="7" name="Text 1"/>
          <p:cNvSpPr/>
          <p:nvPr>
            <p:custDataLst>
              <p:tags r:id="rId4"/>
            </p:custDataLst>
          </p:nvPr>
        </p:nvSpPr>
        <p:spPr>
          <a:xfrm>
            <a:off x="768630" y="1629598"/>
            <a:ext cx="1362233" cy="704088"/>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85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8" name="Text 2"/>
          <p:cNvSpPr/>
          <p:nvPr>
            <p:custDataLst>
              <p:tags r:id="rId5"/>
            </p:custDataLst>
          </p:nvPr>
        </p:nvSpPr>
        <p:spPr>
          <a:xfrm>
            <a:off x="695325" y="2137410"/>
            <a:ext cx="2515870" cy="50292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高温处理导致营养流失</a:t>
            </a:r>
            <a:endParaRPr lang="en-US" sz="1500" dirty="0"/>
          </a:p>
        </p:txBody>
      </p:sp>
      <p:sp>
        <p:nvSpPr>
          <p:cNvPr id="9" name="Text 3"/>
          <p:cNvSpPr/>
          <p:nvPr>
            <p:custDataLst>
              <p:tags r:id="rId6"/>
            </p:custDataLst>
          </p:nvPr>
        </p:nvSpPr>
        <p:spPr>
          <a:xfrm>
            <a:off x="695478" y="2657290"/>
            <a:ext cx="2516103" cy="1554480"/>
          </a:xfrm>
          <a:prstGeom prst="rect">
            <a:avLst/>
          </a:prstGeom>
          <a:noFill/>
        </p:spPr>
        <p:txBody>
          <a:bodyPr wrap="square" lIns="95250" tIns="95250" rIns="95250" bIns="95250" rtlCol="0" anchor="t">
            <a:spAutoFit/>
          </a:bodyPr>
          <a:lstStyle/>
          <a:p>
            <a:pPr marL="0" indent="0" algn="just">
              <a:lnSpc>
                <a:spcPct val="113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传统肉制品工艺中，高温加热虽然能有效杀死细菌，但同时也会导致蛋白质过度变性，维生素等营养成分大量破坏，影响肉制品的营养价值。</a:t>
            </a:r>
            <a:endParaRPr lang="en-US" sz="1500" dirty="0"/>
          </a:p>
        </p:txBody>
      </p:sp>
      <p:pic>
        <p:nvPicPr>
          <p:cNvPr id="10" name="Image 4" descr="preencoded.png"/>
          <p:cNvPicPr>
            <a:picLocks noChangeAspect="1"/>
          </p:cNvPicPr>
          <p:nvPr>
            <p:custDataLst>
              <p:tags r:id="rId7"/>
            </p:custDataLst>
          </p:nvPr>
        </p:nvPicPr>
        <p:blipFill>
          <a:blip r:embed="rId8">
            <a:alphaModFix amt="10000"/>
          </a:blip>
          <a:stretch>
            <a:fillRect/>
          </a:stretch>
        </p:blipFill>
        <p:spPr>
          <a:xfrm>
            <a:off x="3313949" y="1495290"/>
            <a:ext cx="2516103" cy="3082559"/>
          </a:xfrm>
          <a:prstGeom prst="rect">
            <a:avLst/>
          </a:prstGeom>
        </p:spPr>
      </p:pic>
      <p:sp>
        <p:nvSpPr>
          <p:cNvPr id="11" name="Text 4"/>
          <p:cNvSpPr/>
          <p:nvPr>
            <p:custDataLst>
              <p:tags r:id="rId9"/>
            </p:custDataLst>
          </p:nvPr>
        </p:nvSpPr>
        <p:spPr>
          <a:xfrm>
            <a:off x="3396245" y="1629598"/>
            <a:ext cx="1104990" cy="704088"/>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85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12" name="Text 5"/>
          <p:cNvSpPr/>
          <p:nvPr>
            <p:custDataLst>
              <p:tags r:id="rId10"/>
            </p:custDataLst>
          </p:nvPr>
        </p:nvSpPr>
        <p:spPr>
          <a:xfrm>
            <a:off x="3313949" y="2137606"/>
            <a:ext cx="2377440"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口感和风味受损</a:t>
            </a:r>
            <a:endParaRPr lang="en-US" sz="1500" dirty="0"/>
          </a:p>
        </p:txBody>
      </p:sp>
      <p:sp>
        <p:nvSpPr>
          <p:cNvPr id="13" name="Text 6"/>
          <p:cNvSpPr/>
          <p:nvPr>
            <p:custDataLst>
              <p:tags r:id="rId11"/>
            </p:custDataLst>
          </p:nvPr>
        </p:nvSpPr>
        <p:spPr>
          <a:xfrm>
            <a:off x="3313949" y="2649670"/>
            <a:ext cx="2516103" cy="1554480"/>
          </a:xfrm>
          <a:prstGeom prst="rect">
            <a:avLst/>
          </a:prstGeom>
          <a:noFill/>
        </p:spPr>
        <p:txBody>
          <a:bodyPr wrap="square" lIns="95250" tIns="95250" rIns="95250" bIns="95250" rtlCol="0" anchor="t">
            <a:spAutoFit/>
          </a:bodyPr>
          <a:lstStyle/>
          <a:p>
            <a:pPr marL="0" indent="0" algn="just">
              <a:lnSpc>
                <a:spcPct val="113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由于高温处理，肉纤维的弹性降低，肉质变得软烂不结实，这不仅改变了肉制品的口感，也使得其原有的风味大打折扣，失去了鲜肉的特色。</a:t>
            </a:r>
            <a:endParaRPr lang="en-US" sz="1500" dirty="0"/>
          </a:p>
        </p:txBody>
      </p:sp>
      <p:pic>
        <p:nvPicPr>
          <p:cNvPr id="14" name="Image 5" descr="preencoded.png"/>
          <p:cNvPicPr>
            <a:picLocks noChangeAspect="1"/>
          </p:cNvPicPr>
          <p:nvPr>
            <p:custDataLst>
              <p:tags r:id="rId12"/>
            </p:custDataLst>
          </p:nvPr>
        </p:nvPicPr>
        <p:blipFill>
          <a:blip r:embed="rId3">
            <a:alphaModFix amt="10000"/>
          </a:blip>
          <a:stretch>
            <a:fillRect/>
          </a:stretch>
        </p:blipFill>
        <p:spPr>
          <a:xfrm>
            <a:off x="5932420" y="1495290"/>
            <a:ext cx="2516103" cy="3082559"/>
          </a:xfrm>
          <a:prstGeom prst="rect">
            <a:avLst/>
          </a:prstGeom>
        </p:spPr>
      </p:pic>
      <p:sp>
        <p:nvSpPr>
          <p:cNvPr id="15" name="Text 7"/>
          <p:cNvSpPr/>
          <p:nvPr>
            <p:custDataLst>
              <p:tags r:id="rId13"/>
            </p:custDataLst>
          </p:nvPr>
        </p:nvSpPr>
        <p:spPr>
          <a:xfrm>
            <a:off x="6005572" y="1629598"/>
            <a:ext cx="1333989" cy="704088"/>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85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16" name="Text 8"/>
          <p:cNvSpPr/>
          <p:nvPr>
            <p:custDataLst>
              <p:tags r:id="rId14"/>
            </p:custDataLst>
          </p:nvPr>
        </p:nvSpPr>
        <p:spPr>
          <a:xfrm>
            <a:off x="5932420" y="2137606"/>
            <a:ext cx="2377440"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货架期与运输限制</a:t>
            </a:r>
            <a:endParaRPr lang="en-US" sz="1500" dirty="0"/>
          </a:p>
        </p:txBody>
      </p:sp>
      <p:sp>
        <p:nvSpPr>
          <p:cNvPr id="17" name="Text 9"/>
          <p:cNvSpPr/>
          <p:nvPr>
            <p:custDataLst>
              <p:tags r:id="rId15"/>
            </p:custDataLst>
          </p:nvPr>
        </p:nvSpPr>
        <p:spPr>
          <a:xfrm>
            <a:off x="5932420" y="2649670"/>
            <a:ext cx="2516103" cy="1554480"/>
          </a:xfrm>
          <a:prstGeom prst="rect">
            <a:avLst/>
          </a:prstGeom>
          <a:noFill/>
        </p:spPr>
        <p:txBody>
          <a:bodyPr wrap="square" lIns="95250" tIns="95250" rIns="95250" bIns="95250" rtlCol="0" anchor="t">
            <a:spAutoFit/>
          </a:bodyPr>
          <a:lstStyle/>
          <a:p>
            <a:pPr marL="0" indent="0" algn="just">
              <a:lnSpc>
                <a:spcPct val="113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尽管高温处理可以延长肉制品的货架期，但这种处理方式不利于长途运输和保存，限制了产品的市场流通范围，影响了肉制品的商业价值。</a:t>
            </a:r>
            <a:endParaRPr lang="en-US" sz="15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7537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食品添加剂风险</a:t>
            </a:r>
            <a:endParaRPr lang="en-US" sz="1500" dirty="0"/>
          </a:p>
        </p:txBody>
      </p:sp>
      <p:pic>
        <p:nvPicPr>
          <p:cNvPr id="4" name="Image 1" descr="preencoded.png"/>
          <p:cNvPicPr>
            <a:picLocks noChangeAspect="1"/>
          </p:cNvPicPr>
          <p:nvPr/>
        </p:nvPicPr>
        <p:blipFill>
          <a:blip r:embed="rId1"/>
          <a:stretch>
            <a:fillRect/>
          </a:stretch>
        </p:blipFill>
        <p:spPr>
          <a:xfrm>
            <a:off x="288533" y="73259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99647"/>
            <a:ext cx="616423" cy="231159"/>
          </a:xfrm>
          <a:prstGeom prst="rect">
            <a:avLst/>
          </a:prstGeom>
        </p:spPr>
      </p:pic>
      <p:pic>
        <p:nvPicPr>
          <p:cNvPr id="6" name="Image 3" descr="preencoded.png"/>
          <p:cNvPicPr>
            <a:picLocks noChangeAspect="1"/>
          </p:cNvPicPr>
          <p:nvPr/>
        </p:nvPicPr>
        <p:blipFill>
          <a:blip r:embed="rId2">
            <a:alphaModFix amt="60000"/>
          </a:blip>
          <a:stretch>
            <a:fillRect/>
          </a:stretch>
        </p:blipFill>
        <p:spPr>
          <a:xfrm>
            <a:off x="0" y="970508"/>
            <a:ext cx="4523239" cy="4053616"/>
          </a:xfrm>
          <a:prstGeom prst="rect">
            <a:avLst/>
          </a:prstGeom>
        </p:spPr>
      </p:pic>
      <p:pic>
        <p:nvPicPr>
          <p:cNvPr id="7" name="Image 4" descr="preencoded.png"/>
          <p:cNvPicPr>
            <a:picLocks noChangeAspect="1"/>
          </p:cNvPicPr>
          <p:nvPr/>
        </p:nvPicPr>
        <p:blipFill>
          <a:blip r:embed="rId3">
            <a:alphaModFix amt="80000"/>
          </a:blip>
          <a:stretch>
            <a:fillRect/>
          </a:stretch>
        </p:blipFill>
        <p:spPr>
          <a:xfrm>
            <a:off x="0" y="986968"/>
            <a:ext cx="4523239" cy="4398546"/>
          </a:xfrm>
          <a:prstGeom prst="rect">
            <a:avLst/>
          </a:prstGeom>
        </p:spPr>
      </p:pic>
      <p:pic>
        <p:nvPicPr>
          <p:cNvPr id="8" name="Image 5" descr="preencoded.png"/>
          <p:cNvPicPr>
            <a:picLocks noChangeAspect="1"/>
          </p:cNvPicPr>
          <p:nvPr/>
        </p:nvPicPr>
        <p:blipFill>
          <a:blip r:embed="rId4"/>
          <a:stretch>
            <a:fillRect/>
          </a:stretch>
        </p:blipFill>
        <p:spPr>
          <a:xfrm>
            <a:off x="0" y="1634490"/>
            <a:ext cx="4523105" cy="3660775"/>
          </a:xfrm>
          <a:prstGeom prst="rect">
            <a:avLst/>
          </a:prstGeom>
        </p:spPr>
      </p:pic>
      <p:sp>
        <p:nvSpPr>
          <p:cNvPr id="9" name="Text 1"/>
          <p:cNvSpPr/>
          <p:nvPr>
            <p:custDataLst>
              <p:tags r:id="rId5"/>
            </p:custDataLst>
          </p:nvPr>
        </p:nvSpPr>
        <p:spPr>
          <a:xfrm>
            <a:off x="4122902" y="1177809"/>
            <a:ext cx="4389120" cy="40233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食品添加剂的安全隐患</a:t>
            </a:r>
            <a:endParaRPr lang="en-US" sz="1500" dirty="0"/>
          </a:p>
        </p:txBody>
      </p:sp>
      <p:sp>
        <p:nvSpPr>
          <p:cNvPr id="10" name="Text 2"/>
          <p:cNvSpPr/>
          <p:nvPr>
            <p:custDataLst>
              <p:tags r:id="rId6"/>
            </p:custDataLst>
          </p:nvPr>
        </p:nvSpPr>
        <p:spPr>
          <a:xfrm>
            <a:off x="4122902" y="1479561"/>
            <a:ext cx="4476025" cy="81381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尽管食品添加剂在提升食品品质和延长保质期方面发挥着重要作用，但部分人工合成添加剂存在潜在的健康风险，如化学防腐剂可能对人体造成长期危害。</a:t>
            </a:r>
            <a:endParaRPr lang="en-US" sz="1500" dirty="0"/>
          </a:p>
        </p:txBody>
      </p:sp>
      <p:sp>
        <p:nvSpPr>
          <p:cNvPr id="11" name="Text 3"/>
          <p:cNvSpPr/>
          <p:nvPr>
            <p:custDataLst>
              <p:tags r:id="rId7"/>
            </p:custDataLst>
          </p:nvPr>
        </p:nvSpPr>
        <p:spPr>
          <a:xfrm>
            <a:off x="4122902" y="2342754"/>
            <a:ext cx="4389120" cy="40233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消费者对天然食品的追求</a:t>
            </a:r>
            <a:endParaRPr lang="en-US" sz="1500" dirty="0"/>
          </a:p>
        </p:txBody>
      </p:sp>
      <p:sp>
        <p:nvSpPr>
          <p:cNvPr id="12" name="Text 4"/>
          <p:cNvSpPr/>
          <p:nvPr>
            <p:custDataLst>
              <p:tags r:id="rId8"/>
            </p:custDataLst>
          </p:nvPr>
        </p:nvSpPr>
        <p:spPr>
          <a:xfrm>
            <a:off x="4122902" y="2639020"/>
            <a:ext cx="4476025" cy="81381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随着生活水平的提高，消费者越来越倾向于选择天然、简单和健康的食品，这促使生产者关注产品的可持续性和安全性，减少人工添加剂的使用。</a:t>
            </a:r>
            <a:endParaRPr lang="en-US" sz="1500" dirty="0"/>
          </a:p>
        </p:txBody>
      </p:sp>
      <p:sp>
        <p:nvSpPr>
          <p:cNvPr id="13" name="Text 5"/>
          <p:cNvSpPr/>
          <p:nvPr>
            <p:custDataLst>
              <p:tags r:id="rId9"/>
            </p:custDataLst>
          </p:nvPr>
        </p:nvSpPr>
        <p:spPr>
          <a:xfrm>
            <a:off x="4122115" y="3606455"/>
            <a:ext cx="4389120" cy="40233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清洁标签趋势的兴起</a:t>
            </a:r>
            <a:endParaRPr lang="en-US" sz="1500" dirty="0"/>
          </a:p>
        </p:txBody>
      </p:sp>
      <p:sp>
        <p:nvSpPr>
          <p:cNvPr id="14" name="Text 6"/>
          <p:cNvSpPr/>
          <p:nvPr>
            <p:custDataLst>
              <p:tags r:id="rId10"/>
            </p:custDataLst>
          </p:nvPr>
        </p:nvSpPr>
        <p:spPr>
          <a:xfrm>
            <a:off x="4122902" y="3908515"/>
            <a:ext cx="4476025" cy="81381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“清洁标签”作为一种新兴的食品行业趋势，强调使用简单、透明的配料表，减少不必要的添加剂，以满足消费者对健康食品的需求，推动食品工业向更自然、更安全的方向发展。</a:t>
            </a:r>
            <a:endParaRPr lang="en-US" sz="1500" dirty="0"/>
          </a:p>
        </p:txBody>
      </p:sp>
      <p:sp>
        <p:nvSpPr>
          <p:cNvPr id="15" name="Shape 7"/>
          <p:cNvSpPr/>
          <p:nvPr>
            <p:custDataLst>
              <p:tags r:id="rId11"/>
            </p:custDataLst>
          </p:nvPr>
        </p:nvSpPr>
        <p:spPr>
          <a:xfrm>
            <a:off x="2673371" y="1889784"/>
            <a:ext cx="499914" cy="0"/>
          </a:xfrm>
          <a:custGeom>
            <a:avLst/>
            <a:gdLst/>
            <a:ahLst/>
            <a:cxnLst/>
            <a:rect l="l" t="t" r="r" b="b"/>
            <a:pathLst>
              <a:path w="499914">
                <a:moveTo>
                  <a:pt x="0" y="0"/>
                </a:moveTo>
                <a:lnTo>
                  <a:pt x="499914" y="0"/>
                </a:lnTo>
              </a:path>
            </a:pathLst>
          </a:custGeom>
          <a:noFill/>
          <a:ln w="19050">
            <a:solidFill>
              <a:srgbClr val="F0A22E"/>
            </a:solidFill>
            <a:prstDash val="solid"/>
            <a:headEnd type="none"/>
            <a:tailEnd type="arrow"/>
          </a:ln>
        </p:spPr>
      </p:sp>
      <p:sp>
        <p:nvSpPr>
          <p:cNvPr id="16" name="Shape 8"/>
          <p:cNvSpPr/>
          <p:nvPr>
            <p:custDataLst>
              <p:tags r:id="rId12"/>
            </p:custDataLst>
          </p:nvPr>
        </p:nvSpPr>
        <p:spPr>
          <a:xfrm>
            <a:off x="3162037" y="2940469"/>
            <a:ext cx="350493" cy="0"/>
          </a:xfrm>
          <a:custGeom>
            <a:avLst/>
            <a:gdLst/>
            <a:ahLst/>
            <a:cxnLst/>
            <a:rect l="l" t="t" r="r" b="b"/>
            <a:pathLst>
              <a:path w="350493">
                <a:moveTo>
                  <a:pt x="0" y="0"/>
                </a:moveTo>
                <a:lnTo>
                  <a:pt x="350493" y="0"/>
                </a:lnTo>
              </a:path>
            </a:pathLst>
          </a:custGeom>
          <a:noFill/>
          <a:ln w="19050">
            <a:solidFill>
              <a:srgbClr val="F0A22E"/>
            </a:solidFill>
            <a:prstDash val="solid"/>
            <a:headEnd type="none"/>
            <a:tailEnd type="arrow"/>
          </a:ln>
        </p:spPr>
      </p:sp>
      <p:sp>
        <p:nvSpPr>
          <p:cNvPr id="17" name="Shape 9"/>
          <p:cNvSpPr/>
          <p:nvPr>
            <p:custDataLst>
              <p:tags r:id="rId13"/>
            </p:custDataLst>
          </p:nvPr>
        </p:nvSpPr>
        <p:spPr>
          <a:xfrm>
            <a:off x="2804600" y="4087078"/>
            <a:ext cx="1103131" cy="0"/>
          </a:xfrm>
          <a:custGeom>
            <a:avLst/>
            <a:gdLst/>
            <a:ahLst/>
            <a:cxnLst/>
            <a:rect l="l" t="t" r="r" b="b"/>
            <a:pathLst>
              <a:path w="1103131">
                <a:moveTo>
                  <a:pt x="0" y="0"/>
                </a:moveTo>
                <a:lnTo>
                  <a:pt x="1103131" y="0"/>
                </a:lnTo>
              </a:path>
            </a:pathLst>
          </a:custGeom>
          <a:noFill/>
          <a:ln w="19050">
            <a:solidFill>
              <a:srgbClr val="F0A22E"/>
            </a:solidFill>
            <a:prstDash val="solid"/>
            <a:headEnd type="none"/>
            <a:tailEnd type="arrow"/>
          </a:ln>
        </p:spPr>
      </p:sp>
      <p:sp>
        <p:nvSpPr>
          <p:cNvPr id="18" name="Text 10"/>
          <p:cNvSpPr/>
          <p:nvPr>
            <p:custDataLst>
              <p:tags r:id="rId14"/>
            </p:custDataLst>
          </p:nvPr>
        </p:nvSpPr>
        <p:spPr>
          <a:xfrm>
            <a:off x="1838595" y="1642544"/>
            <a:ext cx="794446" cy="594360"/>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2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19" name="Text 11"/>
          <p:cNvSpPr/>
          <p:nvPr>
            <p:custDataLst>
              <p:tags r:id="rId15"/>
            </p:custDataLst>
          </p:nvPr>
        </p:nvSpPr>
        <p:spPr>
          <a:xfrm>
            <a:off x="1605529" y="2700136"/>
            <a:ext cx="1312181" cy="594360"/>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2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20" name="Text 12"/>
          <p:cNvSpPr/>
          <p:nvPr>
            <p:custDataLst>
              <p:tags r:id="rId16"/>
            </p:custDataLst>
          </p:nvPr>
        </p:nvSpPr>
        <p:spPr>
          <a:xfrm>
            <a:off x="1426313" y="3838019"/>
            <a:ext cx="1670613" cy="594360"/>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2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673000" y="55251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清洁标签发展趋势</a:t>
            </a:r>
            <a:endParaRPr lang="en-US" sz="1500" dirty="0"/>
          </a:p>
        </p:txBody>
      </p:sp>
      <p:pic>
        <p:nvPicPr>
          <p:cNvPr id="4" name="Image 1" descr="preencoded.png"/>
          <p:cNvPicPr>
            <a:picLocks noChangeAspect="1"/>
          </p:cNvPicPr>
          <p:nvPr/>
        </p:nvPicPr>
        <p:blipFill>
          <a:blip r:embed="rId1"/>
          <a:stretch>
            <a:fillRect/>
          </a:stretch>
        </p:blipFill>
        <p:spPr>
          <a:xfrm>
            <a:off x="143753" y="709733"/>
            <a:ext cx="616423" cy="231159"/>
          </a:xfrm>
          <a:prstGeom prst="rect">
            <a:avLst/>
          </a:prstGeom>
        </p:spPr>
      </p:pic>
      <p:pic>
        <p:nvPicPr>
          <p:cNvPr id="5" name="Image 2" descr="preencoded.png"/>
          <p:cNvPicPr>
            <a:picLocks noChangeAspect="1"/>
          </p:cNvPicPr>
          <p:nvPr/>
        </p:nvPicPr>
        <p:blipFill>
          <a:blip r:embed="rId1"/>
          <a:stretch>
            <a:fillRect/>
          </a:stretch>
        </p:blipFill>
        <p:spPr>
          <a:xfrm>
            <a:off x="219343" y="776787"/>
            <a:ext cx="616423" cy="231159"/>
          </a:xfrm>
          <a:prstGeom prst="rect">
            <a:avLst/>
          </a:prstGeom>
        </p:spPr>
      </p:pic>
      <p:pic>
        <p:nvPicPr>
          <p:cNvPr id="6" name="Image 3" descr="preencoded.png"/>
          <p:cNvPicPr>
            <a:picLocks noChangeAspect="1"/>
          </p:cNvPicPr>
          <p:nvPr>
            <p:custDataLst>
              <p:tags r:id="rId2"/>
            </p:custDataLst>
          </p:nvPr>
        </p:nvPicPr>
        <p:blipFill>
          <a:blip r:embed="rId3"/>
          <a:stretch>
            <a:fillRect/>
          </a:stretch>
        </p:blipFill>
        <p:spPr>
          <a:xfrm>
            <a:off x="656821" y="1359302"/>
            <a:ext cx="528891" cy="391522"/>
          </a:xfrm>
          <a:prstGeom prst="rect">
            <a:avLst/>
          </a:prstGeom>
        </p:spPr>
      </p:pic>
      <p:pic>
        <p:nvPicPr>
          <p:cNvPr id="7" name="Image 4" descr="preencoded.png"/>
          <p:cNvPicPr>
            <a:picLocks noChangeAspect="1"/>
          </p:cNvPicPr>
          <p:nvPr>
            <p:custDataLst>
              <p:tags r:id="rId4"/>
            </p:custDataLst>
          </p:nvPr>
        </p:nvPicPr>
        <p:blipFill>
          <a:blip r:embed="rId5">
            <a:alphaModFix amt="10000"/>
          </a:blip>
          <a:stretch>
            <a:fillRect/>
          </a:stretch>
        </p:blipFill>
        <p:spPr>
          <a:xfrm>
            <a:off x="1185344" y="1353895"/>
            <a:ext cx="2944368" cy="1645920"/>
          </a:xfrm>
          <a:prstGeom prst="rect">
            <a:avLst/>
          </a:prstGeom>
        </p:spPr>
      </p:pic>
      <p:pic>
        <p:nvPicPr>
          <p:cNvPr id="8" name="Image 5" descr="preencoded.png"/>
          <p:cNvPicPr>
            <a:picLocks noChangeAspect="1"/>
          </p:cNvPicPr>
          <p:nvPr>
            <p:custDataLst>
              <p:tags r:id="rId6"/>
            </p:custDataLst>
          </p:nvPr>
        </p:nvPicPr>
        <p:blipFill>
          <a:blip r:embed="rId5">
            <a:alphaModFix amt="10000"/>
          </a:blip>
          <a:stretch>
            <a:fillRect/>
          </a:stretch>
        </p:blipFill>
        <p:spPr>
          <a:xfrm>
            <a:off x="5350734" y="1750824"/>
            <a:ext cx="2944368" cy="1645920"/>
          </a:xfrm>
          <a:prstGeom prst="rect">
            <a:avLst/>
          </a:prstGeom>
        </p:spPr>
      </p:pic>
      <p:pic>
        <p:nvPicPr>
          <p:cNvPr id="9" name="Image 6" descr="preencoded.png"/>
          <p:cNvPicPr>
            <a:picLocks noChangeAspect="1"/>
          </p:cNvPicPr>
          <p:nvPr>
            <p:custDataLst>
              <p:tags r:id="rId7"/>
            </p:custDataLst>
          </p:nvPr>
        </p:nvPicPr>
        <p:blipFill>
          <a:blip r:embed="rId5">
            <a:alphaModFix amt="10000"/>
          </a:blip>
          <a:stretch>
            <a:fillRect/>
          </a:stretch>
        </p:blipFill>
        <p:spPr>
          <a:xfrm>
            <a:off x="2061252" y="3287438"/>
            <a:ext cx="2944368" cy="1645920"/>
          </a:xfrm>
          <a:prstGeom prst="rect">
            <a:avLst/>
          </a:prstGeom>
        </p:spPr>
      </p:pic>
      <p:sp>
        <p:nvSpPr>
          <p:cNvPr id="10" name="Text 1"/>
          <p:cNvSpPr/>
          <p:nvPr>
            <p:custDataLst>
              <p:tags r:id="rId8"/>
            </p:custDataLst>
          </p:nvPr>
        </p:nvSpPr>
        <p:spPr>
          <a:xfrm>
            <a:off x="558881" y="1350158"/>
            <a:ext cx="688194"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11" name="Text 2"/>
          <p:cNvSpPr/>
          <p:nvPr>
            <p:custDataLst>
              <p:tags r:id="rId9"/>
            </p:custDataLst>
          </p:nvPr>
        </p:nvSpPr>
        <p:spPr>
          <a:xfrm>
            <a:off x="1185711" y="1408759"/>
            <a:ext cx="2944001" cy="40233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消费者对天然食品的追求</a:t>
            </a:r>
            <a:endParaRPr lang="en-US" sz="1500" dirty="0"/>
          </a:p>
        </p:txBody>
      </p:sp>
      <p:sp>
        <p:nvSpPr>
          <p:cNvPr id="12" name="Text 3"/>
          <p:cNvSpPr/>
          <p:nvPr>
            <p:custDataLst>
              <p:tags r:id="rId10"/>
            </p:custDataLst>
          </p:nvPr>
        </p:nvSpPr>
        <p:spPr>
          <a:xfrm>
            <a:off x="1185711" y="1710511"/>
            <a:ext cx="2944368" cy="1024128"/>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随着生活水平的提高，消费者越来越倾向于选择天然、无添加的食品，这种趋势推动了清洁标签产品的发展，以满足市场对健康食品的需求。</a:t>
            </a:r>
            <a:endParaRPr lang="en-US" sz="1500" dirty="0"/>
          </a:p>
        </p:txBody>
      </p:sp>
      <p:sp>
        <p:nvSpPr>
          <p:cNvPr id="13" name="Text 4"/>
          <p:cNvSpPr/>
          <p:nvPr>
            <p:custDataLst>
              <p:tags r:id="rId11"/>
            </p:custDataLst>
          </p:nvPr>
        </p:nvSpPr>
        <p:spPr>
          <a:xfrm>
            <a:off x="5351191" y="1805671"/>
            <a:ext cx="2944368" cy="40233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生产者关注可持续性</a:t>
            </a:r>
            <a:endParaRPr lang="en-US" sz="1500" dirty="0"/>
          </a:p>
        </p:txBody>
      </p:sp>
      <p:sp>
        <p:nvSpPr>
          <p:cNvPr id="14" name="Text 5"/>
          <p:cNvSpPr/>
          <p:nvPr>
            <p:custDataLst>
              <p:tags r:id="rId12"/>
            </p:custDataLst>
          </p:nvPr>
        </p:nvSpPr>
        <p:spPr>
          <a:xfrm>
            <a:off x="5350734" y="2107440"/>
            <a:ext cx="2944368" cy="1024128"/>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在生产过程中，生产者开始重视可持续性，通过减少人工合成添加剂的使用，采用更环保的生产方式，以实现企业的长期发展和社会责任。</a:t>
            </a:r>
            <a:endParaRPr lang="en-US" sz="1500" dirty="0"/>
          </a:p>
        </p:txBody>
      </p:sp>
      <p:sp>
        <p:nvSpPr>
          <p:cNvPr id="15" name="Text 6"/>
          <p:cNvSpPr/>
          <p:nvPr>
            <p:custDataLst>
              <p:tags r:id="rId13"/>
            </p:custDataLst>
          </p:nvPr>
        </p:nvSpPr>
        <p:spPr>
          <a:xfrm>
            <a:off x="2061295" y="3341862"/>
            <a:ext cx="2944001" cy="40233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清洁标签成为行业趋势</a:t>
            </a:r>
            <a:endParaRPr lang="en-US" sz="1500" dirty="0"/>
          </a:p>
        </p:txBody>
      </p:sp>
      <p:sp>
        <p:nvSpPr>
          <p:cNvPr id="16" name="Text 7"/>
          <p:cNvSpPr/>
          <p:nvPr>
            <p:custDataLst>
              <p:tags r:id="rId14"/>
            </p:custDataLst>
          </p:nvPr>
        </p:nvSpPr>
        <p:spPr>
          <a:xfrm>
            <a:off x="2061295" y="3643614"/>
            <a:ext cx="2944368" cy="1024128"/>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清洁标签及其体系正逐渐成为未来食品行业的发展趋势，它不仅符合消费者对健康食品的追求，也体现了生产者对可持续发展的承诺。</a:t>
            </a:r>
            <a:endParaRPr lang="en-US" sz="1500" dirty="0"/>
          </a:p>
        </p:txBody>
      </p:sp>
      <p:pic>
        <p:nvPicPr>
          <p:cNvPr id="17" name="Image 7" descr="preencoded.png"/>
          <p:cNvPicPr>
            <a:picLocks noChangeAspect="1"/>
          </p:cNvPicPr>
          <p:nvPr>
            <p:custDataLst>
              <p:tags r:id="rId15"/>
            </p:custDataLst>
          </p:nvPr>
        </p:nvPicPr>
        <p:blipFill>
          <a:blip r:embed="rId3"/>
          <a:stretch>
            <a:fillRect/>
          </a:stretch>
        </p:blipFill>
        <p:spPr>
          <a:xfrm>
            <a:off x="1532404" y="3292760"/>
            <a:ext cx="528891" cy="391522"/>
          </a:xfrm>
          <a:prstGeom prst="rect">
            <a:avLst/>
          </a:prstGeom>
        </p:spPr>
      </p:pic>
      <p:sp>
        <p:nvSpPr>
          <p:cNvPr id="18" name="Text 8"/>
          <p:cNvSpPr/>
          <p:nvPr>
            <p:custDataLst>
              <p:tags r:id="rId16"/>
            </p:custDataLst>
          </p:nvPr>
        </p:nvSpPr>
        <p:spPr>
          <a:xfrm>
            <a:off x="1459252" y="3287353"/>
            <a:ext cx="650309"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pic>
        <p:nvPicPr>
          <p:cNvPr id="19" name="Image 8" descr="preencoded.png"/>
          <p:cNvPicPr>
            <a:picLocks noChangeAspect="1"/>
          </p:cNvPicPr>
          <p:nvPr>
            <p:custDataLst>
              <p:tags r:id="rId17"/>
            </p:custDataLst>
          </p:nvPr>
        </p:nvPicPr>
        <p:blipFill>
          <a:blip r:embed="rId3"/>
          <a:stretch>
            <a:fillRect/>
          </a:stretch>
        </p:blipFill>
        <p:spPr>
          <a:xfrm>
            <a:off x="4821522" y="1756231"/>
            <a:ext cx="528891" cy="391522"/>
          </a:xfrm>
          <a:prstGeom prst="rect">
            <a:avLst/>
          </a:prstGeom>
        </p:spPr>
      </p:pic>
      <p:sp>
        <p:nvSpPr>
          <p:cNvPr id="20" name="Text 9"/>
          <p:cNvSpPr/>
          <p:nvPr>
            <p:custDataLst>
              <p:tags r:id="rId18"/>
            </p:custDataLst>
          </p:nvPr>
        </p:nvSpPr>
        <p:spPr>
          <a:xfrm>
            <a:off x="4702650" y="1750824"/>
            <a:ext cx="739524"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6775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项目合作与目标</a:t>
            </a:r>
            <a:endParaRPr lang="en-US" sz="1500" dirty="0"/>
          </a:p>
        </p:txBody>
      </p:sp>
      <p:pic>
        <p:nvPicPr>
          <p:cNvPr id="4" name="Image 1" descr="preencoded.png"/>
          <p:cNvPicPr>
            <a:picLocks noChangeAspect="1"/>
          </p:cNvPicPr>
          <p:nvPr/>
        </p:nvPicPr>
        <p:blipFill>
          <a:blip r:embed="rId1"/>
          <a:stretch>
            <a:fillRect/>
          </a:stretch>
        </p:blipFill>
        <p:spPr>
          <a:xfrm>
            <a:off x="288533" y="71735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92027"/>
            <a:ext cx="616423" cy="231159"/>
          </a:xfrm>
          <a:prstGeom prst="rect">
            <a:avLst/>
          </a:prstGeom>
        </p:spPr>
      </p:pic>
      <p:pic>
        <p:nvPicPr>
          <p:cNvPr id="6" name="Image 3" descr="preencoded.png"/>
          <p:cNvPicPr>
            <a:picLocks noChangeAspect="1"/>
          </p:cNvPicPr>
          <p:nvPr/>
        </p:nvPicPr>
        <p:blipFill>
          <a:blip r:embed="rId2">
            <a:alphaModFix amt="50000"/>
          </a:blip>
          <a:stretch>
            <a:fillRect/>
          </a:stretch>
        </p:blipFill>
        <p:spPr>
          <a:xfrm>
            <a:off x="312725" y="1416494"/>
            <a:ext cx="4261104" cy="182880"/>
          </a:xfrm>
          <a:prstGeom prst="rect">
            <a:avLst/>
          </a:prstGeom>
        </p:spPr>
      </p:pic>
      <p:sp>
        <p:nvSpPr>
          <p:cNvPr id="7" name="Shape 1"/>
          <p:cNvSpPr/>
          <p:nvPr>
            <p:custDataLst>
              <p:tags r:id="rId3"/>
            </p:custDataLst>
          </p:nvPr>
        </p:nvSpPr>
        <p:spPr>
          <a:xfrm>
            <a:off x="1682112" y="1599949"/>
            <a:ext cx="0" cy="567089"/>
          </a:xfrm>
          <a:custGeom>
            <a:avLst/>
            <a:gdLst/>
            <a:ahLst/>
            <a:cxnLst/>
            <a:rect l="l" t="t" r="r" b="b"/>
            <a:pathLst>
              <a:path h="567089">
                <a:moveTo>
                  <a:pt x="0" y="0"/>
                </a:moveTo>
                <a:lnTo>
                  <a:pt x="0" y="567089"/>
                </a:lnTo>
              </a:path>
            </a:pathLst>
          </a:custGeom>
          <a:noFill/>
          <a:ln w="38100">
            <a:solidFill>
              <a:srgbClr val="F0A22E"/>
            </a:solidFill>
            <a:prstDash val="solid"/>
            <a:headEnd type="none"/>
            <a:tailEnd type="none"/>
          </a:ln>
        </p:spPr>
      </p:sp>
      <p:pic>
        <p:nvPicPr>
          <p:cNvPr id="8" name="Image 4" descr="preencoded.png"/>
          <p:cNvPicPr>
            <a:picLocks noChangeAspect="1"/>
          </p:cNvPicPr>
          <p:nvPr>
            <p:custDataLst>
              <p:tags r:id="rId4"/>
            </p:custDataLst>
          </p:nvPr>
        </p:nvPicPr>
        <p:blipFill>
          <a:blip r:embed="rId5"/>
          <a:stretch>
            <a:fillRect/>
          </a:stretch>
        </p:blipFill>
        <p:spPr>
          <a:xfrm>
            <a:off x="303581" y="2364550"/>
            <a:ext cx="2756916" cy="2231136"/>
          </a:xfrm>
          <a:prstGeom prst="rect">
            <a:avLst/>
          </a:prstGeom>
        </p:spPr>
      </p:pic>
      <p:pic>
        <p:nvPicPr>
          <p:cNvPr id="9" name="Image 5" descr="preencoded.png"/>
          <p:cNvPicPr>
            <a:picLocks noChangeAspect="1"/>
          </p:cNvPicPr>
          <p:nvPr>
            <p:custDataLst>
              <p:tags r:id="rId6"/>
            </p:custDataLst>
          </p:nvPr>
        </p:nvPicPr>
        <p:blipFill>
          <a:blip r:embed="rId7"/>
          <a:stretch>
            <a:fillRect/>
          </a:stretch>
        </p:blipFill>
        <p:spPr>
          <a:xfrm>
            <a:off x="884165" y="2082914"/>
            <a:ext cx="1595894" cy="395023"/>
          </a:xfrm>
          <a:prstGeom prst="rect">
            <a:avLst/>
          </a:prstGeom>
        </p:spPr>
      </p:pic>
      <p:sp>
        <p:nvSpPr>
          <p:cNvPr id="10" name="Text 2"/>
          <p:cNvSpPr/>
          <p:nvPr>
            <p:custDataLst>
              <p:tags r:id="rId8"/>
            </p:custDataLst>
          </p:nvPr>
        </p:nvSpPr>
        <p:spPr>
          <a:xfrm>
            <a:off x="1409546" y="2010678"/>
            <a:ext cx="545132" cy="539496"/>
          </a:xfrm>
          <a:prstGeom prst="rect">
            <a:avLst/>
          </a:prstGeom>
          <a:noFill/>
        </p:spPr>
        <p:txBody>
          <a:bodyPr wrap="square" lIns="95250" tIns="95250" rIns="95250" bIns="95250" rtlCol="0" anchor="ctr">
            <a:spAutoFit/>
          </a:bodyPr>
          <a:lstStyle/>
          <a:p>
            <a:pPr marL="0" indent="0" algn="ctr">
              <a:lnSpc>
                <a:spcPct val="113000"/>
              </a:lnSpc>
              <a:spcBef>
                <a:spcPts val="375"/>
              </a:spcBef>
              <a:buNone/>
            </a:pPr>
            <a:r>
              <a:rPr lang="en-US" sz="19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11" name="Text 3"/>
          <p:cNvSpPr/>
          <p:nvPr>
            <p:custDataLst>
              <p:tags r:id="rId9"/>
            </p:custDataLst>
          </p:nvPr>
        </p:nvSpPr>
        <p:spPr>
          <a:xfrm>
            <a:off x="466877" y="2550174"/>
            <a:ext cx="2430470" cy="40233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联合开发背景</a:t>
            </a:r>
            <a:endParaRPr lang="en-US" sz="1500" dirty="0"/>
          </a:p>
        </p:txBody>
      </p:sp>
      <p:sp>
        <p:nvSpPr>
          <p:cNvPr id="12" name="Text 4"/>
          <p:cNvSpPr/>
          <p:nvPr>
            <p:custDataLst>
              <p:tags r:id="rId10"/>
            </p:custDataLst>
          </p:nvPr>
        </p:nvSpPr>
        <p:spPr>
          <a:xfrm>
            <a:off x="466877" y="2889668"/>
            <a:ext cx="2430470" cy="123444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本项目由石家庄双鸽圣蕴食品有限公司与河北科技大学共同发起，旨在通过科技创新，降低肉制品中人工合成添加剂的使用，提升产品健康性。</a:t>
            </a:r>
            <a:endParaRPr lang="en-US" sz="1500" dirty="0"/>
          </a:p>
        </p:txBody>
      </p:sp>
      <p:sp>
        <p:nvSpPr>
          <p:cNvPr id="13" name="Shape 5"/>
          <p:cNvSpPr/>
          <p:nvPr>
            <p:custDataLst>
              <p:tags r:id="rId11"/>
            </p:custDataLst>
          </p:nvPr>
        </p:nvSpPr>
        <p:spPr>
          <a:xfrm>
            <a:off x="4572000" y="1599374"/>
            <a:ext cx="0" cy="286867"/>
          </a:xfrm>
          <a:custGeom>
            <a:avLst/>
            <a:gdLst/>
            <a:ahLst/>
            <a:cxnLst/>
            <a:rect l="l" t="t" r="r" b="b"/>
            <a:pathLst>
              <a:path h="286867">
                <a:moveTo>
                  <a:pt x="0" y="0"/>
                </a:moveTo>
                <a:lnTo>
                  <a:pt x="0" y="286867"/>
                </a:lnTo>
              </a:path>
            </a:pathLst>
          </a:custGeom>
          <a:noFill/>
          <a:ln w="38100">
            <a:solidFill>
              <a:srgbClr val="F0A22E"/>
            </a:solidFill>
            <a:prstDash val="solid"/>
            <a:headEnd type="none"/>
            <a:tailEnd type="none"/>
          </a:ln>
        </p:spPr>
      </p:sp>
      <p:pic>
        <p:nvPicPr>
          <p:cNvPr id="14" name="Image 6" descr="preencoded.png"/>
          <p:cNvPicPr>
            <a:picLocks noChangeAspect="1"/>
          </p:cNvPicPr>
          <p:nvPr>
            <p:custDataLst>
              <p:tags r:id="rId12"/>
            </p:custDataLst>
          </p:nvPr>
        </p:nvPicPr>
        <p:blipFill>
          <a:blip r:embed="rId13"/>
          <a:stretch>
            <a:fillRect/>
          </a:stretch>
        </p:blipFill>
        <p:spPr>
          <a:xfrm>
            <a:off x="3193369" y="2083752"/>
            <a:ext cx="2756916" cy="2231136"/>
          </a:xfrm>
          <a:prstGeom prst="rect">
            <a:avLst/>
          </a:prstGeom>
        </p:spPr>
      </p:pic>
      <p:pic>
        <p:nvPicPr>
          <p:cNvPr id="15" name="Image 7" descr="preencoded.png"/>
          <p:cNvPicPr>
            <a:picLocks noChangeAspect="1"/>
          </p:cNvPicPr>
          <p:nvPr>
            <p:custDataLst>
              <p:tags r:id="rId14"/>
            </p:custDataLst>
          </p:nvPr>
        </p:nvPicPr>
        <p:blipFill>
          <a:blip r:embed="rId15"/>
          <a:stretch>
            <a:fillRect/>
          </a:stretch>
        </p:blipFill>
        <p:spPr>
          <a:xfrm>
            <a:off x="3774053" y="1802117"/>
            <a:ext cx="1595894" cy="395023"/>
          </a:xfrm>
          <a:prstGeom prst="rect">
            <a:avLst/>
          </a:prstGeom>
        </p:spPr>
      </p:pic>
      <p:sp>
        <p:nvSpPr>
          <p:cNvPr id="16" name="Text 6"/>
          <p:cNvSpPr/>
          <p:nvPr>
            <p:custDataLst>
              <p:tags r:id="rId16"/>
            </p:custDataLst>
          </p:nvPr>
        </p:nvSpPr>
        <p:spPr>
          <a:xfrm>
            <a:off x="4299434" y="1729880"/>
            <a:ext cx="545132" cy="539496"/>
          </a:xfrm>
          <a:prstGeom prst="rect">
            <a:avLst/>
          </a:prstGeom>
          <a:noFill/>
        </p:spPr>
        <p:txBody>
          <a:bodyPr wrap="square" lIns="95250" tIns="95250" rIns="95250" bIns="95250" rtlCol="0" anchor="ctr">
            <a:spAutoFit/>
          </a:bodyPr>
          <a:lstStyle/>
          <a:p>
            <a:pPr marL="0" indent="0" algn="ctr">
              <a:lnSpc>
                <a:spcPct val="113000"/>
              </a:lnSpc>
              <a:spcBef>
                <a:spcPts val="375"/>
              </a:spcBef>
              <a:buNone/>
            </a:pPr>
            <a:r>
              <a:rPr lang="en-US" sz="19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17" name="Text 7"/>
          <p:cNvSpPr/>
          <p:nvPr>
            <p:custDataLst>
              <p:tags r:id="rId17"/>
            </p:custDataLst>
          </p:nvPr>
        </p:nvSpPr>
        <p:spPr>
          <a:xfrm>
            <a:off x="3356765" y="2269376"/>
            <a:ext cx="2430470" cy="40233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研究目标明确</a:t>
            </a:r>
            <a:endParaRPr lang="en-US" sz="1500" dirty="0"/>
          </a:p>
        </p:txBody>
      </p:sp>
      <p:sp>
        <p:nvSpPr>
          <p:cNvPr id="18" name="Text 8"/>
          <p:cNvSpPr/>
          <p:nvPr>
            <p:custDataLst>
              <p:tags r:id="rId18"/>
            </p:custDataLst>
          </p:nvPr>
        </p:nvSpPr>
        <p:spPr>
          <a:xfrm>
            <a:off x="3356765" y="2608871"/>
            <a:ext cx="2430470" cy="123444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项目的核心目标是研发新型低温肉制品，减少亚硝酸盐等添加剂的使用，同时保持产品的色泽、口感和营养价值，满足消费者对健康食品的需求。</a:t>
            </a:r>
            <a:endParaRPr lang="en-US" sz="1500" dirty="0"/>
          </a:p>
        </p:txBody>
      </p:sp>
      <p:sp>
        <p:nvSpPr>
          <p:cNvPr id="19" name="Shape 9"/>
          <p:cNvSpPr/>
          <p:nvPr>
            <p:custDataLst>
              <p:tags r:id="rId19"/>
            </p:custDataLst>
          </p:nvPr>
        </p:nvSpPr>
        <p:spPr>
          <a:xfrm>
            <a:off x="7461888" y="1599641"/>
            <a:ext cx="0" cy="567397"/>
          </a:xfrm>
          <a:custGeom>
            <a:avLst/>
            <a:gdLst/>
            <a:ahLst/>
            <a:cxnLst/>
            <a:rect l="l" t="t" r="r" b="b"/>
            <a:pathLst>
              <a:path h="567397">
                <a:moveTo>
                  <a:pt x="0" y="0"/>
                </a:moveTo>
                <a:lnTo>
                  <a:pt x="0" y="567397"/>
                </a:lnTo>
              </a:path>
            </a:pathLst>
          </a:custGeom>
          <a:noFill/>
          <a:ln w="38100">
            <a:solidFill>
              <a:srgbClr val="F0A22E"/>
            </a:solidFill>
            <a:prstDash val="solid"/>
            <a:headEnd type="none"/>
            <a:tailEnd type="none"/>
          </a:ln>
        </p:spPr>
      </p:sp>
      <p:pic>
        <p:nvPicPr>
          <p:cNvPr id="20" name="Image 8" descr="preencoded.png"/>
          <p:cNvPicPr>
            <a:picLocks noChangeAspect="1"/>
          </p:cNvPicPr>
          <p:nvPr>
            <p:custDataLst>
              <p:tags r:id="rId20"/>
            </p:custDataLst>
          </p:nvPr>
        </p:nvPicPr>
        <p:blipFill>
          <a:blip r:embed="rId5"/>
          <a:stretch>
            <a:fillRect/>
          </a:stretch>
        </p:blipFill>
        <p:spPr>
          <a:xfrm>
            <a:off x="6083503" y="2364094"/>
            <a:ext cx="2756916" cy="2231136"/>
          </a:xfrm>
          <a:prstGeom prst="rect">
            <a:avLst/>
          </a:prstGeom>
        </p:spPr>
      </p:pic>
      <p:pic>
        <p:nvPicPr>
          <p:cNvPr id="21" name="Image 9" descr="preencoded.png"/>
          <p:cNvPicPr>
            <a:picLocks noChangeAspect="1"/>
          </p:cNvPicPr>
          <p:nvPr>
            <p:custDataLst>
              <p:tags r:id="rId21"/>
            </p:custDataLst>
          </p:nvPr>
        </p:nvPicPr>
        <p:blipFill>
          <a:blip r:embed="rId7"/>
          <a:stretch>
            <a:fillRect/>
          </a:stretch>
        </p:blipFill>
        <p:spPr>
          <a:xfrm>
            <a:off x="6663941" y="2082914"/>
            <a:ext cx="1595894" cy="395023"/>
          </a:xfrm>
          <a:prstGeom prst="rect">
            <a:avLst/>
          </a:prstGeom>
        </p:spPr>
      </p:pic>
      <p:sp>
        <p:nvSpPr>
          <p:cNvPr id="22" name="Text 10"/>
          <p:cNvSpPr/>
          <p:nvPr>
            <p:custDataLst>
              <p:tags r:id="rId22"/>
            </p:custDataLst>
          </p:nvPr>
        </p:nvSpPr>
        <p:spPr>
          <a:xfrm>
            <a:off x="7189322" y="2010678"/>
            <a:ext cx="545132" cy="539496"/>
          </a:xfrm>
          <a:prstGeom prst="rect">
            <a:avLst/>
          </a:prstGeom>
          <a:noFill/>
        </p:spPr>
        <p:txBody>
          <a:bodyPr wrap="square" lIns="95250" tIns="95250" rIns="95250" bIns="95250" rtlCol="0" anchor="ctr">
            <a:spAutoFit/>
          </a:bodyPr>
          <a:lstStyle/>
          <a:p>
            <a:pPr marL="0" indent="0" algn="ctr">
              <a:lnSpc>
                <a:spcPct val="113000"/>
              </a:lnSpc>
              <a:spcBef>
                <a:spcPts val="375"/>
              </a:spcBef>
              <a:buNone/>
            </a:pPr>
            <a:r>
              <a:rPr lang="en-US" sz="19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23" name="Text 11"/>
          <p:cNvSpPr/>
          <p:nvPr>
            <p:custDataLst>
              <p:tags r:id="rId23"/>
            </p:custDataLst>
          </p:nvPr>
        </p:nvSpPr>
        <p:spPr>
          <a:xfrm>
            <a:off x="6246653" y="2550174"/>
            <a:ext cx="2430470" cy="40233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技术革新方向</a:t>
            </a:r>
            <a:endParaRPr lang="en-US" sz="1500" dirty="0"/>
          </a:p>
        </p:txBody>
      </p:sp>
      <p:sp>
        <p:nvSpPr>
          <p:cNvPr id="24" name="Text 12"/>
          <p:cNvSpPr/>
          <p:nvPr>
            <p:custDataLst>
              <p:tags r:id="rId24"/>
            </p:custDataLst>
          </p:nvPr>
        </p:nvSpPr>
        <p:spPr>
          <a:xfrm>
            <a:off x="6246653" y="2889668"/>
            <a:ext cx="2430470" cy="123444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通过采用无硝腌制、添加膳食纤维和低温慢煮等技术手段，项目致力于改善传统肉制品的加工工艺，实现清洁标签，推动肉制品行业的可持续发展。</a:t>
            </a:r>
            <a:endParaRPr lang="en-US" sz="1500" dirty="0"/>
          </a:p>
        </p:txBody>
      </p:sp>
      <p:pic>
        <p:nvPicPr>
          <p:cNvPr id="25" name="Image 10" descr="preencoded.png"/>
          <p:cNvPicPr>
            <a:picLocks noChangeAspect="1"/>
          </p:cNvPicPr>
          <p:nvPr/>
        </p:nvPicPr>
        <p:blipFill>
          <a:blip r:embed="rId25">
            <a:alphaModFix amt="50000"/>
          </a:blip>
          <a:stretch>
            <a:fillRect/>
          </a:stretch>
        </p:blipFill>
        <p:spPr>
          <a:xfrm>
            <a:off x="4572000" y="1416494"/>
            <a:ext cx="4261104" cy="18288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1"/>
          <a:stretch>
            <a:fillRect/>
          </a:stretch>
        </p:blipFill>
        <p:spPr>
          <a:xfrm>
            <a:off x="791030" y="765920"/>
            <a:ext cx="914028" cy="914028"/>
          </a:xfrm>
          <a:prstGeom prst="rect">
            <a:avLst/>
          </a:prstGeom>
        </p:spPr>
      </p:pic>
      <p:sp>
        <p:nvSpPr>
          <p:cNvPr id="3" name="Text 0"/>
          <p:cNvSpPr/>
          <p:nvPr/>
        </p:nvSpPr>
        <p:spPr>
          <a:xfrm>
            <a:off x="1453970" y="2286929"/>
            <a:ext cx="5221112" cy="78638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研究内容</a:t>
            </a:r>
            <a:endParaRPr lang="en-US" sz="1500" dirty="0"/>
          </a:p>
        </p:txBody>
      </p:sp>
      <p:sp>
        <p:nvSpPr>
          <p:cNvPr id="4" name="Text 1"/>
          <p:cNvSpPr/>
          <p:nvPr/>
        </p:nvSpPr>
        <p:spPr>
          <a:xfrm>
            <a:off x="672814" y="1069715"/>
            <a:ext cx="1356643" cy="950976"/>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4050" b="1" dirty="0">
                <a:solidFill>
                  <a:srgbClr val="A5644E"/>
                </a:solidFill>
                <a:latin typeface="Arial" panose="020B0604020202020204" pitchFamily="34" charset="0"/>
                <a:ea typeface="Arial" panose="020B0604020202020204" pitchFamily="34" charset="-122"/>
                <a:cs typeface="Arial" panose="020B0604020202020204" pitchFamily="34" charset="-120"/>
              </a:rPr>
              <a:t>03</a:t>
            </a:r>
            <a:endParaRPr lang="en-US" sz="15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72497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76787"/>
            <a:ext cx="616423" cy="231159"/>
          </a:xfrm>
          <a:prstGeom prst="rect">
            <a:avLst/>
          </a:prstGeom>
        </p:spPr>
      </p:pic>
      <p:sp>
        <p:nvSpPr>
          <p:cNvPr id="5" name="Text 0"/>
          <p:cNvSpPr/>
          <p:nvPr/>
        </p:nvSpPr>
        <p:spPr>
          <a:xfrm>
            <a:off x="817780" y="55251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自然发色代替人工亚硝酸盐</a:t>
            </a:r>
            <a:endParaRPr lang="en-US" sz="1500" dirty="0"/>
          </a:p>
        </p:txBody>
      </p:sp>
      <p:pic>
        <p:nvPicPr>
          <p:cNvPr id="6" name="Image 3" descr="preencoded.png"/>
          <p:cNvPicPr>
            <a:picLocks noChangeAspect="1"/>
          </p:cNvPicPr>
          <p:nvPr>
            <p:custDataLst>
              <p:tags r:id="rId2"/>
            </p:custDataLst>
          </p:nvPr>
        </p:nvPicPr>
        <p:blipFill>
          <a:blip r:embed="rId3">
            <a:alphaModFix amt="10000"/>
          </a:blip>
          <a:stretch>
            <a:fillRect/>
          </a:stretch>
        </p:blipFill>
        <p:spPr>
          <a:xfrm>
            <a:off x="447956" y="2409426"/>
            <a:ext cx="8248087" cy="2346713"/>
          </a:xfrm>
          <a:prstGeom prst="rect">
            <a:avLst/>
          </a:prstGeom>
        </p:spPr>
      </p:pic>
      <p:pic>
        <p:nvPicPr>
          <p:cNvPr id="7" name="Image 4" descr="preencoded.png"/>
          <p:cNvPicPr>
            <a:picLocks noChangeAspect="1"/>
          </p:cNvPicPr>
          <p:nvPr>
            <p:custDataLst>
              <p:tags r:id="rId4"/>
            </p:custDataLst>
          </p:nvPr>
        </p:nvPicPr>
        <p:blipFill>
          <a:blip r:embed="rId5"/>
          <a:stretch>
            <a:fillRect/>
          </a:stretch>
        </p:blipFill>
        <p:spPr>
          <a:xfrm>
            <a:off x="2041139" y="1347480"/>
            <a:ext cx="914400" cy="914400"/>
          </a:xfrm>
          <a:prstGeom prst="rect">
            <a:avLst/>
          </a:prstGeom>
        </p:spPr>
      </p:pic>
      <p:pic>
        <p:nvPicPr>
          <p:cNvPr id="8" name="Image 5" descr="preencoded.png"/>
          <p:cNvPicPr>
            <a:picLocks noChangeAspect="1"/>
          </p:cNvPicPr>
          <p:nvPr>
            <p:custDataLst>
              <p:tags r:id="rId6"/>
            </p:custDataLst>
          </p:nvPr>
        </p:nvPicPr>
        <p:blipFill>
          <a:blip r:embed="rId5"/>
          <a:stretch>
            <a:fillRect/>
          </a:stretch>
        </p:blipFill>
        <p:spPr>
          <a:xfrm flipH="1">
            <a:off x="1126739" y="1347480"/>
            <a:ext cx="914400" cy="914400"/>
          </a:xfrm>
          <a:prstGeom prst="rect">
            <a:avLst/>
          </a:prstGeom>
        </p:spPr>
      </p:pic>
      <p:sp>
        <p:nvSpPr>
          <p:cNvPr id="9" name="Text 1"/>
          <p:cNvSpPr/>
          <p:nvPr>
            <p:custDataLst>
              <p:tags r:id="rId7"/>
            </p:custDataLst>
          </p:nvPr>
        </p:nvSpPr>
        <p:spPr>
          <a:xfrm>
            <a:off x="1636445" y="1475496"/>
            <a:ext cx="784215" cy="58521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pic>
        <p:nvPicPr>
          <p:cNvPr id="10" name="Image 6" descr="preencoded.png"/>
          <p:cNvPicPr>
            <a:picLocks noChangeAspect="1"/>
          </p:cNvPicPr>
          <p:nvPr>
            <p:custDataLst>
              <p:tags r:id="rId8"/>
            </p:custDataLst>
          </p:nvPr>
        </p:nvPicPr>
        <p:blipFill>
          <a:blip r:embed="rId9">
            <a:alphaModFix amt="80000"/>
          </a:blip>
          <a:stretch>
            <a:fillRect/>
          </a:stretch>
        </p:blipFill>
        <p:spPr>
          <a:xfrm>
            <a:off x="1745836" y="2226546"/>
            <a:ext cx="182880" cy="182880"/>
          </a:xfrm>
          <a:prstGeom prst="rect">
            <a:avLst/>
          </a:prstGeom>
        </p:spPr>
      </p:pic>
      <p:pic>
        <p:nvPicPr>
          <p:cNvPr id="11" name="Image 7" descr="preencoded.png"/>
          <p:cNvPicPr>
            <a:picLocks noChangeAspect="1"/>
          </p:cNvPicPr>
          <p:nvPr>
            <p:custDataLst>
              <p:tags r:id="rId10"/>
            </p:custDataLst>
          </p:nvPr>
        </p:nvPicPr>
        <p:blipFill>
          <a:blip r:embed="rId9"/>
          <a:stretch>
            <a:fillRect/>
          </a:stretch>
        </p:blipFill>
        <p:spPr>
          <a:xfrm>
            <a:off x="1949699" y="2226546"/>
            <a:ext cx="182880" cy="182880"/>
          </a:xfrm>
          <a:prstGeom prst="rect">
            <a:avLst/>
          </a:prstGeom>
        </p:spPr>
      </p:pic>
      <p:pic>
        <p:nvPicPr>
          <p:cNvPr id="12" name="Image 8" descr="preencoded.png"/>
          <p:cNvPicPr>
            <a:picLocks noChangeAspect="1"/>
          </p:cNvPicPr>
          <p:nvPr>
            <p:custDataLst>
              <p:tags r:id="rId11"/>
            </p:custDataLst>
          </p:nvPr>
        </p:nvPicPr>
        <p:blipFill>
          <a:blip r:embed="rId9">
            <a:alphaModFix amt="80000"/>
          </a:blip>
          <a:stretch>
            <a:fillRect/>
          </a:stretch>
        </p:blipFill>
        <p:spPr>
          <a:xfrm>
            <a:off x="2153562" y="2226546"/>
            <a:ext cx="182880" cy="182880"/>
          </a:xfrm>
          <a:prstGeom prst="rect">
            <a:avLst/>
          </a:prstGeom>
        </p:spPr>
      </p:pic>
      <p:sp>
        <p:nvSpPr>
          <p:cNvPr id="13" name="Text 2"/>
          <p:cNvSpPr/>
          <p:nvPr>
            <p:custDataLst>
              <p:tags r:id="rId12"/>
            </p:custDataLst>
          </p:nvPr>
        </p:nvSpPr>
        <p:spPr>
          <a:xfrm>
            <a:off x="825904" y="2525793"/>
            <a:ext cx="2430470" cy="40233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优质原料肉的选择</a:t>
            </a:r>
            <a:endParaRPr lang="en-US" sz="1500" dirty="0"/>
          </a:p>
        </p:txBody>
      </p:sp>
      <p:sp>
        <p:nvSpPr>
          <p:cNvPr id="14" name="Text 3"/>
          <p:cNvSpPr/>
          <p:nvPr>
            <p:custDataLst>
              <p:tags r:id="rId13"/>
            </p:custDataLst>
          </p:nvPr>
        </p:nvSpPr>
        <p:spPr>
          <a:xfrm>
            <a:off x="825904" y="2928129"/>
            <a:ext cx="2430470" cy="111379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在肉制品加工过程中，选用优质新鲜原料肉是实现自然发色的关键。本项目中选用的</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双鸽自产优质新鲜原料肉</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，绝对保证产品的安全性和健康性。</a:t>
            </a:r>
            <a:endParaRPr lang="en-US" sz="1500" dirty="0"/>
          </a:p>
        </p:txBody>
      </p:sp>
      <p:pic>
        <p:nvPicPr>
          <p:cNvPr id="15" name="Image 9" descr="preencoded.png"/>
          <p:cNvPicPr>
            <a:picLocks noChangeAspect="1"/>
          </p:cNvPicPr>
          <p:nvPr>
            <p:custDataLst>
              <p:tags r:id="rId14"/>
            </p:custDataLst>
          </p:nvPr>
        </p:nvPicPr>
        <p:blipFill>
          <a:blip r:embed="rId5"/>
          <a:stretch>
            <a:fillRect/>
          </a:stretch>
        </p:blipFill>
        <p:spPr>
          <a:xfrm>
            <a:off x="4572000" y="1347480"/>
            <a:ext cx="914400" cy="914400"/>
          </a:xfrm>
          <a:prstGeom prst="rect">
            <a:avLst/>
          </a:prstGeom>
        </p:spPr>
      </p:pic>
      <p:pic>
        <p:nvPicPr>
          <p:cNvPr id="16" name="Image 10" descr="preencoded.png"/>
          <p:cNvPicPr>
            <a:picLocks noChangeAspect="1"/>
          </p:cNvPicPr>
          <p:nvPr>
            <p:custDataLst>
              <p:tags r:id="rId15"/>
            </p:custDataLst>
          </p:nvPr>
        </p:nvPicPr>
        <p:blipFill>
          <a:blip r:embed="rId5"/>
          <a:stretch>
            <a:fillRect/>
          </a:stretch>
        </p:blipFill>
        <p:spPr>
          <a:xfrm flipH="1">
            <a:off x="3657600" y="1347480"/>
            <a:ext cx="914400" cy="914400"/>
          </a:xfrm>
          <a:prstGeom prst="rect">
            <a:avLst/>
          </a:prstGeom>
        </p:spPr>
      </p:pic>
      <p:sp>
        <p:nvSpPr>
          <p:cNvPr id="17" name="Text 4"/>
          <p:cNvSpPr/>
          <p:nvPr>
            <p:custDataLst>
              <p:tags r:id="rId16"/>
            </p:custDataLst>
          </p:nvPr>
        </p:nvSpPr>
        <p:spPr>
          <a:xfrm>
            <a:off x="4152608" y="1475496"/>
            <a:ext cx="849850" cy="58521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18" name="Text 5"/>
          <p:cNvSpPr/>
          <p:nvPr>
            <p:custDataLst>
              <p:tags r:id="rId17"/>
            </p:custDataLst>
          </p:nvPr>
        </p:nvSpPr>
        <p:spPr>
          <a:xfrm>
            <a:off x="3356765" y="2525793"/>
            <a:ext cx="2430470" cy="40233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微生物发酵代谢发色</a:t>
            </a:r>
            <a:endParaRPr lang="en-US" sz="1500" dirty="0"/>
          </a:p>
        </p:txBody>
      </p:sp>
      <p:sp>
        <p:nvSpPr>
          <p:cNvPr id="19" name="Text 6"/>
          <p:cNvSpPr/>
          <p:nvPr>
            <p:custDataLst>
              <p:tags r:id="rId18"/>
            </p:custDataLst>
          </p:nvPr>
        </p:nvSpPr>
        <p:spPr>
          <a:xfrm>
            <a:off x="3356765" y="2928129"/>
            <a:ext cx="2430470" cy="129794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通过</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添加肉葡萄球菌和小牛葡萄球菌等微生物</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，利用它们的自然发酵代谢过程来代替人工加入亚硝酸盐进行发色。这种方法既保持了肉质的鲜亮色泽，又避免了人工合成添加剂的使用。</a:t>
            </a:r>
            <a:endParaRPr lang="en-US" sz="1500" dirty="0"/>
          </a:p>
        </p:txBody>
      </p:sp>
      <p:pic>
        <p:nvPicPr>
          <p:cNvPr id="20" name="Image 11" descr="preencoded.png"/>
          <p:cNvPicPr>
            <a:picLocks noChangeAspect="1"/>
          </p:cNvPicPr>
          <p:nvPr>
            <p:custDataLst>
              <p:tags r:id="rId19"/>
            </p:custDataLst>
          </p:nvPr>
        </p:nvPicPr>
        <p:blipFill>
          <a:blip r:embed="rId5"/>
          <a:stretch>
            <a:fillRect/>
          </a:stretch>
        </p:blipFill>
        <p:spPr>
          <a:xfrm>
            <a:off x="7102861" y="1347480"/>
            <a:ext cx="914400" cy="914400"/>
          </a:xfrm>
          <a:prstGeom prst="rect">
            <a:avLst/>
          </a:prstGeom>
        </p:spPr>
      </p:pic>
      <p:pic>
        <p:nvPicPr>
          <p:cNvPr id="21" name="Image 12" descr="preencoded.png"/>
          <p:cNvPicPr>
            <a:picLocks noChangeAspect="1"/>
          </p:cNvPicPr>
          <p:nvPr>
            <p:custDataLst>
              <p:tags r:id="rId20"/>
            </p:custDataLst>
          </p:nvPr>
        </p:nvPicPr>
        <p:blipFill>
          <a:blip r:embed="rId5"/>
          <a:stretch>
            <a:fillRect/>
          </a:stretch>
        </p:blipFill>
        <p:spPr>
          <a:xfrm flipH="1">
            <a:off x="6188461" y="1347480"/>
            <a:ext cx="914400" cy="914400"/>
          </a:xfrm>
          <a:prstGeom prst="rect">
            <a:avLst/>
          </a:prstGeom>
        </p:spPr>
      </p:pic>
      <p:sp>
        <p:nvSpPr>
          <p:cNvPr id="22" name="Text 7"/>
          <p:cNvSpPr/>
          <p:nvPr>
            <p:custDataLst>
              <p:tags r:id="rId21"/>
            </p:custDataLst>
          </p:nvPr>
        </p:nvSpPr>
        <p:spPr>
          <a:xfrm>
            <a:off x="6676289" y="1475496"/>
            <a:ext cx="817032" cy="58521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23" name="Text 8"/>
          <p:cNvSpPr/>
          <p:nvPr>
            <p:custDataLst>
              <p:tags r:id="rId22"/>
            </p:custDataLst>
          </p:nvPr>
        </p:nvSpPr>
        <p:spPr>
          <a:xfrm>
            <a:off x="5887626" y="2525793"/>
            <a:ext cx="2430470" cy="40233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无硝腌制的优势</a:t>
            </a:r>
            <a:endParaRPr lang="en-US" sz="1500" dirty="0"/>
          </a:p>
        </p:txBody>
      </p:sp>
      <p:sp>
        <p:nvSpPr>
          <p:cNvPr id="24" name="Text 9"/>
          <p:cNvSpPr/>
          <p:nvPr>
            <p:custDataLst>
              <p:tags r:id="rId23"/>
            </p:custDataLst>
          </p:nvPr>
        </p:nvSpPr>
        <p:spPr>
          <a:xfrm>
            <a:off x="5887626" y="2928129"/>
            <a:ext cx="2430470" cy="111379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采用</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无硝腌制</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的方法，不仅可以</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减少或避免人工合成添加剂</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的使用，还能提高产品的营养价值和安全性，满足消费者对健康食品的需求。</a:t>
            </a:r>
            <a:endParaRPr lang="en-US" sz="1500" dirty="0"/>
          </a:p>
        </p:txBody>
      </p:sp>
      <p:pic>
        <p:nvPicPr>
          <p:cNvPr id="25" name="Image 13" descr="preencoded.png"/>
          <p:cNvPicPr>
            <a:picLocks noChangeAspect="1"/>
          </p:cNvPicPr>
          <p:nvPr>
            <p:custDataLst>
              <p:tags r:id="rId24"/>
            </p:custDataLst>
          </p:nvPr>
        </p:nvPicPr>
        <p:blipFill>
          <a:blip r:embed="rId9">
            <a:alphaModFix amt="80000"/>
          </a:blip>
          <a:stretch>
            <a:fillRect/>
          </a:stretch>
        </p:blipFill>
        <p:spPr>
          <a:xfrm>
            <a:off x="4276697" y="2226546"/>
            <a:ext cx="182880" cy="182880"/>
          </a:xfrm>
          <a:prstGeom prst="rect">
            <a:avLst/>
          </a:prstGeom>
        </p:spPr>
      </p:pic>
      <p:pic>
        <p:nvPicPr>
          <p:cNvPr id="26" name="Image 14" descr="preencoded.png"/>
          <p:cNvPicPr>
            <a:picLocks noChangeAspect="1"/>
          </p:cNvPicPr>
          <p:nvPr>
            <p:custDataLst>
              <p:tags r:id="rId25"/>
            </p:custDataLst>
          </p:nvPr>
        </p:nvPicPr>
        <p:blipFill>
          <a:blip r:embed="rId9"/>
          <a:stretch>
            <a:fillRect/>
          </a:stretch>
        </p:blipFill>
        <p:spPr>
          <a:xfrm>
            <a:off x="4480560" y="2226546"/>
            <a:ext cx="182880" cy="182880"/>
          </a:xfrm>
          <a:prstGeom prst="rect">
            <a:avLst/>
          </a:prstGeom>
        </p:spPr>
      </p:pic>
      <p:pic>
        <p:nvPicPr>
          <p:cNvPr id="27" name="Image 15" descr="preencoded.png"/>
          <p:cNvPicPr>
            <a:picLocks noChangeAspect="1"/>
          </p:cNvPicPr>
          <p:nvPr>
            <p:custDataLst>
              <p:tags r:id="rId26"/>
            </p:custDataLst>
          </p:nvPr>
        </p:nvPicPr>
        <p:blipFill>
          <a:blip r:embed="rId9">
            <a:alphaModFix amt="80000"/>
          </a:blip>
          <a:stretch>
            <a:fillRect/>
          </a:stretch>
        </p:blipFill>
        <p:spPr>
          <a:xfrm>
            <a:off x="4684423" y="2226546"/>
            <a:ext cx="182880" cy="182880"/>
          </a:xfrm>
          <a:prstGeom prst="rect">
            <a:avLst/>
          </a:prstGeom>
        </p:spPr>
      </p:pic>
      <p:pic>
        <p:nvPicPr>
          <p:cNvPr id="28" name="Image 16" descr="preencoded.png"/>
          <p:cNvPicPr>
            <a:picLocks noChangeAspect="1"/>
          </p:cNvPicPr>
          <p:nvPr>
            <p:custDataLst>
              <p:tags r:id="rId27"/>
            </p:custDataLst>
          </p:nvPr>
        </p:nvPicPr>
        <p:blipFill>
          <a:blip r:embed="rId9">
            <a:alphaModFix amt="80000"/>
          </a:blip>
          <a:stretch>
            <a:fillRect/>
          </a:stretch>
        </p:blipFill>
        <p:spPr>
          <a:xfrm>
            <a:off x="6807558" y="2226546"/>
            <a:ext cx="182880" cy="182880"/>
          </a:xfrm>
          <a:prstGeom prst="rect">
            <a:avLst/>
          </a:prstGeom>
        </p:spPr>
      </p:pic>
      <p:pic>
        <p:nvPicPr>
          <p:cNvPr id="29" name="Image 17" descr="preencoded.png"/>
          <p:cNvPicPr>
            <a:picLocks noChangeAspect="1"/>
          </p:cNvPicPr>
          <p:nvPr>
            <p:custDataLst>
              <p:tags r:id="rId28"/>
            </p:custDataLst>
          </p:nvPr>
        </p:nvPicPr>
        <p:blipFill>
          <a:blip r:embed="rId9"/>
          <a:stretch>
            <a:fillRect/>
          </a:stretch>
        </p:blipFill>
        <p:spPr>
          <a:xfrm>
            <a:off x="7011421" y="2226546"/>
            <a:ext cx="182880" cy="182880"/>
          </a:xfrm>
          <a:prstGeom prst="rect">
            <a:avLst/>
          </a:prstGeom>
        </p:spPr>
      </p:pic>
      <p:pic>
        <p:nvPicPr>
          <p:cNvPr id="30" name="Image 18" descr="preencoded.png"/>
          <p:cNvPicPr>
            <a:picLocks noChangeAspect="1"/>
          </p:cNvPicPr>
          <p:nvPr>
            <p:custDataLst>
              <p:tags r:id="rId29"/>
            </p:custDataLst>
          </p:nvPr>
        </p:nvPicPr>
        <p:blipFill>
          <a:blip r:embed="rId9">
            <a:alphaModFix amt="80000"/>
          </a:blip>
          <a:stretch>
            <a:fillRect/>
          </a:stretch>
        </p:blipFill>
        <p:spPr>
          <a:xfrm>
            <a:off x="7215284" y="2226546"/>
            <a:ext cx="182880" cy="182880"/>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70211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76787"/>
            <a:ext cx="616423" cy="231159"/>
          </a:xfrm>
          <a:prstGeom prst="rect">
            <a:avLst/>
          </a:prstGeom>
        </p:spPr>
      </p:pic>
      <p:sp>
        <p:nvSpPr>
          <p:cNvPr id="5" name="Text 0"/>
          <p:cNvSpPr/>
          <p:nvPr/>
        </p:nvSpPr>
        <p:spPr>
          <a:xfrm>
            <a:off x="817780" y="55251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零添加人工色素和防腐剂</a:t>
            </a:r>
            <a:endParaRPr lang="en-US" sz="1500" dirty="0"/>
          </a:p>
        </p:txBody>
      </p:sp>
      <p:pic>
        <p:nvPicPr>
          <p:cNvPr id="6" name="Image 3" descr="preencoded.png"/>
          <p:cNvPicPr>
            <a:picLocks noChangeAspect="1"/>
          </p:cNvPicPr>
          <p:nvPr/>
        </p:nvPicPr>
        <p:blipFill>
          <a:blip r:embed="rId2"/>
          <a:stretch>
            <a:fillRect/>
          </a:stretch>
        </p:blipFill>
        <p:spPr>
          <a:xfrm>
            <a:off x="5510252" y="2546193"/>
            <a:ext cx="2689524" cy="445315"/>
          </a:xfrm>
          <a:prstGeom prst="rect">
            <a:avLst/>
          </a:prstGeom>
        </p:spPr>
      </p:pic>
      <p:pic>
        <p:nvPicPr>
          <p:cNvPr id="7" name="Image 4" descr="preencoded.png"/>
          <p:cNvPicPr>
            <a:picLocks noChangeAspect="1"/>
          </p:cNvPicPr>
          <p:nvPr/>
        </p:nvPicPr>
        <p:blipFill>
          <a:blip r:embed="rId3"/>
          <a:stretch>
            <a:fillRect/>
          </a:stretch>
        </p:blipFill>
        <p:spPr>
          <a:xfrm rot="-8100000">
            <a:off x="7748355" y="2337382"/>
            <a:ext cx="731520" cy="731520"/>
          </a:xfrm>
          <a:prstGeom prst="rect">
            <a:avLst/>
          </a:prstGeom>
        </p:spPr>
      </p:pic>
      <p:pic>
        <p:nvPicPr>
          <p:cNvPr id="8" name="Image 5" descr="preencoded.png"/>
          <p:cNvPicPr>
            <a:picLocks noChangeAspect="1"/>
          </p:cNvPicPr>
          <p:nvPr/>
        </p:nvPicPr>
        <p:blipFill>
          <a:blip r:embed="rId4"/>
          <a:stretch>
            <a:fillRect/>
          </a:stretch>
        </p:blipFill>
        <p:spPr>
          <a:xfrm>
            <a:off x="512622" y="1601503"/>
            <a:ext cx="7687154" cy="576734"/>
          </a:xfrm>
          <a:prstGeom prst="rect">
            <a:avLst/>
          </a:prstGeom>
        </p:spPr>
      </p:pic>
      <p:pic>
        <p:nvPicPr>
          <p:cNvPr id="9" name="Image 6" descr="preencoded.png"/>
          <p:cNvPicPr>
            <a:picLocks noChangeAspect="1"/>
          </p:cNvPicPr>
          <p:nvPr/>
        </p:nvPicPr>
        <p:blipFill>
          <a:blip r:embed="rId3"/>
          <a:stretch>
            <a:fillRect/>
          </a:stretch>
        </p:blipFill>
        <p:spPr>
          <a:xfrm rot="-8100000">
            <a:off x="7739211" y="1524110"/>
            <a:ext cx="731520" cy="731520"/>
          </a:xfrm>
          <a:prstGeom prst="rect">
            <a:avLst/>
          </a:prstGeom>
        </p:spPr>
      </p:pic>
      <p:pic>
        <p:nvPicPr>
          <p:cNvPr id="10" name="Image 7" descr="preencoded.png"/>
          <p:cNvPicPr>
            <a:picLocks noChangeAspect="1"/>
          </p:cNvPicPr>
          <p:nvPr/>
        </p:nvPicPr>
        <p:blipFill>
          <a:blip r:embed="rId5"/>
          <a:stretch>
            <a:fillRect/>
          </a:stretch>
        </p:blipFill>
        <p:spPr>
          <a:xfrm rot="-8100000">
            <a:off x="7730067" y="1892066"/>
            <a:ext cx="731520" cy="731520"/>
          </a:xfrm>
          <a:prstGeom prst="rect">
            <a:avLst/>
          </a:prstGeom>
        </p:spPr>
      </p:pic>
      <p:pic>
        <p:nvPicPr>
          <p:cNvPr id="11" name="Image 8" descr="preencoded.png"/>
          <p:cNvPicPr>
            <a:picLocks noChangeAspect="1"/>
          </p:cNvPicPr>
          <p:nvPr/>
        </p:nvPicPr>
        <p:blipFill>
          <a:blip r:embed="rId6"/>
          <a:stretch>
            <a:fillRect/>
          </a:stretch>
        </p:blipFill>
        <p:spPr>
          <a:xfrm>
            <a:off x="521766" y="2185879"/>
            <a:ext cx="2511105" cy="1682799"/>
          </a:xfrm>
          <a:prstGeom prst="rect">
            <a:avLst/>
          </a:prstGeom>
        </p:spPr>
      </p:pic>
      <p:pic>
        <p:nvPicPr>
          <p:cNvPr id="12" name="Image 9" descr="preencoded.png"/>
          <p:cNvPicPr>
            <a:picLocks noChangeAspect="1"/>
          </p:cNvPicPr>
          <p:nvPr/>
        </p:nvPicPr>
        <p:blipFill>
          <a:blip r:embed="rId7"/>
          <a:stretch>
            <a:fillRect/>
          </a:stretch>
        </p:blipFill>
        <p:spPr>
          <a:xfrm>
            <a:off x="3030749" y="2546193"/>
            <a:ext cx="2488647" cy="1682799"/>
          </a:xfrm>
          <a:prstGeom prst="rect">
            <a:avLst/>
          </a:prstGeom>
        </p:spPr>
      </p:pic>
      <p:pic>
        <p:nvPicPr>
          <p:cNvPr id="13" name="Image 10" descr="preencoded.png"/>
          <p:cNvPicPr>
            <a:picLocks noChangeAspect="1"/>
          </p:cNvPicPr>
          <p:nvPr/>
        </p:nvPicPr>
        <p:blipFill>
          <a:blip r:embed="rId8"/>
          <a:stretch>
            <a:fillRect/>
          </a:stretch>
        </p:blipFill>
        <p:spPr>
          <a:xfrm>
            <a:off x="5519396" y="2991509"/>
            <a:ext cx="2591353" cy="1682799"/>
          </a:xfrm>
          <a:prstGeom prst="rect">
            <a:avLst/>
          </a:prstGeom>
        </p:spPr>
      </p:pic>
      <p:sp>
        <p:nvSpPr>
          <p:cNvPr id="14" name="Text 1"/>
          <p:cNvSpPr/>
          <p:nvPr/>
        </p:nvSpPr>
        <p:spPr>
          <a:xfrm>
            <a:off x="602401" y="1688702"/>
            <a:ext cx="2430470" cy="40233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天然植物成分的应用</a:t>
            </a:r>
            <a:endParaRPr lang="en-US" sz="1500" dirty="0"/>
          </a:p>
        </p:txBody>
      </p:sp>
      <p:sp>
        <p:nvSpPr>
          <p:cNvPr id="15" name="Text 2"/>
          <p:cNvSpPr/>
          <p:nvPr/>
        </p:nvSpPr>
        <p:spPr>
          <a:xfrm>
            <a:off x="512622" y="2146635"/>
            <a:ext cx="2501961" cy="1351915"/>
          </a:xfrm>
          <a:prstGeom prst="rect">
            <a:avLst/>
          </a:prstGeom>
          <a:noFill/>
        </p:spPr>
        <p:txBody>
          <a:bodyPr wrap="square" lIns="95250" tIns="95250" rIns="95250" bIns="95250" rtlCol="0" anchor="t">
            <a:spAutoFit/>
          </a:bodyPr>
          <a:lstStyle/>
          <a:p>
            <a:pPr marL="0" indent="0" algn="just">
              <a:lnSpc>
                <a:spcPct val="105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本项目在肉制品加工过程中采用天然植物成分，如</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植物多糖</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，这不仅提升了产品的自然风味，还有效避免了人工色素和防腐剂的使用，使配料表更干净简洁，确保了食品的健康与安全。</a:t>
            </a:r>
            <a:endParaRPr lang="en-US" sz="1500" dirty="0"/>
          </a:p>
        </p:txBody>
      </p:sp>
      <p:sp>
        <p:nvSpPr>
          <p:cNvPr id="16" name="Text 3"/>
          <p:cNvSpPr/>
          <p:nvPr/>
        </p:nvSpPr>
        <p:spPr>
          <a:xfrm>
            <a:off x="3017435" y="2546193"/>
            <a:ext cx="2501961" cy="1158240"/>
          </a:xfrm>
          <a:prstGeom prst="rect">
            <a:avLst/>
          </a:prstGeom>
          <a:noFill/>
        </p:spPr>
        <p:txBody>
          <a:bodyPr wrap="square" lIns="95250" tIns="95250" rIns="95250" bIns="95250" rtlCol="0" anchor="t">
            <a:spAutoFit/>
          </a:bodyPr>
          <a:lstStyle/>
          <a:p>
            <a:pPr marL="0" indent="0" algn="just">
              <a:lnSpc>
                <a:spcPct val="105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通过</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减少</a:t>
            </a:r>
            <a:r>
              <a:rPr lang="zh-CN" alt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色素、</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防腐剂、增稠剂</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等人工合成添加剂的使用量，本项目旨在为消费者提供更加纯净、健康的肉制品选择，同时保持产品的品质和口感。</a:t>
            </a:r>
            <a:endParaRPr lang="en-US" sz="1500" dirty="0"/>
          </a:p>
        </p:txBody>
      </p:sp>
      <p:sp>
        <p:nvSpPr>
          <p:cNvPr id="17" name="Text 4"/>
          <p:cNvSpPr/>
          <p:nvPr/>
        </p:nvSpPr>
        <p:spPr>
          <a:xfrm>
            <a:off x="5510252" y="2589173"/>
            <a:ext cx="2430470" cy="40233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绿色新型防腐技术</a:t>
            </a:r>
            <a:endParaRPr lang="en-US" sz="1500" dirty="0"/>
          </a:p>
        </p:txBody>
      </p:sp>
      <p:sp>
        <p:nvSpPr>
          <p:cNvPr id="18" name="Text 5"/>
          <p:cNvSpPr/>
          <p:nvPr/>
        </p:nvSpPr>
        <p:spPr>
          <a:xfrm>
            <a:off x="5519396" y="2991509"/>
            <a:ext cx="2501961" cy="1158240"/>
          </a:xfrm>
          <a:prstGeom prst="rect">
            <a:avLst/>
          </a:prstGeom>
          <a:noFill/>
        </p:spPr>
        <p:txBody>
          <a:bodyPr wrap="square" lIns="95250" tIns="95250" rIns="95250" bIns="95250" rtlCol="0" anchor="t">
            <a:spAutoFit/>
          </a:bodyPr>
          <a:lstStyle/>
          <a:p>
            <a:pPr marL="0" indent="0" algn="just">
              <a:lnSpc>
                <a:spcPct val="105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利用纯植物基配料进行防腐处理，如</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海藻糖和部分香辛料</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有抑菌防腐和调节风味的作用，应用于肉制品中可实现绿色新型防腐技术，延长产品保质期。</a:t>
            </a:r>
            <a:endParaRPr lang="en-US" sz="1500" dirty="0"/>
          </a:p>
        </p:txBody>
      </p:sp>
      <p:pic>
        <p:nvPicPr>
          <p:cNvPr id="19" name="Image 11" descr="preencoded.png"/>
          <p:cNvPicPr>
            <a:picLocks noChangeAspect="1"/>
          </p:cNvPicPr>
          <p:nvPr/>
        </p:nvPicPr>
        <p:blipFill>
          <a:blip r:embed="rId9"/>
          <a:stretch>
            <a:fillRect/>
          </a:stretch>
        </p:blipFill>
        <p:spPr>
          <a:xfrm>
            <a:off x="3023727" y="1969459"/>
            <a:ext cx="5176049" cy="576734"/>
          </a:xfrm>
          <a:prstGeom prst="rect">
            <a:avLst/>
          </a:prstGeom>
        </p:spPr>
      </p:pic>
      <p:sp>
        <p:nvSpPr>
          <p:cNvPr id="20" name="Text 6"/>
          <p:cNvSpPr/>
          <p:nvPr/>
        </p:nvSpPr>
        <p:spPr>
          <a:xfrm>
            <a:off x="3014345" y="2056765"/>
            <a:ext cx="3021330" cy="46736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降低人工合成添加剂使用量</a:t>
            </a:r>
            <a:endParaRPr lang="en-US" sz="15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65639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38687"/>
            <a:ext cx="616423" cy="231159"/>
          </a:xfrm>
          <a:prstGeom prst="rect">
            <a:avLst/>
          </a:prstGeom>
        </p:spPr>
      </p:pic>
      <p:sp>
        <p:nvSpPr>
          <p:cNvPr id="5" name="Text 0"/>
          <p:cNvSpPr/>
          <p:nvPr/>
        </p:nvSpPr>
        <p:spPr>
          <a:xfrm>
            <a:off x="817780" y="53727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添加膳食纤维固定脂肪</a:t>
            </a:r>
            <a:endParaRPr lang="en-US" sz="1500" dirty="0"/>
          </a:p>
        </p:txBody>
      </p:sp>
      <p:pic>
        <p:nvPicPr>
          <p:cNvPr id="6" name="Image 3" descr="preencoded.png"/>
          <p:cNvPicPr>
            <a:picLocks noChangeAspect="1"/>
          </p:cNvPicPr>
          <p:nvPr>
            <p:custDataLst>
              <p:tags r:id="rId2"/>
            </p:custDataLst>
          </p:nvPr>
        </p:nvPicPr>
        <p:blipFill>
          <a:blip r:embed="rId3"/>
          <a:stretch>
            <a:fillRect/>
          </a:stretch>
        </p:blipFill>
        <p:spPr>
          <a:xfrm>
            <a:off x="801601" y="1290722"/>
            <a:ext cx="528891" cy="391522"/>
          </a:xfrm>
          <a:prstGeom prst="rect">
            <a:avLst/>
          </a:prstGeom>
        </p:spPr>
      </p:pic>
      <p:pic>
        <p:nvPicPr>
          <p:cNvPr id="7" name="Image 4" descr="preencoded.png"/>
          <p:cNvPicPr>
            <a:picLocks noChangeAspect="1"/>
          </p:cNvPicPr>
          <p:nvPr>
            <p:custDataLst>
              <p:tags r:id="rId4"/>
            </p:custDataLst>
          </p:nvPr>
        </p:nvPicPr>
        <p:blipFill>
          <a:blip r:embed="rId5">
            <a:alphaModFix amt="10000"/>
          </a:blip>
          <a:stretch>
            <a:fillRect/>
          </a:stretch>
        </p:blipFill>
        <p:spPr>
          <a:xfrm>
            <a:off x="1330124" y="1285315"/>
            <a:ext cx="2944368" cy="1645920"/>
          </a:xfrm>
          <a:prstGeom prst="rect">
            <a:avLst/>
          </a:prstGeom>
        </p:spPr>
      </p:pic>
      <p:pic>
        <p:nvPicPr>
          <p:cNvPr id="8" name="Image 5" descr="preencoded.png"/>
          <p:cNvPicPr>
            <a:picLocks noChangeAspect="1"/>
          </p:cNvPicPr>
          <p:nvPr>
            <p:custDataLst>
              <p:tags r:id="rId6"/>
            </p:custDataLst>
          </p:nvPr>
        </p:nvPicPr>
        <p:blipFill>
          <a:blip r:embed="rId5">
            <a:alphaModFix amt="10000"/>
          </a:blip>
          <a:stretch>
            <a:fillRect/>
          </a:stretch>
        </p:blipFill>
        <p:spPr>
          <a:xfrm>
            <a:off x="5495514" y="1682244"/>
            <a:ext cx="2944368" cy="1645920"/>
          </a:xfrm>
          <a:prstGeom prst="rect">
            <a:avLst/>
          </a:prstGeom>
        </p:spPr>
      </p:pic>
      <p:pic>
        <p:nvPicPr>
          <p:cNvPr id="9" name="Image 6" descr="preencoded.png"/>
          <p:cNvPicPr>
            <a:picLocks noChangeAspect="1"/>
          </p:cNvPicPr>
          <p:nvPr>
            <p:custDataLst>
              <p:tags r:id="rId7"/>
            </p:custDataLst>
          </p:nvPr>
        </p:nvPicPr>
        <p:blipFill>
          <a:blip r:embed="rId5">
            <a:alphaModFix amt="10000"/>
          </a:blip>
          <a:stretch>
            <a:fillRect/>
          </a:stretch>
        </p:blipFill>
        <p:spPr>
          <a:xfrm>
            <a:off x="2206032" y="3218858"/>
            <a:ext cx="2944368" cy="1645920"/>
          </a:xfrm>
          <a:prstGeom prst="rect">
            <a:avLst/>
          </a:prstGeom>
        </p:spPr>
      </p:pic>
      <p:sp>
        <p:nvSpPr>
          <p:cNvPr id="10" name="Text 1"/>
          <p:cNvSpPr/>
          <p:nvPr>
            <p:custDataLst>
              <p:tags r:id="rId8"/>
            </p:custDataLst>
          </p:nvPr>
        </p:nvSpPr>
        <p:spPr>
          <a:xfrm>
            <a:off x="703661" y="1281578"/>
            <a:ext cx="688194"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11" name="Text 2"/>
          <p:cNvSpPr/>
          <p:nvPr>
            <p:custDataLst>
              <p:tags r:id="rId9"/>
            </p:custDataLst>
          </p:nvPr>
        </p:nvSpPr>
        <p:spPr>
          <a:xfrm>
            <a:off x="1330491" y="1340179"/>
            <a:ext cx="2944001" cy="40233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膳食纤维与脂肪吸收</a:t>
            </a:r>
            <a:endParaRPr lang="en-US" sz="1500" dirty="0"/>
          </a:p>
        </p:txBody>
      </p:sp>
      <p:sp>
        <p:nvSpPr>
          <p:cNvPr id="12" name="Text 3"/>
          <p:cNvSpPr/>
          <p:nvPr>
            <p:custDataLst>
              <p:tags r:id="rId10"/>
            </p:custDataLst>
          </p:nvPr>
        </p:nvSpPr>
        <p:spPr>
          <a:xfrm>
            <a:off x="1330491" y="1641931"/>
            <a:ext cx="2944368" cy="81381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膳食纤维通过增加食物在肠道中的停留时间，减缓脂肪的吸收速度，有助于控制体重和降低血脂水平。</a:t>
            </a:r>
            <a:endParaRPr lang="en-US" sz="1500" dirty="0"/>
          </a:p>
        </p:txBody>
      </p:sp>
      <p:sp>
        <p:nvSpPr>
          <p:cNvPr id="13" name="Text 4"/>
          <p:cNvSpPr/>
          <p:nvPr>
            <p:custDataLst>
              <p:tags r:id="rId11"/>
            </p:custDataLst>
          </p:nvPr>
        </p:nvSpPr>
        <p:spPr>
          <a:xfrm>
            <a:off x="5495971" y="1737091"/>
            <a:ext cx="2944368" cy="40233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膳食纤维促进脂肪排泄</a:t>
            </a:r>
            <a:endParaRPr lang="en-US" sz="1500" dirty="0"/>
          </a:p>
        </p:txBody>
      </p:sp>
      <p:sp>
        <p:nvSpPr>
          <p:cNvPr id="14" name="Text 5"/>
          <p:cNvSpPr/>
          <p:nvPr>
            <p:custDataLst>
              <p:tags r:id="rId12"/>
            </p:custDataLst>
          </p:nvPr>
        </p:nvSpPr>
        <p:spPr>
          <a:xfrm>
            <a:off x="5495514" y="2038860"/>
            <a:ext cx="2944368" cy="559435"/>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高纤维饮食可以促进肠道蠕动，加速脂肪及其代谢产物的排出，减少体内脂肪积累。</a:t>
            </a:r>
            <a:endParaRPr lang="en-US" sz="1500" dirty="0"/>
          </a:p>
        </p:txBody>
      </p:sp>
      <p:sp>
        <p:nvSpPr>
          <p:cNvPr id="15" name="Text 6"/>
          <p:cNvSpPr/>
          <p:nvPr>
            <p:custDataLst>
              <p:tags r:id="rId13"/>
            </p:custDataLst>
          </p:nvPr>
        </p:nvSpPr>
        <p:spPr>
          <a:xfrm>
            <a:off x="2206075" y="3273282"/>
            <a:ext cx="2944001" cy="40233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膳食纤维改善肠道环境</a:t>
            </a:r>
            <a:endParaRPr lang="en-US" sz="1500" dirty="0"/>
          </a:p>
        </p:txBody>
      </p:sp>
      <p:sp>
        <p:nvSpPr>
          <p:cNvPr id="16" name="Text 7"/>
          <p:cNvSpPr/>
          <p:nvPr>
            <p:custDataLst>
              <p:tags r:id="rId14"/>
            </p:custDataLst>
          </p:nvPr>
        </p:nvSpPr>
        <p:spPr>
          <a:xfrm>
            <a:off x="2206075" y="3575034"/>
            <a:ext cx="2944368" cy="81381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膳食纤维作为益生元，能够促进有益菌群的生长，改善肠道微生态平衡，间接影响脂肪的代谢和分布。</a:t>
            </a:r>
            <a:endParaRPr lang="en-US" sz="1500" dirty="0"/>
          </a:p>
        </p:txBody>
      </p:sp>
      <p:pic>
        <p:nvPicPr>
          <p:cNvPr id="17" name="Image 7" descr="preencoded.png"/>
          <p:cNvPicPr>
            <a:picLocks noChangeAspect="1"/>
          </p:cNvPicPr>
          <p:nvPr>
            <p:custDataLst>
              <p:tags r:id="rId15"/>
            </p:custDataLst>
          </p:nvPr>
        </p:nvPicPr>
        <p:blipFill>
          <a:blip r:embed="rId3"/>
          <a:stretch>
            <a:fillRect/>
          </a:stretch>
        </p:blipFill>
        <p:spPr>
          <a:xfrm>
            <a:off x="1677184" y="3224180"/>
            <a:ext cx="528891" cy="391522"/>
          </a:xfrm>
          <a:prstGeom prst="rect">
            <a:avLst/>
          </a:prstGeom>
        </p:spPr>
      </p:pic>
      <p:sp>
        <p:nvSpPr>
          <p:cNvPr id="18" name="Text 8"/>
          <p:cNvSpPr/>
          <p:nvPr>
            <p:custDataLst>
              <p:tags r:id="rId16"/>
            </p:custDataLst>
          </p:nvPr>
        </p:nvSpPr>
        <p:spPr>
          <a:xfrm>
            <a:off x="1604032" y="3218773"/>
            <a:ext cx="650309"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pic>
        <p:nvPicPr>
          <p:cNvPr id="19" name="Image 8" descr="preencoded.png"/>
          <p:cNvPicPr>
            <a:picLocks noChangeAspect="1"/>
          </p:cNvPicPr>
          <p:nvPr>
            <p:custDataLst>
              <p:tags r:id="rId17"/>
            </p:custDataLst>
          </p:nvPr>
        </p:nvPicPr>
        <p:blipFill>
          <a:blip r:embed="rId3"/>
          <a:stretch>
            <a:fillRect/>
          </a:stretch>
        </p:blipFill>
        <p:spPr>
          <a:xfrm>
            <a:off x="4966302" y="1687651"/>
            <a:ext cx="528891" cy="391522"/>
          </a:xfrm>
          <a:prstGeom prst="rect">
            <a:avLst/>
          </a:prstGeom>
        </p:spPr>
      </p:pic>
      <p:sp>
        <p:nvSpPr>
          <p:cNvPr id="20" name="Text 9"/>
          <p:cNvSpPr/>
          <p:nvPr>
            <p:custDataLst>
              <p:tags r:id="rId18"/>
            </p:custDataLst>
          </p:nvPr>
        </p:nvSpPr>
        <p:spPr>
          <a:xfrm>
            <a:off x="4847430" y="1682244"/>
            <a:ext cx="739524"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2965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低温慢煮工艺</a:t>
            </a:r>
            <a:endParaRPr lang="en-US" sz="1500" dirty="0"/>
          </a:p>
        </p:txBody>
      </p:sp>
      <p:pic>
        <p:nvPicPr>
          <p:cNvPr id="4" name="Image 1" descr="preencoded.png"/>
          <p:cNvPicPr>
            <a:picLocks noChangeAspect="1"/>
          </p:cNvPicPr>
          <p:nvPr/>
        </p:nvPicPr>
        <p:blipFill>
          <a:blip r:embed="rId1"/>
          <a:stretch>
            <a:fillRect/>
          </a:stretch>
        </p:blipFill>
        <p:spPr>
          <a:xfrm>
            <a:off x="288533" y="70211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53927"/>
            <a:ext cx="616423" cy="231159"/>
          </a:xfrm>
          <a:prstGeom prst="rect">
            <a:avLst/>
          </a:prstGeom>
        </p:spPr>
      </p:pic>
      <p:pic>
        <p:nvPicPr>
          <p:cNvPr id="6" name="Image 3" descr="https://sgw-dx.xf-yun.com/api/v1/sparkdesk/_1731554831237d914b513874144348b57c9401640f7d9.jpg?authorization=c2ltcGxlLWp3dCBhaz1zcGFya2Rlc2s4MDAwMDAwMDAwMDE7ZXhwPTMzMDgzNTQ4MzE7YWxnbz1obWFjLXNoYTI1NjtzaWc9ZFcrRUdPZ1psQVpqbFY2NmVlU3EyVkdkeGZnOVZJNUk0TlZCamI5UDRhZz0=&amp;x_location=7YfmxI7B7uKO7jlRxIftd60pe5D="/>
          <p:cNvPicPr>
            <a:picLocks noChangeAspect="1"/>
          </p:cNvPicPr>
          <p:nvPr>
            <p:custDataLst>
              <p:tags r:id="rId2"/>
            </p:custDataLst>
          </p:nvPr>
        </p:nvPicPr>
        <p:blipFill>
          <a:blip r:embed="rId3"/>
          <a:stretch>
            <a:fillRect/>
          </a:stretch>
        </p:blipFill>
        <p:spPr>
          <a:xfrm>
            <a:off x="888372" y="1545332"/>
            <a:ext cx="2283193" cy="1282693"/>
          </a:xfrm>
          <a:prstGeom prst="rect">
            <a:avLst/>
          </a:prstGeom>
        </p:spPr>
      </p:pic>
      <p:sp>
        <p:nvSpPr>
          <p:cNvPr id="7" name="Text 1"/>
          <p:cNvSpPr/>
          <p:nvPr>
            <p:custDataLst>
              <p:tags r:id="rId4"/>
            </p:custDataLst>
          </p:nvPr>
        </p:nvSpPr>
        <p:spPr>
          <a:xfrm>
            <a:off x="786384" y="2903216"/>
            <a:ext cx="2487168" cy="44805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低温慢煮工艺的原理</a:t>
            </a:r>
            <a:endParaRPr lang="en-US" sz="1500" dirty="0"/>
          </a:p>
        </p:txBody>
      </p:sp>
      <p:sp>
        <p:nvSpPr>
          <p:cNvPr id="8" name="Text 2"/>
          <p:cNvSpPr/>
          <p:nvPr>
            <p:custDataLst>
              <p:tags r:id="rId5"/>
            </p:custDataLst>
          </p:nvPr>
        </p:nvSpPr>
        <p:spPr>
          <a:xfrm>
            <a:off x="822960" y="3230936"/>
            <a:ext cx="2414016" cy="128016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低温慢煮工艺通过在恒定的低温水浴中加热肉制品，使肉制品内外均匀受热。这种方法能够提高肉制品的多汁性和嫩度，同时降低蒸煮损失。</a:t>
            </a:r>
            <a:endParaRPr lang="en-US" sz="1500" dirty="0"/>
          </a:p>
        </p:txBody>
      </p:sp>
      <p:pic>
        <p:nvPicPr>
          <p:cNvPr id="9" name="Image 4" descr="https://sgw-dx.xf-yun.com/api/v1/sparkdesk/_173155483437846ec5b78ba2d4eb9bb3744a14ff32650.jpg?authorization=c2ltcGxlLWp3dCBhaz1zcGFya2Rlc2s4MDAwMDAwMDAwMDE7ZXhwPTMzMDgzNTQ4MzQ7YWxnbz1obWFjLXNoYTI1NjtzaWc9Q0x5cGhHZmZrSHVha0ZDd0VwQW82SEpKWVJxQjk4M0FYUWVML0xiZC9QYz0=&amp;x_location=7YfmxI7B7uKO7jlRxIftd60pe5D="/>
          <p:cNvPicPr>
            <a:picLocks noChangeAspect="1"/>
          </p:cNvPicPr>
          <p:nvPr>
            <p:custDataLst>
              <p:tags r:id="rId6"/>
            </p:custDataLst>
          </p:nvPr>
        </p:nvPicPr>
        <p:blipFill>
          <a:blip r:embed="rId7"/>
          <a:stretch>
            <a:fillRect/>
          </a:stretch>
        </p:blipFill>
        <p:spPr>
          <a:xfrm>
            <a:off x="3466980" y="1545332"/>
            <a:ext cx="2283193" cy="1282693"/>
          </a:xfrm>
          <a:prstGeom prst="rect">
            <a:avLst/>
          </a:prstGeom>
        </p:spPr>
      </p:pic>
      <p:sp>
        <p:nvSpPr>
          <p:cNvPr id="10" name="Text 3"/>
          <p:cNvSpPr/>
          <p:nvPr>
            <p:custDataLst>
              <p:tags r:id="rId8"/>
            </p:custDataLst>
          </p:nvPr>
        </p:nvSpPr>
        <p:spPr>
          <a:xfrm>
            <a:off x="3328416" y="2903216"/>
            <a:ext cx="2487168" cy="44805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低温慢煮工艺的优点</a:t>
            </a:r>
            <a:endParaRPr lang="en-US" sz="1500" dirty="0"/>
          </a:p>
        </p:txBody>
      </p:sp>
      <p:sp>
        <p:nvSpPr>
          <p:cNvPr id="11" name="Text 4"/>
          <p:cNvSpPr/>
          <p:nvPr>
            <p:custDataLst>
              <p:tags r:id="rId9"/>
            </p:custDataLst>
          </p:nvPr>
        </p:nvSpPr>
        <p:spPr>
          <a:xfrm>
            <a:off x="3401568" y="3230936"/>
            <a:ext cx="2414016" cy="929005"/>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低温慢煮工艺能够</a:t>
            </a:r>
            <a:r>
              <a:rPr lang="zh-CN" alt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增强</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肉蛋白稳定性，最大限度地保持肉</a:t>
            </a:r>
            <a:r>
              <a:rPr lang="zh-CN" alt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的本味。</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这种工艺不仅提高了食物的口感，还保留了更多的营养价值。</a:t>
            </a:r>
            <a:endParaRPr lang="en-US" sz="1500" dirty="0"/>
          </a:p>
        </p:txBody>
      </p:sp>
      <p:pic>
        <p:nvPicPr>
          <p:cNvPr id="12" name="Image 5" descr="https://sgw-dx.xf-yun.com/api/v1/sparkdesk/_17315548389189871ac60a16e46169370e1ec627e691e.jpg?authorization=c2ltcGxlLWp3dCBhaz1zcGFya2Rlc2s4MDAwMDAwMDAwMDE7ZXhwPTMzMDgzNTQ4Mzg7YWxnbz1obWFjLXNoYTI1NjtzaWc9eUxoOU16WUFZeUgvb2dDVllzYmd6TkVnMHV0c0ZDdG1OUmh0djlqTjZiZz0=&amp;x_location=7YfmxI7B7uKO7jlRxIftd60pe5D="/>
          <p:cNvPicPr>
            <a:picLocks noChangeAspect="1"/>
          </p:cNvPicPr>
          <p:nvPr>
            <p:custDataLst>
              <p:tags r:id="rId10"/>
            </p:custDataLst>
          </p:nvPr>
        </p:nvPicPr>
        <p:blipFill>
          <a:blip r:embed="rId11"/>
          <a:stretch>
            <a:fillRect/>
          </a:stretch>
        </p:blipFill>
        <p:spPr>
          <a:xfrm>
            <a:off x="6009012" y="1545332"/>
            <a:ext cx="2283193" cy="1282693"/>
          </a:xfrm>
          <a:prstGeom prst="rect">
            <a:avLst/>
          </a:prstGeom>
        </p:spPr>
      </p:pic>
      <p:sp>
        <p:nvSpPr>
          <p:cNvPr id="13" name="Text 5"/>
          <p:cNvSpPr/>
          <p:nvPr>
            <p:custDataLst>
              <p:tags r:id="rId12"/>
            </p:custDataLst>
          </p:nvPr>
        </p:nvSpPr>
        <p:spPr>
          <a:xfrm>
            <a:off x="5870448" y="2904688"/>
            <a:ext cx="2487168" cy="44805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低温慢煮工艺的应用</a:t>
            </a:r>
            <a:endParaRPr lang="en-US" sz="1500" dirty="0"/>
          </a:p>
        </p:txBody>
      </p:sp>
      <p:sp>
        <p:nvSpPr>
          <p:cNvPr id="14" name="Text 6"/>
          <p:cNvSpPr/>
          <p:nvPr>
            <p:custDataLst>
              <p:tags r:id="rId13"/>
            </p:custDataLst>
          </p:nvPr>
        </p:nvSpPr>
        <p:spPr>
          <a:xfrm>
            <a:off x="5943600" y="3232408"/>
            <a:ext cx="2414016" cy="1060704"/>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低温慢煮工艺广泛应用于各种肉制品的烹饪过程中，如牛肉、猪肉、鸡肉等。通过这种工艺，可以制作出更加美味、健康的肉类食品。</a:t>
            </a:r>
            <a:endParaRPr lang="en-US" sz="15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0"/>
          <p:cNvSpPr/>
          <p:nvPr/>
        </p:nvSpPr>
        <p:spPr>
          <a:xfrm>
            <a:off x="303329" y="306719"/>
            <a:ext cx="4113526" cy="117043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5400" b="1" dirty="0">
                <a:solidFill>
                  <a:srgbClr val="A5644E">
                    <a:alpha val="20000"/>
                  </a:srgbClr>
                </a:solidFill>
                <a:latin typeface="微软雅黑" panose="020B0503020204020204" pitchFamily="34" charset="-122"/>
                <a:ea typeface="微软雅黑" panose="020B0503020204020204" pitchFamily="34" charset="-122"/>
                <a:cs typeface="微软雅黑" panose="020B0503020204020204" pitchFamily="34" charset="-120"/>
              </a:rPr>
              <a:t>CONTENTS</a:t>
            </a:r>
            <a:endParaRPr lang="en-US" sz="1500" dirty="0"/>
          </a:p>
        </p:txBody>
      </p:sp>
      <p:sp>
        <p:nvSpPr>
          <p:cNvPr id="5" name="Text 1"/>
          <p:cNvSpPr/>
          <p:nvPr/>
        </p:nvSpPr>
        <p:spPr>
          <a:xfrm>
            <a:off x="588804" y="491137"/>
            <a:ext cx="1699339" cy="950976"/>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42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目录</a:t>
            </a:r>
            <a:endParaRPr lang="en-US" sz="1500" dirty="0"/>
          </a:p>
        </p:txBody>
      </p:sp>
      <p:sp>
        <p:nvSpPr>
          <p:cNvPr id="6" name="Text 2"/>
          <p:cNvSpPr/>
          <p:nvPr/>
        </p:nvSpPr>
        <p:spPr>
          <a:xfrm>
            <a:off x="1636376" y="1644550"/>
            <a:ext cx="3017520" cy="45720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500" dirty="0">
                <a:solidFill>
                  <a:srgbClr val="00070F"/>
                </a:solidFill>
                <a:latin typeface="微软雅黑" panose="020B0503020204020204" pitchFamily="34" charset="-122"/>
                <a:ea typeface="微软雅黑" panose="020B0503020204020204" pitchFamily="34" charset="-122"/>
                <a:cs typeface="微软雅黑" panose="020B0503020204020204" pitchFamily="34" charset="-120"/>
              </a:rPr>
              <a:t>项目简介</a:t>
            </a:r>
            <a:endParaRPr lang="en-US" sz="1500" dirty="0"/>
          </a:p>
        </p:txBody>
      </p:sp>
      <p:sp>
        <p:nvSpPr>
          <p:cNvPr id="7" name="Text 3"/>
          <p:cNvSpPr/>
          <p:nvPr/>
        </p:nvSpPr>
        <p:spPr>
          <a:xfrm>
            <a:off x="1081858" y="1562254"/>
            <a:ext cx="713232" cy="62179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8" name="Text 4"/>
          <p:cNvSpPr/>
          <p:nvPr/>
        </p:nvSpPr>
        <p:spPr>
          <a:xfrm>
            <a:off x="5268353" y="1644550"/>
            <a:ext cx="3017520" cy="45720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500" dirty="0">
                <a:solidFill>
                  <a:srgbClr val="00070F"/>
                </a:solidFill>
                <a:latin typeface="微软雅黑" panose="020B0503020204020204" pitchFamily="34" charset="-122"/>
                <a:ea typeface="微软雅黑" panose="020B0503020204020204" pitchFamily="34" charset="-122"/>
                <a:cs typeface="微软雅黑" panose="020B0503020204020204" pitchFamily="34" charset="-120"/>
              </a:rPr>
              <a:t>立项背景</a:t>
            </a:r>
            <a:endParaRPr lang="en-US" sz="1500" dirty="0"/>
          </a:p>
        </p:txBody>
      </p:sp>
      <p:sp>
        <p:nvSpPr>
          <p:cNvPr id="9" name="Text 5"/>
          <p:cNvSpPr/>
          <p:nvPr/>
        </p:nvSpPr>
        <p:spPr>
          <a:xfrm>
            <a:off x="4653896" y="1562254"/>
            <a:ext cx="713232" cy="62179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10" name="Text 6"/>
          <p:cNvSpPr/>
          <p:nvPr/>
        </p:nvSpPr>
        <p:spPr>
          <a:xfrm>
            <a:off x="1636376" y="2257463"/>
            <a:ext cx="3017520" cy="45720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500" dirty="0">
                <a:solidFill>
                  <a:srgbClr val="00070F"/>
                </a:solidFill>
                <a:latin typeface="微软雅黑" panose="020B0503020204020204" pitchFamily="34" charset="-122"/>
                <a:ea typeface="微软雅黑" panose="020B0503020204020204" pitchFamily="34" charset="-122"/>
                <a:cs typeface="微软雅黑" panose="020B0503020204020204" pitchFamily="34" charset="-120"/>
              </a:rPr>
              <a:t>研究内容</a:t>
            </a:r>
            <a:endParaRPr lang="en-US" sz="1500" dirty="0"/>
          </a:p>
        </p:txBody>
      </p:sp>
      <p:sp>
        <p:nvSpPr>
          <p:cNvPr id="11" name="Text 7"/>
          <p:cNvSpPr/>
          <p:nvPr/>
        </p:nvSpPr>
        <p:spPr>
          <a:xfrm>
            <a:off x="1021920" y="2203247"/>
            <a:ext cx="713232" cy="62179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12" name="Text 8"/>
          <p:cNvSpPr/>
          <p:nvPr/>
        </p:nvSpPr>
        <p:spPr>
          <a:xfrm>
            <a:off x="5268353" y="2229766"/>
            <a:ext cx="3017520" cy="45720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500" dirty="0">
                <a:solidFill>
                  <a:srgbClr val="00070F"/>
                </a:solidFill>
                <a:latin typeface="微软雅黑" panose="020B0503020204020204" pitchFamily="34" charset="-122"/>
                <a:ea typeface="微软雅黑" panose="020B0503020204020204" pitchFamily="34" charset="-122"/>
                <a:cs typeface="微软雅黑" panose="020B0503020204020204" pitchFamily="34" charset="-120"/>
              </a:rPr>
              <a:t>科技创新点</a:t>
            </a:r>
            <a:endParaRPr lang="en-US" sz="1500" dirty="0"/>
          </a:p>
        </p:txBody>
      </p:sp>
      <p:sp>
        <p:nvSpPr>
          <p:cNvPr id="13" name="Text 9"/>
          <p:cNvSpPr/>
          <p:nvPr/>
        </p:nvSpPr>
        <p:spPr>
          <a:xfrm>
            <a:off x="4653896" y="2145689"/>
            <a:ext cx="713232" cy="62179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04</a:t>
            </a:r>
            <a:endParaRPr lang="en-US" sz="1500" dirty="0"/>
          </a:p>
        </p:txBody>
      </p:sp>
      <p:sp>
        <p:nvSpPr>
          <p:cNvPr id="14" name="Text 10"/>
          <p:cNvSpPr/>
          <p:nvPr/>
        </p:nvSpPr>
        <p:spPr>
          <a:xfrm>
            <a:off x="1636376" y="2888664"/>
            <a:ext cx="3017520" cy="45720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500" dirty="0">
                <a:solidFill>
                  <a:srgbClr val="00070F"/>
                </a:solidFill>
                <a:latin typeface="微软雅黑" panose="020B0503020204020204" pitchFamily="34" charset="-122"/>
                <a:ea typeface="微软雅黑" panose="020B0503020204020204" pitchFamily="34" charset="-122"/>
                <a:cs typeface="微软雅黑" panose="020B0503020204020204" pitchFamily="34" charset="-120"/>
              </a:rPr>
              <a:t>应用推广情况</a:t>
            </a:r>
            <a:endParaRPr lang="en-US" sz="1500" dirty="0"/>
          </a:p>
        </p:txBody>
      </p:sp>
      <p:sp>
        <p:nvSpPr>
          <p:cNvPr id="15" name="Text 11"/>
          <p:cNvSpPr/>
          <p:nvPr/>
        </p:nvSpPr>
        <p:spPr>
          <a:xfrm>
            <a:off x="1021920" y="2797607"/>
            <a:ext cx="713232" cy="62179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05</a:t>
            </a:r>
            <a:endParaRPr lang="en-US" sz="1500" dirty="0"/>
          </a:p>
        </p:txBody>
      </p:sp>
      <p:sp>
        <p:nvSpPr>
          <p:cNvPr id="16" name="Text 12"/>
          <p:cNvSpPr/>
          <p:nvPr/>
        </p:nvSpPr>
        <p:spPr>
          <a:xfrm>
            <a:off x="5259209" y="2870396"/>
            <a:ext cx="3017520" cy="45720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500" dirty="0">
                <a:solidFill>
                  <a:srgbClr val="00070F"/>
                </a:solidFill>
                <a:latin typeface="微软雅黑" panose="020B0503020204020204" pitchFamily="34" charset="-122"/>
                <a:ea typeface="微软雅黑" panose="020B0503020204020204" pitchFamily="34" charset="-122"/>
                <a:cs typeface="微软雅黑" panose="020B0503020204020204" pitchFamily="34" charset="-120"/>
              </a:rPr>
              <a:t>项目成果</a:t>
            </a:r>
            <a:endParaRPr lang="en-US" sz="1500" dirty="0"/>
          </a:p>
        </p:txBody>
      </p:sp>
      <p:sp>
        <p:nvSpPr>
          <p:cNvPr id="17" name="Text 13"/>
          <p:cNvSpPr/>
          <p:nvPr/>
        </p:nvSpPr>
        <p:spPr>
          <a:xfrm>
            <a:off x="4653896" y="2788463"/>
            <a:ext cx="713232" cy="62179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06</a:t>
            </a:r>
            <a:endParaRPr lang="en-US" sz="1500" dirty="0"/>
          </a:p>
        </p:txBody>
      </p:sp>
      <p:sp>
        <p:nvSpPr>
          <p:cNvPr id="18" name="Text 14"/>
          <p:cNvSpPr/>
          <p:nvPr/>
        </p:nvSpPr>
        <p:spPr>
          <a:xfrm>
            <a:off x="1575162" y="3446831"/>
            <a:ext cx="3017520" cy="45720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500" dirty="0">
                <a:solidFill>
                  <a:srgbClr val="00070F"/>
                </a:solidFill>
                <a:latin typeface="微软雅黑" panose="020B0503020204020204" pitchFamily="34" charset="-122"/>
                <a:ea typeface="微软雅黑" panose="020B0503020204020204" pitchFamily="34" charset="-122"/>
                <a:cs typeface="微软雅黑" panose="020B0503020204020204" pitchFamily="34" charset="-120"/>
              </a:rPr>
              <a:t>经济效益与社会效益</a:t>
            </a:r>
            <a:endParaRPr lang="en-US" sz="1500" dirty="0"/>
          </a:p>
        </p:txBody>
      </p:sp>
      <p:sp>
        <p:nvSpPr>
          <p:cNvPr id="19" name="Text 15"/>
          <p:cNvSpPr/>
          <p:nvPr/>
        </p:nvSpPr>
        <p:spPr>
          <a:xfrm>
            <a:off x="1021920" y="3371230"/>
            <a:ext cx="713232" cy="62179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07</a:t>
            </a:r>
            <a:endParaRPr lang="en-US" sz="1500" dirty="0"/>
          </a:p>
        </p:txBody>
      </p:sp>
      <p:sp>
        <p:nvSpPr>
          <p:cNvPr id="20" name="Text 16"/>
          <p:cNvSpPr/>
          <p:nvPr/>
        </p:nvSpPr>
        <p:spPr>
          <a:xfrm>
            <a:off x="5240921" y="3446468"/>
            <a:ext cx="3017520" cy="450215"/>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500" dirty="0">
                <a:solidFill>
                  <a:srgbClr val="00070F"/>
                </a:solidFill>
                <a:latin typeface="微软雅黑" panose="020B0503020204020204" pitchFamily="34" charset="-122"/>
                <a:ea typeface="微软雅黑" panose="020B0503020204020204" pitchFamily="34" charset="-122"/>
                <a:cs typeface="微软雅黑" panose="020B0503020204020204" pitchFamily="34" charset="-120"/>
              </a:rPr>
              <a:t>研发团队介绍</a:t>
            </a:r>
            <a:endParaRPr lang="en-US" sz="1500" dirty="0"/>
          </a:p>
        </p:txBody>
      </p:sp>
      <p:sp>
        <p:nvSpPr>
          <p:cNvPr id="21" name="Text 17"/>
          <p:cNvSpPr/>
          <p:nvPr/>
        </p:nvSpPr>
        <p:spPr>
          <a:xfrm>
            <a:off x="4653896" y="3370985"/>
            <a:ext cx="713232" cy="62179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08</a:t>
            </a:r>
            <a:endParaRPr lang="en-US" sz="1500" dirty="0"/>
          </a:p>
        </p:txBody>
      </p:sp>
      <p:sp>
        <p:nvSpPr>
          <p:cNvPr id="22" name="Text 18"/>
          <p:cNvSpPr/>
          <p:nvPr/>
        </p:nvSpPr>
        <p:spPr>
          <a:xfrm>
            <a:off x="1636376" y="3995353"/>
            <a:ext cx="3017520" cy="45720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500" dirty="0">
                <a:solidFill>
                  <a:srgbClr val="00070F"/>
                </a:solidFill>
                <a:latin typeface="微软雅黑" panose="020B0503020204020204" pitchFamily="34" charset="-122"/>
                <a:ea typeface="微软雅黑" panose="020B0503020204020204" pitchFamily="34" charset="-122"/>
                <a:cs typeface="微软雅黑" panose="020B0503020204020204" pitchFamily="34" charset="-120"/>
              </a:rPr>
              <a:t>单位介绍</a:t>
            </a:r>
            <a:endParaRPr lang="en-US" sz="1500" dirty="0"/>
          </a:p>
        </p:txBody>
      </p:sp>
      <p:sp>
        <p:nvSpPr>
          <p:cNvPr id="23" name="Text 19"/>
          <p:cNvSpPr/>
          <p:nvPr/>
        </p:nvSpPr>
        <p:spPr>
          <a:xfrm>
            <a:off x="1021920" y="3910726"/>
            <a:ext cx="713232" cy="62179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09</a:t>
            </a:r>
            <a:endParaRPr lang="en-US" sz="15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1"/>
          <a:stretch>
            <a:fillRect/>
          </a:stretch>
        </p:blipFill>
        <p:spPr>
          <a:xfrm>
            <a:off x="920570" y="781160"/>
            <a:ext cx="914028" cy="914028"/>
          </a:xfrm>
          <a:prstGeom prst="rect">
            <a:avLst/>
          </a:prstGeom>
        </p:spPr>
      </p:pic>
      <p:sp>
        <p:nvSpPr>
          <p:cNvPr id="3" name="Text 0"/>
          <p:cNvSpPr/>
          <p:nvPr/>
        </p:nvSpPr>
        <p:spPr>
          <a:xfrm>
            <a:off x="1507310" y="2302169"/>
            <a:ext cx="5221112" cy="78638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科技创新点</a:t>
            </a:r>
            <a:endParaRPr lang="en-US" sz="1500" dirty="0"/>
          </a:p>
        </p:txBody>
      </p:sp>
      <p:sp>
        <p:nvSpPr>
          <p:cNvPr id="4" name="Text 1"/>
          <p:cNvSpPr/>
          <p:nvPr/>
        </p:nvSpPr>
        <p:spPr>
          <a:xfrm>
            <a:off x="802354" y="1084955"/>
            <a:ext cx="1356643" cy="950976"/>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4050" b="1" dirty="0">
                <a:solidFill>
                  <a:srgbClr val="A5644E"/>
                </a:solidFill>
                <a:latin typeface="Arial" panose="020B0604020202020204" pitchFamily="34" charset="0"/>
                <a:ea typeface="Arial" panose="020B0604020202020204" pitchFamily="34" charset="-122"/>
                <a:cs typeface="Arial" panose="020B0604020202020204" pitchFamily="34" charset="-120"/>
              </a:rPr>
              <a:t>04</a:t>
            </a:r>
            <a:endParaRPr lang="en-US" sz="15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64877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15827"/>
            <a:ext cx="616423" cy="231159"/>
          </a:xfrm>
          <a:prstGeom prst="rect">
            <a:avLst/>
          </a:prstGeom>
        </p:spPr>
      </p:pic>
      <p:sp>
        <p:nvSpPr>
          <p:cNvPr id="5" name="Shape 0"/>
          <p:cNvSpPr/>
          <p:nvPr/>
        </p:nvSpPr>
        <p:spPr>
          <a:xfrm>
            <a:off x="931010" y="2946056"/>
            <a:ext cx="2356811" cy="0"/>
          </a:xfrm>
          <a:custGeom>
            <a:avLst/>
            <a:gdLst/>
            <a:ahLst/>
            <a:cxnLst/>
            <a:rect l="l" t="t" r="r" b="b"/>
            <a:pathLst>
              <a:path w="2356811">
                <a:moveTo>
                  <a:pt x="2356811" y="0"/>
                </a:moveTo>
                <a:lnTo>
                  <a:pt x="0" y="0"/>
                </a:lnTo>
              </a:path>
            </a:pathLst>
          </a:custGeom>
          <a:noFill/>
          <a:ln w="19050">
            <a:solidFill>
              <a:srgbClr val="F0A22E"/>
            </a:solidFill>
            <a:prstDash val="solid"/>
            <a:headEnd type="arrow"/>
            <a:tailEnd type="arrow"/>
          </a:ln>
        </p:spPr>
      </p:sp>
      <p:pic>
        <p:nvPicPr>
          <p:cNvPr id="6" name="Image 3" descr="preencoded.png"/>
          <p:cNvPicPr>
            <a:picLocks noChangeAspect="1"/>
          </p:cNvPicPr>
          <p:nvPr/>
        </p:nvPicPr>
        <p:blipFill>
          <a:blip r:embed="rId2">
            <a:alphaModFix amt="50000"/>
          </a:blip>
          <a:stretch>
            <a:fillRect/>
          </a:stretch>
        </p:blipFill>
        <p:spPr>
          <a:xfrm>
            <a:off x="637864" y="1481654"/>
            <a:ext cx="374579" cy="770562"/>
          </a:xfrm>
          <a:prstGeom prst="rect">
            <a:avLst/>
          </a:prstGeom>
        </p:spPr>
      </p:pic>
      <p:pic>
        <p:nvPicPr>
          <p:cNvPr id="7" name="Image 4" descr="preencoded.png"/>
          <p:cNvPicPr>
            <a:picLocks noChangeAspect="1"/>
          </p:cNvPicPr>
          <p:nvPr/>
        </p:nvPicPr>
        <p:blipFill>
          <a:blip r:embed="rId3"/>
          <a:stretch>
            <a:fillRect/>
          </a:stretch>
        </p:blipFill>
        <p:spPr>
          <a:xfrm>
            <a:off x="627162" y="1481654"/>
            <a:ext cx="395983" cy="395983"/>
          </a:xfrm>
          <a:prstGeom prst="rect">
            <a:avLst/>
          </a:prstGeom>
        </p:spPr>
      </p:pic>
      <p:sp>
        <p:nvSpPr>
          <p:cNvPr id="8" name="Text 1"/>
          <p:cNvSpPr/>
          <p:nvPr/>
        </p:nvSpPr>
        <p:spPr>
          <a:xfrm>
            <a:off x="537280" y="1435934"/>
            <a:ext cx="543006" cy="48463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6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pic>
        <p:nvPicPr>
          <p:cNvPr id="9" name="Image 5" descr="preencoded.png"/>
          <p:cNvPicPr>
            <a:picLocks noChangeAspect="1"/>
          </p:cNvPicPr>
          <p:nvPr/>
        </p:nvPicPr>
        <p:blipFill>
          <a:blip r:embed="rId2">
            <a:alphaModFix amt="50000"/>
          </a:blip>
          <a:stretch>
            <a:fillRect/>
          </a:stretch>
        </p:blipFill>
        <p:spPr>
          <a:xfrm>
            <a:off x="2651634" y="3484928"/>
            <a:ext cx="374579" cy="770562"/>
          </a:xfrm>
          <a:prstGeom prst="rect">
            <a:avLst/>
          </a:prstGeom>
        </p:spPr>
      </p:pic>
      <p:pic>
        <p:nvPicPr>
          <p:cNvPr id="10" name="Image 6" descr="preencoded.png"/>
          <p:cNvPicPr>
            <a:picLocks noChangeAspect="1"/>
          </p:cNvPicPr>
          <p:nvPr/>
        </p:nvPicPr>
        <p:blipFill>
          <a:blip r:embed="rId3"/>
          <a:stretch>
            <a:fillRect/>
          </a:stretch>
        </p:blipFill>
        <p:spPr>
          <a:xfrm>
            <a:off x="2640931" y="3466640"/>
            <a:ext cx="395983" cy="395983"/>
          </a:xfrm>
          <a:prstGeom prst="rect">
            <a:avLst/>
          </a:prstGeom>
        </p:spPr>
      </p:pic>
      <p:sp>
        <p:nvSpPr>
          <p:cNvPr id="11" name="Text 2"/>
          <p:cNvSpPr/>
          <p:nvPr/>
        </p:nvSpPr>
        <p:spPr>
          <a:xfrm>
            <a:off x="2552583" y="3420920"/>
            <a:ext cx="566988" cy="48463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6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pic>
        <p:nvPicPr>
          <p:cNvPr id="12" name="Image 7" descr="preencoded.png"/>
          <p:cNvPicPr>
            <a:picLocks noChangeAspect="1"/>
          </p:cNvPicPr>
          <p:nvPr/>
        </p:nvPicPr>
        <p:blipFill>
          <a:blip r:embed="rId2">
            <a:alphaModFix amt="50000"/>
          </a:blip>
          <a:stretch>
            <a:fillRect/>
          </a:stretch>
        </p:blipFill>
        <p:spPr>
          <a:xfrm>
            <a:off x="4767525" y="1487831"/>
            <a:ext cx="374579" cy="770562"/>
          </a:xfrm>
          <a:prstGeom prst="rect">
            <a:avLst/>
          </a:prstGeom>
        </p:spPr>
      </p:pic>
      <p:pic>
        <p:nvPicPr>
          <p:cNvPr id="13" name="Image 8" descr="preencoded.png"/>
          <p:cNvPicPr>
            <a:picLocks noChangeAspect="1"/>
          </p:cNvPicPr>
          <p:nvPr/>
        </p:nvPicPr>
        <p:blipFill>
          <a:blip r:embed="rId3"/>
          <a:stretch>
            <a:fillRect/>
          </a:stretch>
        </p:blipFill>
        <p:spPr>
          <a:xfrm>
            <a:off x="4756823" y="1487831"/>
            <a:ext cx="395983" cy="395983"/>
          </a:xfrm>
          <a:prstGeom prst="rect">
            <a:avLst/>
          </a:prstGeom>
        </p:spPr>
      </p:pic>
      <p:sp>
        <p:nvSpPr>
          <p:cNvPr id="14" name="Text 3"/>
          <p:cNvSpPr/>
          <p:nvPr/>
        </p:nvSpPr>
        <p:spPr>
          <a:xfrm>
            <a:off x="4659330" y="1435934"/>
            <a:ext cx="590969" cy="48463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6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15" name="Shape 4"/>
          <p:cNvSpPr/>
          <p:nvPr/>
        </p:nvSpPr>
        <p:spPr>
          <a:xfrm>
            <a:off x="3299836" y="3348392"/>
            <a:ext cx="2356811" cy="0"/>
          </a:xfrm>
          <a:custGeom>
            <a:avLst/>
            <a:gdLst/>
            <a:ahLst/>
            <a:cxnLst/>
            <a:rect l="l" t="t" r="r" b="b"/>
            <a:pathLst>
              <a:path w="2356811">
                <a:moveTo>
                  <a:pt x="2356811" y="0"/>
                </a:moveTo>
                <a:lnTo>
                  <a:pt x="0" y="0"/>
                </a:lnTo>
              </a:path>
            </a:pathLst>
          </a:custGeom>
          <a:noFill/>
          <a:ln w="19050">
            <a:solidFill>
              <a:srgbClr val="F0A22E"/>
            </a:solidFill>
            <a:prstDash val="solid"/>
            <a:headEnd type="arrow"/>
            <a:tailEnd type="arrow"/>
          </a:ln>
        </p:spPr>
      </p:sp>
      <p:sp>
        <p:nvSpPr>
          <p:cNvPr id="16" name="Shape 5"/>
          <p:cNvSpPr/>
          <p:nvPr/>
        </p:nvSpPr>
        <p:spPr>
          <a:xfrm>
            <a:off x="5656511" y="3035972"/>
            <a:ext cx="2356811" cy="0"/>
          </a:xfrm>
          <a:custGeom>
            <a:avLst/>
            <a:gdLst/>
            <a:ahLst/>
            <a:cxnLst/>
            <a:rect l="l" t="t" r="r" b="b"/>
            <a:pathLst>
              <a:path w="2356811">
                <a:moveTo>
                  <a:pt x="2356811" y="0"/>
                </a:moveTo>
                <a:lnTo>
                  <a:pt x="0" y="0"/>
                </a:lnTo>
              </a:path>
            </a:pathLst>
          </a:custGeom>
          <a:noFill/>
          <a:ln w="19050">
            <a:solidFill>
              <a:srgbClr val="F0A22E"/>
            </a:solidFill>
            <a:prstDash val="solid"/>
            <a:headEnd type="arrow"/>
            <a:tailEnd type="arrow"/>
          </a:ln>
        </p:spPr>
      </p:sp>
      <p:sp>
        <p:nvSpPr>
          <p:cNvPr id="17" name="Text 6"/>
          <p:cNvSpPr/>
          <p:nvPr/>
        </p:nvSpPr>
        <p:spPr>
          <a:xfrm>
            <a:off x="1132554" y="1309285"/>
            <a:ext cx="3291840" cy="44805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微生物发酵发色</a:t>
            </a:r>
            <a:endParaRPr lang="en-US" sz="1500" dirty="0"/>
          </a:p>
        </p:txBody>
      </p:sp>
      <p:sp>
        <p:nvSpPr>
          <p:cNvPr id="18" name="Text 7"/>
          <p:cNvSpPr/>
          <p:nvPr/>
        </p:nvSpPr>
        <p:spPr>
          <a:xfrm>
            <a:off x="1132554" y="1683571"/>
            <a:ext cx="3291840" cy="111379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利用</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肉葡萄球菌</a:t>
            </a:r>
            <a:r>
              <a:rPr lang="zh-CN" alt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小牛葡萄球菌</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等微生物，通过自然发酵过程代替人工加入的亚硝酸盐进行发色。这些微生物能够转化高铁肌红蛋白产生具有红色色泽的肌红蛋白衍生物，使肉制品获得较好的色泽。</a:t>
            </a:r>
            <a:endParaRPr lang="en-US" sz="1500" dirty="0"/>
          </a:p>
        </p:txBody>
      </p:sp>
      <p:sp>
        <p:nvSpPr>
          <p:cNvPr id="19" name="Text 8"/>
          <p:cNvSpPr/>
          <p:nvPr/>
        </p:nvSpPr>
        <p:spPr>
          <a:xfrm>
            <a:off x="3196290" y="3321569"/>
            <a:ext cx="3291765"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天然植物成分的应用</a:t>
            </a:r>
            <a:endParaRPr lang="en-US" sz="1500" dirty="0"/>
          </a:p>
        </p:txBody>
      </p:sp>
      <p:sp>
        <p:nvSpPr>
          <p:cNvPr id="20" name="Text 9"/>
          <p:cNvSpPr/>
          <p:nvPr/>
        </p:nvSpPr>
        <p:spPr>
          <a:xfrm>
            <a:off x="3196215" y="3705071"/>
            <a:ext cx="3291840" cy="929005"/>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在肉制品加工中添加天然植物成分，如</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燕麦粉、圆苞车前子壳粉等</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膳食纤维，以固定脂肪，减少油脂析出，同时改善产品的组织结构和营养价值。</a:t>
            </a:r>
            <a:endParaRPr lang="en-US" sz="1500" dirty="0"/>
          </a:p>
        </p:txBody>
      </p:sp>
      <p:sp>
        <p:nvSpPr>
          <p:cNvPr id="21" name="Text 10"/>
          <p:cNvSpPr/>
          <p:nvPr/>
        </p:nvSpPr>
        <p:spPr>
          <a:xfrm>
            <a:off x="5314241" y="1309285"/>
            <a:ext cx="3292479"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低温慢煮工艺与绿色防腐技术</a:t>
            </a:r>
            <a:endParaRPr lang="en-US" sz="1500" dirty="0"/>
          </a:p>
        </p:txBody>
      </p:sp>
      <p:sp>
        <p:nvSpPr>
          <p:cNvPr id="22" name="Text 11"/>
          <p:cNvSpPr/>
          <p:nvPr/>
        </p:nvSpPr>
        <p:spPr>
          <a:xfrm>
            <a:off x="5314950" y="1664970"/>
            <a:ext cx="3291840" cy="1344295"/>
          </a:xfrm>
          <a:prstGeom prst="rect">
            <a:avLst/>
          </a:prstGeom>
          <a:noFill/>
        </p:spPr>
        <p:txBody>
          <a:bodyPr wrap="square" lIns="95250" tIns="95250" rIns="95250" bIns="95250" rtlCol="0" anchor="t">
            <a:noAutofit/>
          </a:bodyPr>
          <a:lstStyle/>
          <a:p>
            <a:pPr marL="0" indent="0">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采用低温慢煮，最大限度地保持肉本味及其营养成分，</a:t>
            </a:r>
            <a:r>
              <a:rPr lang="zh-CN" alt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改变传统肉制品熟制工艺</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。使用天然防腐剂替代化学防腐剂，如</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乳酸链球菌素、溶菌酶等</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微生物源性防腐剂，以及</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壳聚糖、蜂胶</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等动物源性天然保鲜剂，以提高产品的安全性和健康性。</a:t>
            </a:r>
            <a:endParaRPr lang="en-US" sz="15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1"/>
          <a:stretch>
            <a:fillRect/>
          </a:stretch>
        </p:blipFill>
        <p:spPr>
          <a:xfrm>
            <a:off x="951050" y="811640"/>
            <a:ext cx="914028" cy="914028"/>
          </a:xfrm>
          <a:prstGeom prst="rect">
            <a:avLst/>
          </a:prstGeom>
        </p:spPr>
      </p:pic>
      <p:sp>
        <p:nvSpPr>
          <p:cNvPr id="3" name="Text 0"/>
          <p:cNvSpPr/>
          <p:nvPr/>
        </p:nvSpPr>
        <p:spPr>
          <a:xfrm>
            <a:off x="1476830" y="2347889"/>
            <a:ext cx="5221112" cy="78638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应用推广情况</a:t>
            </a:r>
            <a:endParaRPr lang="en-US" sz="1500" dirty="0"/>
          </a:p>
        </p:txBody>
      </p:sp>
      <p:sp>
        <p:nvSpPr>
          <p:cNvPr id="4" name="Text 1"/>
          <p:cNvSpPr/>
          <p:nvPr/>
        </p:nvSpPr>
        <p:spPr>
          <a:xfrm>
            <a:off x="832834" y="1115435"/>
            <a:ext cx="1356643" cy="950976"/>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4050" b="1" dirty="0">
                <a:solidFill>
                  <a:srgbClr val="A5644E"/>
                </a:solidFill>
                <a:latin typeface="Arial" panose="020B0604020202020204" pitchFamily="34" charset="0"/>
                <a:ea typeface="Arial" panose="020B0604020202020204" pitchFamily="34" charset="-122"/>
                <a:cs typeface="Arial" panose="020B0604020202020204" pitchFamily="34" charset="-120"/>
              </a:rPr>
              <a:t>05</a:t>
            </a:r>
            <a:endParaRPr lang="en-US" sz="15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63353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685347"/>
            <a:ext cx="616423" cy="231159"/>
          </a:xfrm>
          <a:prstGeom prst="rect">
            <a:avLst/>
          </a:prstGeom>
        </p:spPr>
      </p:pic>
      <p:sp>
        <p:nvSpPr>
          <p:cNvPr id="5" name="Shape 0"/>
          <p:cNvSpPr/>
          <p:nvPr/>
        </p:nvSpPr>
        <p:spPr>
          <a:xfrm>
            <a:off x="4148425" y="2603906"/>
            <a:ext cx="576615" cy="834888"/>
          </a:xfrm>
          <a:custGeom>
            <a:avLst/>
            <a:gdLst/>
            <a:ahLst/>
            <a:cxnLst/>
            <a:rect l="l" t="t" r="r" b="b"/>
            <a:pathLst>
              <a:path w="576615" h="834888">
                <a:moveTo>
                  <a:pt x="576615" y="0"/>
                </a:moveTo>
                <a:lnTo>
                  <a:pt x="0" y="834888"/>
                </a:lnTo>
              </a:path>
            </a:pathLst>
          </a:custGeom>
          <a:noFill/>
          <a:ln w="19050">
            <a:solidFill>
              <a:srgbClr val="F0A22E"/>
            </a:solidFill>
            <a:prstDash val="solid"/>
            <a:headEnd type="none"/>
            <a:tailEnd type="none"/>
          </a:ln>
        </p:spPr>
      </p:sp>
      <p:sp>
        <p:nvSpPr>
          <p:cNvPr id="6" name="Shape 1"/>
          <p:cNvSpPr/>
          <p:nvPr/>
        </p:nvSpPr>
        <p:spPr>
          <a:xfrm>
            <a:off x="4160714" y="1839037"/>
            <a:ext cx="564612" cy="751974"/>
          </a:xfrm>
          <a:custGeom>
            <a:avLst/>
            <a:gdLst/>
            <a:ahLst/>
            <a:cxnLst/>
            <a:rect l="l" t="t" r="r" b="b"/>
            <a:pathLst>
              <a:path w="564612" h="751974">
                <a:moveTo>
                  <a:pt x="0" y="0"/>
                </a:moveTo>
                <a:lnTo>
                  <a:pt x="564612" y="751974"/>
                </a:lnTo>
              </a:path>
            </a:pathLst>
          </a:custGeom>
          <a:noFill/>
          <a:ln w="19050">
            <a:solidFill>
              <a:srgbClr val="F0A22E"/>
            </a:solidFill>
            <a:prstDash val="solid"/>
            <a:headEnd type="none"/>
            <a:tailEnd type="none"/>
          </a:ln>
        </p:spPr>
      </p:sp>
      <p:pic>
        <p:nvPicPr>
          <p:cNvPr id="7" name="Image 3" descr="preencoded.png"/>
          <p:cNvPicPr>
            <a:picLocks noChangeAspect="1"/>
          </p:cNvPicPr>
          <p:nvPr/>
        </p:nvPicPr>
        <p:blipFill>
          <a:blip r:embed="rId2"/>
          <a:stretch>
            <a:fillRect/>
          </a:stretch>
        </p:blipFill>
        <p:spPr>
          <a:xfrm>
            <a:off x="646624" y="1467150"/>
            <a:ext cx="556517" cy="556517"/>
          </a:xfrm>
          <a:prstGeom prst="rect">
            <a:avLst/>
          </a:prstGeom>
        </p:spPr>
      </p:pic>
      <p:sp>
        <p:nvSpPr>
          <p:cNvPr id="8" name="Shape 2"/>
          <p:cNvSpPr/>
          <p:nvPr/>
        </p:nvSpPr>
        <p:spPr>
          <a:xfrm>
            <a:off x="1203141" y="1747896"/>
            <a:ext cx="2868202" cy="0"/>
          </a:xfrm>
          <a:custGeom>
            <a:avLst/>
            <a:gdLst/>
            <a:ahLst/>
            <a:cxnLst/>
            <a:rect l="l" t="t" r="r" b="b"/>
            <a:pathLst>
              <a:path w="2868202">
                <a:moveTo>
                  <a:pt x="0" y="0"/>
                </a:moveTo>
                <a:lnTo>
                  <a:pt x="2868202" y="0"/>
                </a:lnTo>
              </a:path>
            </a:pathLst>
          </a:custGeom>
          <a:noFill/>
          <a:ln w="19050">
            <a:solidFill>
              <a:srgbClr val="F0A22E"/>
            </a:solidFill>
            <a:prstDash val="solid"/>
            <a:headEnd type="none"/>
            <a:tailEnd type="none"/>
          </a:ln>
        </p:spPr>
      </p:sp>
      <p:pic>
        <p:nvPicPr>
          <p:cNvPr id="9" name="Image 4" descr="preencoded.png"/>
          <p:cNvPicPr>
            <a:picLocks noChangeAspect="1"/>
          </p:cNvPicPr>
          <p:nvPr/>
        </p:nvPicPr>
        <p:blipFill>
          <a:blip r:embed="rId3"/>
          <a:stretch>
            <a:fillRect/>
          </a:stretch>
        </p:blipFill>
        <p:spPr>
          <a:xfrm>
            <a:off x="4056069" y="1738752"/>
            <a:ext cx="192640" cy="192640"/>
          </a:xfrm>
          <a:prstGeom prst="rect">
            <a:avLst/>
          </a:prstGeom>
        </p:spPr>
      </p:pic>
      <p:pic>
        <p:nvPicPr>
          <p:cNvPr id="10" name="Image 5" descr="preencoded.png"/>
          <p:cNvPicPr>
            <a:picLocks noChangeAspect="1"/>
          </p:cNvPicPr>
          <p:nvPr/>
        </p:nvPicPr>
        <p:blipFill>
          <a:blip r:embed="rId3"/>
          <a:stretch>
            <a:fillRect/>
          </a:stretch>
        </p:blipFill>
        <p:spPr>
          <a:xfrm>
            <a:off x="4056069" y="3321492"/>
            <a:ext cx="192640" cy="192640"/>
          </a:xfrm>
          <a:prstGeom prst="rect">
            <a:avLst/>
          </a:prstGeom>
        </p:spPr>
      </p:pic>
      <p:sp>
        <p:nvSpPr>
          <p:cNvPr id="11" name="Shape 3"/>
          <p:cNvSpPr/>
          <p:nvPr/>
        </p:nvSpPr>
        <p:spPr>
          <a:xfrm>
            <a:off x="5120931" y="1936870"/>
            <a:ext cx="3224944" cy="0"/>
          </a:xfrm>
          <a:custGeom>
            <a:avLst/>
            <a:gdLst/>
            <a:ahLst/>
            <a:cxnLst/>
            <a:rect l="l" t="t" r="r" b="b"/>
            <a:pathLst>
              <a:path w="3224944">
                <a:moveTo>
                  <a:pt x="0" y="0"/>
                </a:moveTo>
                <a:lnTo>
                  <a:pt x="3224944" y="0"/>
                </a:lnTo>
              </a:path>
            </a:pathLst>
          </a:custGeom>
          <a:noFill/>
          <a:ln w="19050">
            <a:solidFill>
              <a:srgbClr val="F0A22E"/>
            </a:solidFill>
            <a:prstDash val="solid"/>
            <a:headEnd type="none"/>
            <a:tailEnd type="none"/>
          </a:ln>
        </p:spPr>
      </p:sp>
      <p:pic>
        <p:nvPicPr>
          <p:cNvPr id="12" name="Image 6" descr="preencoded.png"/>
          <p:cNvPicPr>
            <a:picLocks noChangeAspect="1"/>
          </p:cNvPicPr>
          <p:nvPr/>
        </p:nvPicPr>
        <p:blipFill>
          <a:blip r:embed="rId2"/>
          <a:stretch>
            <a:fillRect/>
          </a:stretch>
        </p:blipFill>
        <p:spPr>
          <a:xfrm>
            <a:off x="8222799" y="1682756"/>
            <a:ext cx="556517" cy="556517"/>
          </a:xfrm>
          <a:prstGeom prst="rect">
            <a:avLst/>
          </a:prstGeom>
        </p:spPr>
      </p:pic>
      <p:sp>
        <p:nvSpPr>
          <p:cNvPr id="13" name="Shape 4"/>
          <p:cNvSpPr/>
          <p:nvPr/>
        </p:nvSpPr>
        <p:spPr>
          <a:xfrm>
            <a:off x="1203141" y="3502501"/>
            <a:ext cx="2886490" cy="2488"/>
          </a:xfrm>
          <a:custGeom>
            <a:avLst/>
            <a:gdLst/>
            <a:ahLst/>
            <a:cxnLst/>
            <a:rect l="l" t="t" r="r" b="b"/>
            <a:pathLst>
              <a:path w="2886490" h="2488">
                <a:moveTo>
                  <a:pt x="0" y="0"/>
                </a:moveTo>
                <a:lnTo>
                  <a:pt x="2886490" y="2488"/>
                </a:lnTo>
              </a:path>
            </a:pathLst>
          </a:custGeom>
          <a:noFill/>
          <a:ln w="19050">
            <a:solidFill>
              <a:srgbClr val="F0A22E"/>
            </a:solidFill>
            <a:prstDash val="solid"/>
            <a:headEnd type="none"/>
            <a:tailEnd type="none"/>
          </a:ln>
        </p:spPr>
      </p:sp>
      <p:pic>
        <p:nvPicPr>
          <p:cNvPr id="14" name="Image 7" descr="preencoded.png"/>
          <p:cNvPicPr>
            <a:picLocks noChangeAspect="1"/>
          </p:cNvPicPr>
          <p:nvPr/>
        </p:nvPicPr>
        <p:blipFill>
          <a:blip r:embed="rId2"/>
          <a:stretch>
            <a:fillRect/>
          </a:stretch>
        </p:blipFill>
        <p:spPr>
          <a:xfrm>
            <a:off x="646624" y="3224242"/>
            <a:ext cx="556517" cy="556517"/>
          </a:xfrm>
          <a:prstGeom prst="rect">
            <a:avLst/>
          </a:prstGeom>
        </p:spPr>
      </p:pic>
      <p:sp>
        <p:nvSpPr>
          <p:cNvPr id="15" name="Text 5"/>
          <p:cNvSpPr/>
          <p:nvPr/>
        </p:nvSpPr>
        <p:spPr>
          <a:xfrm>
            <a:off x="646624" y="1494582"/>
            <a:ext cx="556517" cy="512064"/>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2250" b="1" dirty="0">
                <a:solidFill>
                  <a:srgbClr val="E4B75E"/>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16" name="Text 6"/>
          <p:cNvSpPr/>
          <p:nvPr/>
        </p:nvSpPr>
        <p:spPr>
          <a:xfrm>
            <a:off x="8222799" y="1710188"/>
            <a:ext cx="556517" cy="512064"/>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2250" b="1" dirty="0">
                <a:solidFill>
                  <a:srgbClr val="E4B75E"/>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17" name="Text 7"/>
          <p:cNvSpPr/>
          <p:nvPr/>
        </p:nvSpPr>
        <p:spPr>
          <a:xfrm>
            <a:off x="646624" y="3251041"/>
            <a:ext cx="556517" cy="512064"/>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2250" b="1" dirty="0">
                <a:solidFill>
                  <a:srgbClr val="E4B75E"/>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18" name="Text 8"/>
          <p:cNvSpPr/>
          <p:nvPr/>
        </p:nvSpPr>
        <p:spPr>
          <a:xfrm>
            <a:off x="1203325" y="822325"/>
            <a:ext cx="3487420" cy="102108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可减少</a:t>
            </a:r>
            <a:r>
              <a:rPr lang="zh-CN" alt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化学</a:t>
            </a: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添加剂的使用，推动添加剂少量化、</a:t>
            </a:r>
            <a:r>
              <a:rPr lang="zh-CN"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配方干净简单</a:t>
            </a: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的新型低温肉制品开发应用</a:t>
            </a:r>
            <a:endPar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19" name="Text 9"/>
          <p:cNvSpPr/>
          <p:nvPr/>
        </p:nvSpPr>
        <p:spPr>
          <a:xfrm>
            <a:off x="5265420" y="1008380"/>
            <a:ext cx="2978785" cy="102108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推进传统肉制品工艺的改进，丰富新产品种类，大幅度提高经济效益和社会效益</a:t>
            </a:r>
            <a:endPar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20" name="Text 10"/>
          <p:cNvSpPr/>
          <p:nvPr/>
        </p:nvSpPr>
        <p:spPr>
          <a:xfrm>
            <a:off x="1203325" y="3430270"/>
            <a:ext cx="2974975" cy="102108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推动企业不断提升“清洁”生产技术，引导市场</a:t>
            </a:r>
            <a:r>
              <a:rPr lang="zh-CN" alt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走</a:t>
            </a: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向</a:t>
            </a:r>
            <a:r>
              <a:rPr lang="zh-CN"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标签信息清洁化方向</a:t>
            </a:r>
            <a:endParaRPr lang="zh-CN"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pic>
        <p:nvPicPr>
          <p:cNvPr id="21" name="Image 8" descr="preencoded.png"/>
          <p:cNvPicPr>
            <a:picLocks noChangeAspect="1"/>
          </p:cNvPicPr>
          <p:nvPr/>
        </p:nvPicPr>
        <p:blipFill>
          <a:blip r:embed="rId3"/>
          <a:stretch>
            <a:fillRect/>
          </a:stretch>
        </p:blipFill>
        <p:spPr>
          <a:xfrm>
            <a:off x="4646351" y="2503490"/>
            <a:ext cx="192640" cy="192640"/>
          </a:xfrm>
          <a:prstGeom prst="rect">
            <a:avLst/>
          </a:prstGeom>
        </p:spPr>
      </p:pic>
      <p:sp>
        <p:nvSpPr>
          <p:cNvPr id="22" name="Shape 3"/>
          <p:cNvSpPr/>
          <p:nvPr/>
        </p:nvSpPr>
        <p:spPr>
          <a:xfrm>
            <a:off x="5118391" y="3671690"/>
            <a:ext cx="3224944" cy="0"/>
          </a:xfrm>
          <a:custGeom>
            <a:avLst/>
            <a:gdLst/>
            <a:ahLst/>
            <a:cxnLst/>
            <a:rect l="l" t="t" r="r" b="b"/>
            <a:pathLst>
              <a:path w="3224944">
                <a:moveTo>
                  <a:pt x="0" y="0"/>
                </a:moveTo>
                <a:lnTo>
                  <a:pt x="3224944" y="0"/>
                </a:lnTo>
              </a:path>
            </a:pathLst>
          </a:custGeom>
          <a:noFill/>
          <a:ln w="19050">
            <a:solidFill>
              <a:srgbClr val="F0A22E"/>
            </a:solidFill>
            <a:prstDash val="solid"/>
            <a:headEnd type="none"/>
            <a:tailEnd type="none"/>
          </a:ln>
        </p:spPr>
      </p:sp>
      <p:pic>
        <p:nvPicPr>
          <p:cNvPr id="23" name="Image 6" descr="preencoded.png"/>
          <p:cNvPicPr>
            <a:picLocks noChangeAspect="1"/>
          </p:cNvPicPr>
          <p:nvPr/>
        </p:nvPicPr>
        <p:blipFill>
          <a:blip r:embed="rId2"/>
          <a:stretch>
            <a:fillRect/>
          </a:stretch>
        </p:blipFill>
        <p:spPr>
          <a:xfrm>
            <a:off x="8220259" y="3417576"/>
            <a:ext cx="556517" cy="556517"/>
          </a:xfrm>
          <a:prstGeom prst="rect">
            <a:avLst/>
          </a:prstGeom>
        </p:spPr>
      </p:pic>
      <p:sp>
        <p:nvSpPr>
          <p:cNvPr id="24" name="Text 6"/>
          <p:cNvSpPr/>
          <p:nvPr/>
        </p:nvSpPr>
        <p:spPr>
          <a:xfrm>
            <a:off x="8220259" y="3445008"/>
            <a:ext cx="556517" cy="536575"/>
          </a:xfrm>
          <a:prstGeom prst="rect">
            <a:avLst/>
          </a:prstGeom>
          <a:noFill/>
        </p:spPr>
        <p:txBody>
          <a:bodyPr wrap="square" lIns="95250" tIns="95250" rIns="95250" bIns="95250" rtlCol="0" anchor="t">
            <a:spAutoFit/>
          </a:bodyPr>
          <a:p>
            <a:pPr marL="0" indent="0" algn="ctr">
              <a:lnSpc>
                <a:spcPct val="100000"/>
              </a:lnSpc>
              <a:spcBef>
                <a:spcPts val="375"/>
              </a:spcBef>
              <a:buNone/>
            </a:pPr>
            <a:r>
              <a:rPr lang="en-US" sz="2250" b="1" dirty="0">
                <a:solidFill>
                  <a:srgbClr val="E4B75E"/>
                </a:solidFill>
                <a:latin typeface="微软雅黑" panose="020B0503020204020204" pitchFamily="34" charset="-122"/>
                <a:ea typeface="微软雅黑" panose="020B0503020204020204" pitchFamily="34" charset="-122"/>
                <a:cs typeface="微软雅黑" panose="020B0503020204020204" pitchFamily="34" charset="-120"/>
              </a:rPr>
              <a:t>04</a:t>
            </a:r>
            <a:endParaRPr lang="en-US" sz="1500" dirty="0"/>
          </a:p>
        </p:txBody>
      </p:sp>
      <p:sp>
        <p:nvSpPr>
          <p:cNvPr id="25" name="Text 9"/>
          <p:cNvSpPr/>
          <p:nvPr/>
        </p:nvSpPr>
        <p:spPr>
          <a:xfrm>
            <a:off x="5118100" y="3611880"/>
            <a:ext cx="3225165" cy="1021080"/>
          </a:xfrm>
          <a:prstGeom prst="rect">
            <a:avLst/>
          </a:prstGeom>
          <a:noFill/>
        </p:spPr>
        <p:txBody>
          <a:bodyPr wrap="square" lIns="95250" tIns="95250" rIns="95250" bIns="95250" rtlCol="0" anchor="t">
            <a:spAutoFit/>
          </a:bodyPr>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将为企业提供新的产品开发理念和营销策略，为消费者提供更多种类的产品消费选择</a:t>
            </a:r>
            <a:endParaRPr lang="en-US" sz="1500" dirty="0"/>
          </a:p>
        </p:txBody>
      </p:sp>
      <p:sp>
        <p:nvSpPr>
          <p:cNvPr id="26" name="Shape 1"/>
          <p:cNvSpPr/>
          <p:nvPr/>
        </p:nvSpPr>
        <p:spPr>
          <a:xfrm rot="4380000">
            <a:off x="4700905" y="1903095"/>
            <a:ext cx="522605" cy="746125"/>
          </a:xfrm>
          <a:custGeom>
            <a:avLst/>
            <a:gdLst/>
            <a:ahLst/>
            <a:cxnLst/>
            <a:rect l="l" t="t" r="r" b="b"/>
            <a:pathLst>
              <a:path w="564612" h="751974">
                <a:moveTo>
                  <a:pt x="0" y="0"/>
                </a:moveTo>
                <a:lnTo>
                  <a:pt x="564612" y="751974"/>
                </a:lnTo>
              </a:path>
            </a:pathLst>
          </a:custGeom>
          <a:noFill/>
          <a:ln w="19050">
            <a:solidFill>
              <a:srgbClr val="F0A22E"/>
            </a:solidFill>
            <a:prstDash val="solid"/>
            <a:headEnd type="none"/>
            <a:tailEnd type="none"/>
          </a:ln>
        </p:spPr>
      </p:sp>
      <p:pic>
        <p:nvPicPr>
          <p:cNvPr id="27" name="Image 5" descr="preencoded.png"/>
          <p:cNvPicPr>
            <a:picLocks noChangeAspect="1"/>
          </p:cNvPicPr>
          <p:nvPr/>
        </p:nvPicPr>
        <p:blipFill>
          <a:blip r:embed="rId3"/>
          <a:stretch>
            <a:fillRect/>
          </a:stretch>
        </p:blipFill>
        <p:spPr>
          <a:xfrm>
            <a:off x="5089849" y="1817812"/>
            <a:ext cx="192640" cy="192640"/>
          </a:xfrm>
          <a:prstGeom prst="rect">
            <a:avLst/>
          </a:prstGeom>
        </p:spPr>
      </p:pic>
      <p:pic>
        <p:nvPicPr>
          <p:cNvPr id="28" name="Image 5" descr="preencoded.png"/>
          <p:cNvPicPr>
            <a:picLocks noChangeAspect="1"/>
          </p:cNvPicPr>
          <p:nvPr/>
        </p:nvPicPr>
        <p:blipFill>
          <a:blip r:embed="rId3"/>
          <a:stretch>
            <a:fillRect/>
          </a:stretch>
        </p:blipFill>
        <p:spPr>
          <a:xfrm>
            <a:off x="5059369" y="3585652"/>
            <a:ext cx="192640" cy="192640"/>
          </a:xfrm>
          <a:prstGeom prst="rect">
            <a:avLst/>
          </a:prstGeom>
        </p:spPr>
      </p:pic>
      <p:sp>
        <p:nvSpPr>
          <p:cNvPr id="29" name="Shape 1"/>
          <p:cNvSpPr/>
          <p:nvPr/>
        </p:nvSpPr>
        <p:spPr>
          <a:xfrm rot="11520000">
            <a:off x="4639310" y="2697480"/>
            <a:ext cx="575945" cy="868680"/>
          </a:xfrm>
          <a:custGeom>
            <a:avLst/>
            <a:gdLst/>
            <a:ahLst/>
            <a:cxnLst/>
            <a:rect l="l" t="t" r="r" b="b"/>
            <a:pathLst>
              <a:path w="564612" h="751974">
                <a:moveTo>
                  <a:pt x="0" y="0"/>
                </a:moveTo>
                <a:lnTo>
                  <a:pt x="564612" y="751974"/>
                </a:lnTo>
              </a:path>
            </a:pathLst>
          </a:custGeom>
          <a:noFill/>
          <a:ln w="19050">
            <a:solidFill>
              <a:srgbClr val="F0A22E"/>
            </a:solidFill>
            <a:prstDash val="solid"/>
            <a:headEnd type="none"/>
            <a:tailEnd type="none"/>
          </a:ln>
        </p:spPr>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1"/>
          <a:stretch>
            <a:fillRect/>
          </a:stretch>
        </p:blipFill>
        <p:spPr>
          <a:xfrm>
            <a:off x="791030" y="880220"/>
            <a:ext cx="914028" cy="914028"/>
          </a:xfrm>
          <a:prstGeom prst="rect">
            <a:avLst/>
          </a:prstGeom>
        </p:spPr>
      </p:pic>
      <p:sp>
        <p:nvSpPr>
          <p:cNvPr id="3" name="Text 0"/>
          <p:cNvSpPr/>
          <p:nvPr/>
        </p:nvSpPr>
        <p:spPr>
          <a:xfrm>
            <a:off x="1644470" y="2401229"/>
            <a:ext cx="5221112" cy="78638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项目成果</a:t>
            </a:r>
            <a:endParaRPr lang="en-US" sz="1500" dirty="0"/>
          </a:p>
        </p:txBody>
      </p:sp>
      <p:sp>
        <p:nvSpPr>
          <p:cNvPr id="4" name="Text 1"/>
          <p:cNvSpPr/>
          <p:nvPr/>
        </p:nvSpPr>
        <p:spPr>
          <a:xfrm>
            <a:off x="672814" y="1184015"/>
            <a:ext cx="1356643" cy="950976"/>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4050" b="1" dirty="0">
                <a:solidFill>
                  <a:srgbClr val="A5644E"/>
                </a:solidFill>
                <a:latin typeface="Arial" panose="020B0604020202020204" pitchFamily="34" charset="0"/>
                <a:ea typeface="Arial" panose="020B0604020202020204" pitchFamily="34" charset="-122"/>
                <a:cs typeface="Arial" panose="020B0604020202020204" pitchFamily="34" charset="-120"/>
              </a:rPr>
              <a:t>06</a:t>
            </a:r>
            <a:endParaRPr lang="en-US" sz="15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52516"/>
            <a:ext cx="8005161" cy="55499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zh-CN" altLang="en-US" sz="2100" b="1" dirty="0">
                <a:solidFill>
                  <a:srgbClr val="333333"/>
                </a:solidFill>
                <a:latin typeface="Arial" panose="020B0604020202020204" pitchFamily="34" charset="0"/>
                <a:ea typeface="宋体" panose="02010600030101010101" pitchFamily="2" charset="-122"/>
                <a:cs typeface="Arial" panose="020B0604020202020204" pitchFamily="34" charset="-120"/>
              </a:rPr>
              <a:t>产品展示</a:t>
            </a:r>
            <a:endParaRPr lang="zh-CN" altLang="en-US" sz="2100" b="1" dirty="0">
              <a:solidFill>
                <a:srgbClr val="333333"/>
              </a:solidFill>
              <a:latin typeface="Arial" panose="020B0604020202020204" pitchFamily="34" charset="0"/>
              <a:ea typeface="宋体" panose="02010600030101010101" pitchFamily="2" charset="-122"/>
              <a:cs typeface="Arial" panose="020B0604020202020204" pitchFamily="34" charset="-120"/>
            </a:endParaRPr>
          </a:p>
        </p:txBody>
      </p:sp>
      <p:pic>
        <p:nvPicPr>
          <p:cNvPr id="4" name="Image 1" descr="preencoded.png"/>
          <p:cNvPicPr>
            <a:picLocks noChangeAspect="1"/>
          </p:cNvPicPr>
          <p:nvPr/>
        </p:nvPicPr>
        <p:blipFill>
          <a:blip r:embed="rId1"/>
          <a:stretch>
            <a:fillRect/>
          </a:stretch>
        </p:blipFill>
        <p:spPr>
          <a:xfrm>
            <a:off x="288533" y="69449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76787"/>
            <a:ext cx="616423" cy="231159"/>
          </a:xfrm>
          <a:prstGeom prst="rect">
            <a:avLst/>
          </a:prstGeom>
        </p:spPr>
      </p:pic>
      <p:pic>
        <p:nvPicPr>
          <p:cNvPr id="15" name="图片 14" descr="00631e57cb33ad0f77fa80271a4a113"/>
          <p:cNvPicPr>
            <a:picLocks noChangeAspect="1"/>
          </p:cNvPicPr>
          <p:nvPr/>
        </p:nvPicPr>
        <p:blipFill>
          <a:blip r:embed="rId2"/>
          <a:stretch>
            <a:fillRect/>
          </a:stretch>
        </p:blipFill>
        <p:spPr>
          <a:xfrm>
            <a:off x="1162050" y="1155700"/>
            <a:ext cx="1184910" cy="1583055"/>
          </a:xfrm>
          <a:prstGeom prst="rect">
            <a:avLst/>
          </a:prstGeom>
        </p:spPr>
      </p:pic>
      <p:pic>
        <p:nvPicPr>
          <p:cNvPr id="16" name="图片 15" descr="763166577cb4cc100f082d7406cf6e7"/>
          <p:cNvPicPr>
            <a:picLocks noChangeAspect="1"/>
          </p:cNvPicPr>
          <p:nvPr/>
        </p:nvPicPr>
        <p:blipFill>
          <a:blip r:embed="rId3"/>
          <a:stretch>
            <a:fillRect/>
          </a:stretch>
        </p:blipFill>
        <p:spPr>
          <a:xfrm>
            <a:off x="2346960" y="1158875"/>
            <a:ext cx="1696085" cy="1576070"/>
          </a:xfrm>
          <a:prstGeom prst="rect">
            <a:avLst/>
          </a:prstGeom>
        </p:spPr>
      </p:pic>
      <p:sp>
        <p:nvSpPr>
          <p:cNvPr id="17" name="文本框 16"/>
          <p:cNvSpPr txBox="1"/>
          <p:nvPr/>
        </p:nvSpPr>
        <p:spPr>
          <a:xfrm>
            <a:off x="4683125" y="1524000"/>
            <a:ext cx="3869690" cy="521970"/>
          </a:xfrm>
          <a:prstGeom prst="rect">
            <a:avLst/>
          </a:prstGeom>
          <a:noFill/>
        </p:spPr>
        <p:txBody>
          <a:bodyPr wrap="square" rtlCol="0">
            <a:spAutoFit/>
          </a:bodyPr>
          <a:p>
            <a:pPr algn="just"/>
            <a:r>
              <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双鸽</a:t>
            </a:r>
            <a:endPar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a:p>
            <a:pPr algn="just"/>
            <a:r>
              <a:rPr 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酱</a:t>
            </a:r>
            <a:r>
              <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牛腱子</a:t>
            </a:r>
            <a:r>
              <a:rPr 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肉               </a:t>
            </a:r>
            <a:r>
              <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配料表中只有</a:t>
            </a:r>
            <a:r>
              <a:rPr lang="en-US" altLang="zh-CN"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7</a:t>
            </a:r>
            <a:r>
              <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种配料</a:t>
            </a:r>
            <a:endPar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7" name="文本框 6"/>
          <p:cNvSpPr txBox="1"/>
          <p:nvPr/>
        </p:nvSpPr>
        <p:spPr>
          <a:xfrm>
            <a:off x="4635500" y="3528695"/>
            <a:ext cx="3914775" cy="521970"/>
          </a:xfrm>
          <a:prstGeom prst="rect">
            <a:avLst/>
          </a:prstGeom>
          <a:noFill/>
        </p:spPr>
        <p:txBody>
          <a:bodyPr wrap="square" rtlCol="0">
            <a:spAutoFit/>
          </a:bodyPr>
          <a:p>
            <a:pPr algn="just"/>
            <a:r>
              <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竞品</a:t>
            </a:r>
            <a:endPar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a:p>
            <a:pPr algn="just"/>
            <a:r>
              <a:rPr 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酱牛肉                    </a:t>
            </a:r>
            <a:r>
              <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配料表中有十五种以上！！</a:t>
            </a:r>
            <a:endParaRPr lang="zh-CN" alt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pic>
        <p:nvPicPr>
          <p:cNvPr id="9" name="图片 8"/>
          <p:cNvPicPr>
            <a:picLocks noChangeAspect="1"/>
          </p:cNvPicPr>
          <p:nvPr/>
        </p:nvPicPr>
        <p:blipFill>
          <a:blip r:embed="rId4"/>
          <a:stretch>
            <a:fillRect/>
          </a:stretch>
        </p:blipFill>
        <p:spPr>
          <a:xfrm>
            <a:off x="1570355" y="2748280"/>
            <a:ext cx="2069465" cy="2162175"/>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52516"/>
            <a:ext cx="8005161" cy="55499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zh-CN" altLang="en-US" sz="2100" b="1" dirty="0">
                <a:solidFill>
                  <a:srgbClr val="333333"/>
                </a:solidFill>
                <a:latin typeface="Arial" panose="020B0604020202020204" pitchFamily="34" charset="0"/>
                <a:ea typeface="宋体" panose="02010600030101010101" pitchFamily="2" charset="-122"/>
                <a:cs typeface="Arial" panose="020B0604020202020204" pitchFamily="34" charset="-120"/>
              </a:rPr>
              <a:t>产品展示</a:t>
            </a:r>
            <a:endParaRPr lang="zh-CN" altLang="en-US" sz="2100" b="1" dirty="0">
              <a:solidFill>
                <a:srgbClr val="333333"/>
              </a:solidFill>
              <a:latin typeface="Arial" panose="020B0604020202020204" pitchFamily="34" charset="0"/>
              <a:ea typeface="宋体" panose="02010600030101010101" pitchFamily="2" charset="-122"/>
              <a:cs typeface="Arial" panose="020B0604020202020204" pitchFamily="34" charset="-120"/>
            </a:endParaRPr>
          </a:p>
        </p:txBody>
      </p:sp>
      <p:pic>
        <p:nvPicPr>
          <p:cNvPr id="4" name="Image 1" descr="preencoded.png"/>
          <p:cNvPicPr>
            <a:picLocks noChangeAspect="1"/>
          </p:cNvPicPr>
          <p:nvPr/>
        </p:nvPicPr>
        <p:blipFill>
          <a:blip r:embed="rId1"/>
          <a:stretch>
            <a:fillRect/>
          </a:stretch>
        </p:blipFill>
        <p:spPr>
          <a:xfrm>
            <a:off x="288533" y="69449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76787"/>
            <a:ext cx="616423" cy="231159"/>
          </a:xfrm>
          <a:prstGeom prst="rect">
            <a:avLst/>
          </a:prstGeom>
        </p:spPr>
      </p:pic>
      <p:pic>
        <p:nvPicPr>
          <p:cNvPr id="2" name="图片 1" descr="5bb35375b05b079f2e7780211c9923c"/>
          <p:cNvPicPr>
            <a:picLocks noChangeAspect="1"/>
          </p:cNvPicPr>
          <p:nvPr/>
        </p:nvPicPr>
        <p:blipFill>
          <a:blip r:embed="rId2"/>
          <a:stretch>
            <a:fillRect/>
          </a:stretch>
        </p:blipFill>
        <p:spPr>
          <a:xfrm>
            <a:off x="2287270" y="1174115"/>
            <a:ext cx="4445635" cy="1736725"/>
          </a:xfrm>
          <a:prstGeom prst="rect">
            <a:avLst/>
          </a:prstGeom>
        </p:spPr>
      </p:pic>
      <p:sp>
        <p:nvSpPr>
          <p:cNvPr id="8" name="文本框 7"/>
          <p:cNvSpPr txBox="1"/>
          <p:nvPr/>
        </p:nvSpPr>
        <p:spPr>
          <a:xfrm>
            <a:off x="3192780" y="3170555"/>
            <a:ext cx="2686050" cy="1207770"/>
          </a:xfrm>
          <a:prstGeom prst="rect">
            <a:avLst/>
          </a:prstGeom>
          <a:noFill/>
        </p:spPr>
        <p:txBody>
          <a:bodyPr wrap="square" rtlCol="0">
            <a:noAutofit/>
          </a:bodyPr>
          <a:p>
            <a:pPr algn="ctr"/>
            <a:r>
              <a:rPr lang="zh-CN" altLang="en-US" sz="16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双鸽</a:t>
            </a:r>
            <a:endParaRPr lang="zh-CN" altLang="en-US" sz="16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a:p>
            <a:pPr algn="ctr"/>
            <a:r>
              <a:rPr lang="zh-CN" sz="16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果蔬香肠系列</a:t>
            </a:r>
            <a:endParaRPr lang="zh-CN"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a:p>
            <a:pPr algn="ctr"/>
            <a:endParaRPr lang="zh-CN"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a:p>
            <a:pPr algn="ctr"/>
            <a:r>
              <a:rPr lang="zh-CN" sz="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0"/>
              </a:rPr>
              <a:t>低盐低脂，添加胡萝卜、蒜苔、芹菜多种膳食纤维</a:t>
            </a:r>
            <a:endParaRPr lang="zh-CN" sz="1200" dirty="0">
              <a:solidFill>
                <a:schemeClr val="tx1"/>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5251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获得多项科技计划支持</a:t>
            </a:r>
            <a:endParaRPr lang="en-US" sz="1500" dirty="0"/>
          </a:p>
        </p:txBody>
      </p:sp>
      <p:pic>
        <p:nvPicPr>
          <p:cNvPr id="4" name="Image 1" descr="preencoded.png"/>
          <p:cNvPicPr>
            <a:picLocks noChangeAspect="1"/>
          </p:cNvPicPr>
          <p:nvPr/>
        </p:nvPicPr>
        <p:blipFill>
          <a:blip r:embed="rId1"/>
          <a:stretch>
            <a:fillRect/>
          </a:stretch>
        </p:blipFill>
        <p:spPr>
          <a:xfrm>
            <a:off x="288533" y="69449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76787"/>
            <a:ext cx="616423" cy="231159"/>
          </a:xfrm>
          <a:prstGeom prst="rect">
            <a:avLst/>
          </a:prstGeom>
        </p:spPr>
      </p:pic>
      <p:sp>
        <p:nvSpPr>
          <p:cNvPr id="6" name="Text 1"/>
          <p:cNvSpPr/>
          <p:nvPr>
            <p:custDataLst>
              <p:tags r:id="rId2"/>
            </p:custDataLst>
          </p:nvPr>
        </p:nvSpPr>
        <p:spPr>
          <a:xfrm>
            <a:off x="455940" y="1289803"/>
            <a:ext cx="2614983" cy="713232"/>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石家庄市科学技术研究与发展计划支持</a:t>
            </a:r>
            <a:endParaRPr lang="en-US" sz="1500" dirty="0"/>
          </a:p>
        </p:txBody>
      </p:sp>
      <p:sp>
        <p:nvSpPr>
          <p:cNvPr id="7" name="Text 2"/>
          <p:cNvSpPr/>
          <p:nvPr>
            <p:custDataLst>
              <p:tags r:id="rId3"/>
            </p:custDataLst>
          </p:nvPr>
        </p:nvSpPr>
        <p:spPr>
          <a:xfrm>
            <a:off x="3247889" y="1917966"/>
            <a:ext cx="2614983" cy="6309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500" dirty="0">
                <a:solidFill>
                  <a:srgbClr val="333333"/>
                </a:solidFill>
                <a:latin typeface="宋体" panose="02010600030101010101" pitchFamily="2" charset="-122"/>
                <a:ea typeface="宋体" panose="02010600030101010101" pitchFamily="2" charset="-122"/>
                <a:cs typeface="宋体" panose="02010600030101010101" pitchFamily="34" charset="-120"/>
              </a:rPr>
              <a:t>复合果蔬肉制品生产加工配套技术中试与示范</a:t>
            </a:r>
            <a:endParaRPr lang="en-US" sz="1500" dirty="0"/>
          </a:p>
        </p:txBody>
      </p:sp>
      <p:sp>
        <p:nvSpPr>
          <p:cNvPr id="8" name="Text 3"/>
          <p:cNvSpPr/>
          <p:nvPr>
            <p:custDataLst>
              <p:tags r:id="rId4"/>
            </p:custDataLst>
          </p:nvPr>
        </p:nvSpPr>
        <p:spPr>
          <a:xfrm>
            <a:off x="3247889" y="1289803"/>
            <a:ext cx="2614983" cy="713232"/>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河北省农业科技成果转化资金项目资助</a:t>
            </a:r>
            <a:endParaRPr lang="en-US" sz="1500" dirty="0"/>
          </a:p>
        </p:txBody>
      </p:sp>
      <p:sp>
        <p:nvSpPr>
          <p:cNvPr id="9" name="Text 4"/>
          <p:cNvSpPr/>
          <p:nvPr>
            <p:custDataLst>
              <p:tags r:id="rId5"/>
            </p:custDataLst>
          </p:nvPr>
        </p:nvSpPr>
        <p:spPr>
          <a:xfrm>
            <a:off x="6031158" y="1917966"/>
            <a:ext cx="2656902" cy="6309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500" dirty="0">
                <a:solidFill>
                  <a:srgbClr val="333333"/>
                </a:solidFill>
                <a:latin typeface="宋体" panose="02010600030101010101" pitchFamily="2" charset="-122"/>
                <a:ea typeface="宋体" panose="02010600030101010101" pitchFamily="2" charset="-122"/>
                <a:cs typeface="宋体" panose="02010600030101010101" pitchFamily="34" charset="-120"/>
              </a:rPr>
              <a:t>果蔬辅助改质剂在猪肉及其制品中的应用研究</a:t>
            </a:r>
            <a:endParaRPr lang="en-US" sz="1500" dirty="0"/>
          </a:p>
        </p:txBody>
      </p:sp>
      <p:sp>
        <p:nvSpPr>
          <p:cNvPr id="10" name="Text 5"/>
          <p:cNvSpPr/>
          <p:nvPr>
            <p:custDataLst>
              <p:tags r:id="rId6"/>
            </p:custDataLst>
          </p:nvPr>
        </p:nvSpPr>
        <p:spPr>
          <a:xfrm>
            <a:off x="6031158" y="1289803"/>
            <a:ext cx="2656902" cy="713232"/>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河北省省级省校合作开发资金项目支持</a:t>
            </a:r>
            <a:endParaRPr lang="en-US" sz="1500" dirty="0"/>
          </a:p>
        </p:txBody>
      </p:sp>
      <p:sp>
        <p:nvSpPr>
          <p:cNvPr id="11" name="Text 6"/>
          <p:cNvSpPr/>
          <p:nvPr>
            <p:custDataLst>
              <p:tags r:id="rId7"/>
            </p:custDataLst>
          </p:nvPr>
        </p:nvSpPr>
        <p:spPr>
          <a:xfrm>
            <a:off x="455940" y="1908822"/>
            <a:ext cx="2614983" cy="6309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500" dirty="0">
                <a:solidFill>
                  <a:srgbClr val="333333"/>
                </a:solidFill>
                <a:latin typeface="宋体" panose="02010600030101010101" pitchFamily="2" charset="-122"/>
                <a:ea typeface="宋体" panose="02010600030101010101" pitchFamily="2" charset="-122"/>
                <a:cs typeface="宋体" panose="02010600030101010101" pitchFamily="34" charset="-120"/>
              </a:rPr>
              <a:t>新型低脂低添加健康肉制品关键技术及产品开发</a:t>
            </a:r>
            <a:endParaRPr lang="en-US" sz="1500" dirty="0"/>
          </a:p>
        </p:txBody>
      </p:sp>
      <p:pic>
        <p:nvPicPr>
          <p:cNvPr id="12" name="Image 3" descr="https://sgw-dx.xf-yun.com/api/v1/sparkdesk/_173148655784296_SJtwjw1731574701335-033236656311132573.png?authorization=c2ltcGxlLWp3dCBhaz1zcGFya2Rlc2s4MDAwMDAwMDAwMDE7ZXhwPTMzMDgzNzQ3MDM7YWxnbz1obWFjLXNoYTI1NjtzaWc9bjhRN05tanRBcHJxZzRIckpRM0tqZzJCbnZFSnY1QWZmY3RuV3Zpb0RaUT0=&amp;x_location=7YfmxI7B7uKO7jlRxIftd60pePD="/>
          <p:cNvPicPr>
            <a:picLocks noChangeAspect="1"/>
          </p:cNvPicPr>
          <p:nvPr/>
        </p:nvPicPr>
        <p:blipFill>
          <a:blip r:embed="rId8"/>
          <a:stretch>
            <a:fillRect/>
          </a:stretch>
        </p:blipFill>
        <p:spPr>
          <a:xfrm>
            <a:off x="3686175" y="2548890"/>
            <a:ext cx="1537335" cy="2173605"/>
          </a:xfrm>
          <a:prstGeom prst="rect">
            <a:avLst/>
          </a:prstGeom>
        </p:spPr>
      </p:pic>
      <p:pic>
        <p:nvPicPr>
          <p:cNvPr id="13" name="Image 4" descr="https://sgw-dx.xf-yun.com/api/v1/sparkdesk/_173148655784296_HSMZfP1731574726157-011460445631988314.png?authorization=c2ltcGxlLWp3dCBhaz1zcGFya2Rlc2s4MDAwMDAwMDAwMDE7ZXhwPTMzMDgzNzQ3Mjg7YWxnbz1obWFjLXNoYTI1NjtzaWc9cEowMUxXMmFoeGlGMFV1TkxzYjFuMmphdVJDeU9LMXZ6dHNaSEJQaEdzUT0=&amp;x_location=7YfmxI7B7uKO7jlRxIftd60pePD="/>
          <p:cNvPicPr>
            <a:picLocks noChangeAspect="1"/>
          </p:cNvPicPr>
          <p:nvPr/>
        </p:nvPicPr>
        <p:blipFill>
          <a:blip r:embed="rId9"/>
          <a:stretch>
            <a:fillRect/>
          </a:stretch>
        </p:blipFill>
        <p:spPr>
          <a:xfrm>
            <a:off x="901700" y="2548890"/>
            <a:ext cx="1548130" cy="2190750"/>
          </a:xfrm>
          <a:prstGeom prst="rect">
            <a:avLst/>
          </a:prstGeom>
        </p:spPr>
      </p:pic>
      <p:pic>
        <p:nvPicPr>
          <p:cNvPr id="14" name="Image 5" descr="https://sgw-dx.xf-yun.com/api/v1/sparkdesk/_173148655784296_wvVwWK1731574831617-09802577398936978.png?authorization=c2ltcGxlLWp3dCBhaz1zcGFya2Rlc2s4MDAwMDAwMDAwMDE7ZXhwPTMzMDgzNzQ4MzI7YWxnbz1obWFjLXNoYTI1NjtzaWc9M05uTEo1dmlRamFTUFU5ZW1CNE0zZ2wwNktOS3B4SFJCd3hpM1JDTHk3ST0=&amp;x_location=7YfmxI7B7uKO7jlRxIftd60pePD="/>
          <p:cNvPicPr>
            <a:picLocks noChangeAspect="1"/>
          </p:cNvPicPr>
          <p:nvPr/>
        </p:nvPicPr>
        <p:blipFill>
          <a:blip r:embed="rId10"/>
          <a:stretch>
            <a:fillRect/>
          </a:stretch>
        </p:blipFill>
        <p:spPr>
          <a:xfrm>
            <a:off x="5782945" y="2548890"/>
            <a:ext cx="2816225" cy="201358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1"/>
          <a:stretch>
            <a:fillRect/>
          </a:stretch>
        </p:blipFill>
        <p:spPr>
          <a:xfrm>
            <a:off x="288533" y="641153"/>
            <a:ext cx="616423" cy="231159"/>
          </a:xfrm>
          <a:prstGeom prst="rect">
            <a:avLst/>
          </a:prstGeom>
        </p:spPr>
      </p:pic>
      <p:pic>
        <p:nvPicPr>
          <p:cNvPr id="3" name="Image 1" descr="preencoded.png"/>
          <p:cNvPicPr>
            <a:picLocks noChangeAspect="1"/>
          </p:cNvPicPr>
          <p:nvPr/>
        </p:nvPicPr>
        <p:blipFill>
          <a:blip r:embed="rId1"/>
          <a:stretch>
            <a:fillRect/>
          </a:stretch>
        </p:blipFill>
        <p:spPr>
          <a:xfrm>
            <a:off x="364123" y="723447"/>
            <a:ext cx="616423" cy="231159"/>
          </a:xfrm>
          <a:prstGeom prst="rect">
            <a:avLst/>
          </a:prstGeom>
        </p:spPr>
      </p:pic>
      <p:sp>
        <p:nvSpPr>
          <p:cNvPr id="4" name="Text 0"/>
          <p:cNvSpPr/>
          <p:nvPr/>
        </p:nvSpPr>
        <p:spPr>
          <a:xfrm>
            <a:off x="817780" y="49917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获得知识产权</a:t>
            </a:r>
            <a:endParaRPr lang="en-US" sz="1500" dirty="0"/>
          </a:p>
        </p:txBody>
      </p:sp>
      <p:pic>
        <p:nvPicPr>
          <p:cNvPr id="5" name="Image 2" descr="https://sgw-dx.xf-yun.com/api/v1/sparkdesk/_173148655784296_ZbJx621731574179324-05513536178715754.png?authorization=c2ltcGxlLWp3dCBhaz1zcGFya2Rlc2s4MDAwMDAwMDAwMDE7ZXhwPTMzMDgzNzQxODE7YWxnbz1obWFjLXNoYTI1NjtzaWc9b2FBak9oR1g0UlZ3ZjdLNExkRmJnRmd3UnZNd1lQVWxqbmg5SGFmYTIxcz0=&amp;x_location=7YfmxI7B7uKO7jlRxIftd60pePD="/>
          <p:cNvPicPr>
            <a:picLocks noChangeAspect="1"/>
          </p:cNvPicPr>
          <p:nvPr>
            <p:custDataLst>
              <p:tags r:id="rId2"/>
            </p:custDataLst>
          </p:nvPr>
        </p:nvPicPr>
        <p:blipFill>
          <a:blip r:embed="rId3"/>
          <a:stretch>
            <a:fillRect/>
          </a:stretch>
        </p:blipFill>
        <p:spPr>
          <a:xfrm>
            <a:off x="2278380" y="1029970"/>
            <a:ext cx="1090295" cy="1541780"/>
          </a:xfrm>
          <a:prstGeom prst="rect">
            <a:avLst/>
          </a:prstGeom>
        </p:spPr>
      </p:pic>
      <p:sp>
        <p:nvSpPr>
          <p:cNvPr id="6" name="Text 1"/>
          <p:cNvSpPr/>
          <p:nvPr>
            <p:custDataLst>
              <p:tags r:id="rId4"/>
            </p:custDataLst>
          </p:nvPr>
        </p:nvSpPr>
        <p:spPr>
          <a:xfrm>
            <a:off x="1080770" y="2354580"/>
            <a:ext cx="744220" cy="607060"/>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2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7" name="Text 2"/>
          <p:cNvSpPr/>
          <p:nvPr>
            <p:custDataLst>
              <p:tags r:id="rId5"/>
            </p:custDataLst>
          </p:nvPr>
        </p:nvSpPr>
        <p:spPr>
          <a:xfrm>
            <a:off x="4839335" y="2345690"/>
            <a:ext cx="744220" cy="607060"/>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8" name="Text 3"/>
          <p:cNvSpPr/>
          <p:nvPr>
            <p:custDataLst>
              <p:tags r:id="rId6"/>
            </p:custDataLst>
          </p:nvPr>
        </p:nvSpPr>
        <p:spPr>
          <a:xfrm>
            <a:off x="1644015" y="2454910"/>
            <a:ext cx="2680970" cy="43307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胡萝卜乳化型香肠及其制备方法</a:t>
            </a:r>
            <a:endParaRPr 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9" name="Text 4"/>
          <p:cNvSpPr/>
          <p:nvPr>
            <p:custDataLst>
              <p:tags r:id="rId7"/>
            </p:custDataLst>
          </p:nvPr>
        </p:nvSpPr>
        <p:spPr>
          <a:xfrm>
            <a:off x="5466080" y="2473325"/>
            <a:ext cx="2491740" cy="43307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一种低温火腿及其加工工艺</a:t>
            </a:r>
            <a:endParaRPr lang="en-US" sz="1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endParaRPr>
          </a:p>
        </p:txBody>
      </p:sp>
      <p:pic>
        <p:nvPicPr>
          <p:cNvPr id="10" name="Image 3" descr="https://sgw-dx.xf-yun.com/api/v1/sparkdesk/_173148655784296_xu6g3p1731574395342-06521828299528456.png?authorization=c2ltcGxlLWp3dCBhaz1zcGFya2Rlc2s4MDAwMDAwMDAwMDE7ZXhwPTMzMDgzNzQzOTc7YWxnbz1obWFjLXNoYTI1NjtzaWc9RW04aWZNZk94dUdDYUNFODhXMDgrWEd1Zk9KeUJhVWQ1ck4wNmZ0V2lMOD0=&amp;x_location=7YfmxI7B7uKO7jlRxIftd60pePD="/>
          <p:cNvPicPr>
            <a:picLocks noChangeAspect="1"/>
          </p:cNvPicPr>
          <p:nvPr>
            <p:custDataLst>
              <p:tags r:id="rId8"/>
            </p:custDataLst>
          </p:nvPr>
        </p:nvPicPr>
        <p:blipFill>
          <a:blip r:embed="rId9"/>
          <a:stretch>
            <a:fillRect/>
          </a:stretch>
        </p:blipFill>
        <p:spPr>
          <a:xfrm>
            <a:off x="5977255" y="1029970"/>
            <a:ext cx="1066165" cy="1507490"/>
          </a:xfrm>
          <a:prstGeom prst="rect">
            <a:avLst/>
          </a:prstGeom>
        </p:spPr>
      </p:pic>
      <p:sp>
        <p:nvSpPr>
          <p:cNvPr id="11" name="Text 1"/>
          <p:cNvSpPr/>
          <p:nvPr>
            <p:custDataLst>
              <p:tags r:id="rId10"/>
            </p:custDataLst>
          </p:nvPr>
        </p:nvSpPr>
        <p:spPr>
          <a:xfrm>
            <a:off x="1080770" y="4184650"/>
            <a:ext cx="808355" cy="585470"/>
          </a:xfrm>
          <a:prstGeom prst="rect">
            <a:avLst/>
          </a:prstGeom>
          <a:noFill/>
        </p:spPr>
        <p:txBody>
          <a:bodyPr wrap="square" lIns="95250" tIns="95250" rIns="95250" bIns="95250" rtlCol="0" anchor="t">
            <a:noAutofit/>
          </a:bodyPr>
          <a:p>
            <a:pPr marL="0" indent="0" algn="ctr">
              <a:lnSpc>
                <a:spcPct val="113000"/>
              </a:lnSpc>
              <a:spcBef>
                <a:spcPts val="375"/>
              </a:spcBef>
              <a:buNone/>
            </a:pPr>
            <a:r>
              <a:rPr lang="en-US" sz="2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2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12" name="Text 2"/>
          <p:cNvSpPr/>
          <p:nvPr>
            <p:custDataLst>
              <p:tags r:id="rId11"/>
            </p:custDataLst>
          </p:nvPr>
        </p:nvSpPr>
        <p:spPr>
          <a:xfrm>
            <a:off x="4839335" y="4236720"/>
            <a:ext cx="755015" cy="585470"/>
          </a:xfrm>
          <a:prstGeom prst="rect">
            <a:avLst/>
          </a:prstGeom>
          <a:noFill/>
        </p:spPr>
        <p:txBody>
          <a:bodyPr wrap="square" lIns="95250" tIns="95250" rIns="95250" bIns="95250" rtlCol="0" anchor="t">
            <a:noAutofit/>
          </a:bodyPr>
          <a:p>
            <a:pPr marL="0" indent="0" algn="ctr">
              <a:lnSpc>
                <a:spcPct val="113000"/>
              </a:lnSpc>
              <a:spcBef>
                <a:spcPts val="375"/>
              </a:spcBef>
              <a:buNone/>
            </a:pPr>
            <a:r>
              <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04</a:t>
            </a:r>
            <a:endParaRPr lang="en-US" sz="2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13" name="Text 3"/>
          <p:cNvSpPr/>
          <p:nvPr>
            <p:custDataLst>
              <p:tags r:id="rId12"/>
            </p:custDataLst>
          </p:nvPr>
        </p:nvSpPr>
        <p:spPr>
          <a:xfrm>
            <a:off x="1644015" y="4306570"/>
            <a:ext cx="2722880" cy="673735"/>
          </a:xfrm>
          <a:prstGeom prst="rect">
            <a:avLst/>
          </a:prstGeom>
          <a:noFill/>
        </p:spPr>
        <p:txBody>
          <a:bodyPr wrap="square" lIns="95250" tIns="95250" rIns="95250" bIns="95250" rtlCol="0" anchor="t">
            <a:noAutofit/>
          </a:bodyPr>
          <a:p>
            <a:pPr marL="0" indent="0">
              <a:lnSpc>
                <a:spcPct val="113000"/>
              </a:lnSpc>
              <a:spcBef>
                <a:spcPts val="375"/>
              </a:spcBef>
              <a:buNone/>
            </a:pPr>
            <a:r>
              <a:rPr 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一种用于加工香肠的长城卡扣盘存放架</a:t>
            </a:r>
            <a:endParaRPr lang="en-US" sz="14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sp>
        <p:nvSpPr>
          <p:cNvPr id="14" name="Text 4"/>
          <p:cNvSpPr/>
          <p:nvPr>
            <p:custDataLst>
              <p:tags r:id="rId13"/>
            </p:custDataLst>
          </p:nvPr>
        </p:nvSpPr>
        <p:spPr>
          <a:xfrm>
            <a:off x="5588000" y="4320540"/>
            <a:ext cx="2527300" cy="409575"/>
          </a:xfrm>
          <a:prstGeom prst="rect">
            <a:avLst/>
          </a:prstGeom>
          <a:noFill/>
        </p:spPr>
        <p:txBody>
          <a:bodyPr wrap="square" lIns="95250" tIns="95250" rIns="95250" bIns="95250" rtlCol="0" anchor="t">
            <a:noAutofit/>
          </a:bodyPr>
          <a:p>
            <a:pPr marL="0" indent="0">
              <a:lnSpc>
                <a:spcPct val="113000"/>
              </a:lnSpc>
              <a:spcBef>
                <a:spcPts val="375"/>
              </a:spcBef>
              <a:buNone/>
            </a:pPr>
            <a:r>
              <a:rPr lang="en-US" sz="1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一种香肠熏烤用悬吊架</a:t>
            </a:r>
            <a:endParaRPr lang="en-US" sz="14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endParaRPr>
          </a:p>
        </p:txBody>
      </p:sp>
      <p:pic>
        <p:nvPicPr>
          <p:cNvPr id="15" name="Image 2" descr="https://sgw-dx.xf-yun.com/api/v1/sparkdesk/_173148655784296_X0DlVU1731631987080-02852131129919291.png?authorization=c2ltcGxlLWp3dCBhaz1zcGFya2Rlc2s4MDAwMDAwMDAwMDE7ZXhwPTMzMDg0MzE5ODc7YWxnbz1obWFjLXNoYTI1NjtzaWc9b3AyaHpGZmY0UE9KZWJzZkNvMENjck1VbExCaDBlMUtBRmFLd2cxREZZUT0=&amp;x_location=7YfmxI7B7uKO7jlRxIftd60pePD="/>
          <p:cNvPicPr>
            <a:picLocks noChangeAspect="1"/>
          </p:cNvPicPr>
          <p:nvPr>
            <p:custDataLst>
              <p:tags r:id="rId14"/>
            </p:custDataLst>
          </p:nvPr>
        </p:nvPicPr>
        <p:blipFill>
          <a:blip r:embed="rId15"/>
          <a:stretch>
            <a:fillRect/>
          </a:stretch>
        </p:blipFill>
        <p:spPr>
          <a:xfrm>
            <a:off x="2238375" y="2921000"/>
            <a:ext cx="1144270" cy="1446530"/>
          </a:xfrm>
          <a:prstGeom prst="rect">
            <a:avLst/>
          </a:prstGeom>
        </p:spPr>
      </p:pic>
      <p:pic>
        <p:nvPicPr>
          <p:cNvPr id="16" name="Image 3" descr="https://sgw-dx.xf-yun.com/api/v1/sparkdesk/_173148655784296_F1Nn4h1731632026089-03661470701934748.png?authorization=c2ltcGxlLWp3dCBhaz1zcGFya2Rlc2s4MDAwMDAwMDAwMDE7ZXhwPTMzMDg0MzIwMjY7YWxnbz1obWFjLXNoYTI1NjtzaWc9WkRkZzNtRlB0aFVIVGQ4WlloUG9BL1hQTXlteXIweVBSYTdVWVR6TXhrOD0=&amp;x_location=7YfmxI7B7uKO7jlRxIftd60pePD="/>
          <p:cNvPicPr>
            <a:picLocks noChangeAspect="1"/>
          </p:cNvPicPr>
          <p:nvPr>
            <p:custDataLst>
              <p:tags r:id="rId16"/>
            </p:custDataLst>
          </p:nvPr>
        </p:nvPicPr>
        <p:blipFill>
          <a:blip r:embed="rId17"/>
          <a:stretch>
            <a:fillRect/>
          </a:stretch>
        </p:blipFill>
        <p:spPr>
          <a:xfrm>
            <a:off x="5977255" y="2906395"/>
            <a:ext cx="1146175" cy="145732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49155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发表论文</a:t>
            </a:r>
            <a:endParaRPr lang="en-US" sz="1500" dirty="0"/>
          </a:p>
        </p:txBody>
      </p:sp>
      <p:pic>
        <p:nvPicPr>
          <p:cNvPr id="4" name="Image 1" descr="preencoded.png"/>
          <p:cNvPicPr>
            <a:picLocks noChangeAspect="1"/>
          </p:cNvPicPr>
          <p:nvPr/>
        </p:nvPicPr>
        <p:blipFill>
          <a:blip r:embed="rId1"/>
          <a:stretch>
            <a:fillRect/>
          </a:stretch>
        </p:blipFill>
        <p:spPr>
          <a:xfrm>
            <a:off x="288533" y="63353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15827"/>
            <a:ext cx="616423" cy="231159"/>
          </a:xfrm>
          <a:prstGeom prst="rect">
            <a:avLst/>
          </a:prstGeom>
        </p:spPr>
      </p:pic>
      <p:pic>
        <p:nvPicPr>
          <p:cNvPr id="6" name="Image 3" descr="https://sgw-dx.xf-yun.com/api/v1/sparkdesk/_173148655784296_KddyN31731633948034-016183559226291955.png?authorization=c2ltcGxlLWp3dCBhaz1zcGFya2Rlc2s4MDAwMDAwMDAwMDE7ZXhwPTMzMDg0MzM5NTA7YWxnbz1obWFjLXNoYTI1NjtzaWc9SlFTaEwyTVBhenRqa0JTakF5dGN4YllnWnhUbWtNVTNlTmUrZ2ZqUkZaYz0=&amp;x_location=7YfmxI7B7uKO7jlRxIftd60pePD="/>
          <p:cNvPicPr>
            <a:picLocks noChangeAspect="1"/>
          </p:cNvPicPr>
          <p:nvPr/>
        </p:nvPicPr>
        <p:blipFill>
          <a:blip r:embed="rId2"/>
          <a:stretch>
            <a:fillRect/>
          </a:stretch>
        </p:blipFill>
        <p:spPr>
          <a:xfrm>
            <a:off x="1384300" y="980440"/>
            <a:ext cx="6279515" cy="405701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1347290" y="2264069"/>
            <a:ext cx="5221112" cy="78638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项目简介</a:t>
            </a:r>
            <a:endParaRPr lang="en-US" sz="1500" dirty="0"/>
          </a:p>
        </p:txBody>
      </p:sp>
      <p:pic>
        <p:nvPicPr>
          <p:cNvPr id="3" name="Image 0" descr="preencoded.png"/>
          <p:cNvPicPr>
            <a:picLocks noChangeAspect="1"/>
          </p:cNvPicPr>
          <p:nvPr/>
        </p:nvPicPr>
        <p:blipFill>
          <a:blip r:embed="rId1"/>
          <a:stretch>
            <a:fillRect/>
          </a:stretch>
        </p:blipFill>
        <p:spPr>
          <a:xfrm>
            <a:off x="928190" y="743060"/>
            <a:ext cx="914028" cy="914028"/>
          </a:xfrm>
          <a:prstGeom prst="rect">
            <a:avLst/>
          </a:prstGeom>
        </p:spPr>
      </p:pic>
      <p:sp>
        <p:nvSpPr>
          <p:cNvPr id="4" name="Text 1"/>
          <p:cNvSpPr/>
          <p:nvPr/>
        </p:nvSpPr>
        <p:spPr>
          <a:xfrm>
            <a:off x="809974" y="1046855"/>
            <a:ext cx="1356643" cy="950976"/>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4050" b="1" dirty="0">
                <a:solidFill>
                  <a:srgbClr val="A5644E"/>
                </a:solidFill>
                <a:latin typeface="Arial" panose="020B0604020202020204" pitchFamily="34" charset="0"/>
                <a:ea typeface="Arial" panose="020B0604020202020204" pitchFamily="34" charset="-122"/>
                <a:cs typeface="Arial" panose="020B0604020202020204" pitchFamily="34" charset="-120"/>
              </a:rPr>
              <a:t>01</a:t>
            </a:r>
            <a:endParaRPr lang="en-US" sz="15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70211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69167"/>
            <a:ext cx="616423" cy="231159"/>
          </a:xfrm>
          <a:prstGeom prst="rect">
            <a:avLst/>
          </a:prstGeom>
        </p:spPr>
      </p:pic>
      <p:sp>
        <p:nvSpPr>
          <p:cNvPr id="5" name="Text 0"/>
          <p:cNvSpPr/>
          <p:nvPr/>
        </p:nvSpPr>
        <p:spPr>
          <a:xfrm>
            <a:off x="817780" y="54489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获奖情况</a:t>
            </a:r>
            <a:endParaRPr lang="en-US" sz="1500" dirty="0"/>
          </a:p>
        </p:txBody>
      </p:sp>
      <p:pic>
        <p:nvPicPr>
          <p:cNvPr id="6" name="Image 3" descr="https://sgw-dx.xf-yun.com/api/v1/sparkdesk/_173148655784296_lySxux1731573547263-06216751821348949.jpg?authorization=c2ltcGxlLWp3dCBhaz1zcGFya2Rlc2s4MDAwMDAwMDAwMDE7ZXhwPTMzMDgzNzM1NDc7YWxnbz1obWFjLXNoYTI1NjtzaWc9blUwQm5icEluU0VIU2FsU2hJSHRHa1hrZE5TVXFOelFhT2JweUdzNWFzUT0=&amp;x_location=7YfmxI7B7uKO7jlRxIftd60pePD="/>
          <p:cNvPicPr>
            <a:picLocks noChangeAspect="1"/>
          </p:cNvPicPr>
          <p:nvPr/>
        </p:nvPicPr>
        <p:blipFill>
          <a:blip r:embed="rId2"/>
          <a:stretch>
            <a:fillRect/>
          </a:stretch>
        </p:blipFill>
        <p:spPr>
          <a:xfrm>
            <a:off x="732790" y="1211580"/>
            <a:ext cx="5149215" cy="3322320"/>
          </a:xfrm>
          <a:prstGeom prst="rect">
            <a:avLst/>
          </a:prstGeom>
        </p:spPr>
      </p:pic>
      <p:sp>
        <p:nvSpPr>
          <p:cNvPr id="7" name="文本框 6"/>
          <p:cNvSpPr txBox="1"/>
          <p:nvPr/>
        </p:nvSpPr>
        <p:spPr>
          <a:xfrm>
            <a:off x="6162040" y="2425700"/>
            <a:ext cx="2539365" cy="706755"/>
          </a:xfrm>
          <a:prstGeom prst="rect">
            <a:avLst/>
          </a:prstGeom>
          <a:noFill/>
        </p:spPr>
        <p:txBody>
          <a:bodyPr wrap="square" rtlCol="0">
            <a:spAutoFit/>
          </a:bodyPr>
          <a:p>
            <a:r>
              <a:rPr lang="en-US" sz="20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河北省食品工业协会</a:t>
            </a:r>
            <a:r>
              <a:rPr lang="zh-CN" altLang="en-US" sz="20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科学技术</a:t>
            </a:r>
            <a:r>
              <a:rPr lang="en-US" sz="20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奖一等奖</a:t>
            </a:r>
            <a:endParaRPr lang="en-US" sz="20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1"/>
          <a:stretch>
            <a:fillRect/>
          </a:stretch>
        </p:blipFill>
        <p:spPr>
          <a:xfrm>
            <a:off x="768170" y="819260"/>
            <a:ext cx="914028" cy="914028"/>
          </a:xfrm>
          <a:prstGeom prst="rect">
            <a:avLst/>
          </a:prstGeom>
        </p:spPr>
      </p:pic>
      <p:sp>
        <p:nvSpPr>
          <p:cNvPr id="3" name="Text 0"/>
          <p:cNvSpPr/>
          <p:nvPr/>
        </p:nvSpPr>
        <p:spPr>
          <a:xfrm>
            <a:off x="1217750" y="2286929"/>
            <a:ext cx="5221112" cy="78638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经济效益与社会效益</a:t>
            </a:r>
            <a:endParaRPr lang="en-US" sz="1500" dirty="0"/>
          </a:p>
        </p:txBody>
      </p:sp>
      <p:sp>
        <p:nvSpPr>
          <p:cNvPr id="4" name="Text 1"/>
          <p:cNvSpPr/>
          <p:nvPr/>
        </p:nvSpPr>
        <p:spPr>
          <a:xfrm>
            <a:off x="649954" y="1145915"/>
            <a:ext cx="1356643" cy="950976"/>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4050" b="1" dirty="0">
                <a:solidFill>
                  <a:srgbClr val="A5644E"/>
                </a:solidFill>
                <a:latin typeface="Arial" panose="020B0604020202020204" pitchFamily="34" charset="0"/>
                <a:ea typeface="Arial" panose="020B0604020202020204" pitchFamily="34" charset="-122"/>
                <a:cs typeface="Arial" panose="020B0604020202020204" pitchFamily="34" charset="-120"/>
              </a:rPr>
              <a:t>07</a:t>
            </a:r>
            <a:endParaRPr lang="en-US" sz="15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64115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31067"/>
            <a:ext cx="616423" cy="231159"/>
          </a:xfrm>
          <a:prstGeom prst="rect">
            <a:avLst/>
          </a:prstGeom>
        </p:spPr>
      </p:pic>
      <p:sp>
        <p:nvSpPr>
          <p:cNvPr id="5" name="Text 0"/>
          <p:cNvSpPr/>
          <p:nvPr/>
        </p:nvSpPr>
        <p:spPr>
          <a:xfrm>
            <a:off x="817780" y="50679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经济效益</a:t>
            </a:r>
            <a:endParaRPr lang="en-US" sz="1500" dirty="0"/>
          </a:p>
        </p:txBody>
      </p:sp>
      <p:pic>
        <p:nvPicPr>
          <p:cNvPr id="6" name="Image 3" descr="preencoded.png"/>
          <p:cNvPicPr>
            <a:picLocks noChangeAspect="1"/>
          </p:cNvPicPr>
          <p:nvPr/>
        </p:nvPicPr>
        <p:blipFill>
          <a:blip r:embed="rId2">
            <a:alphaModFix amt="60000"/>
          </a:blip>
          <a:stretch>
            <a:fillRect/>
          </a:stretch>
        </p:blipFill>
        <p:spPr>
          <a:xfrm>
            <a:off x="0" y="1168628"/>
            <a:ext cx="4523239" cy="4053616"/>
          </a:xfrm>
          <a:prstGeom prst="rect">
            <a:avLst/>
          </a:prstGeom>
        </p:spPr>
      </p:pic>
      <p:pic>
        <p:nvPicPr>
          <p:cNvPr id="7" name="Image 4" descr="preencoded.png"/>
          <p:cNvPicPr>
            <a:picLocks noChangeAspect="1"/>
          </p:cNvPicPr>
          <p:nvPr/>
        </p:nvPicPr>
        <p:blipFill>
          <a:blip r:embed="rId3">
            <a:alphaModFix amt="80000"/>
          </a:blip>
          <a:stretch>
            <a:fillRect/>
          </a:stretch>
        </p:blipFill>
        <p:spPr>
          <a:xfrm>
            <a:off x="0" y="1185088"/>
            <a:ext cx="4523239" cy="4398546"/>
          </a:xfrm>
          <a:prstGeom prst="rect">
            <a:avLst/>
          </a:prstGeom>
        </p:spPr>
      </p:pic>
      <p:pic>
        <p:nvPicPr>
          <p:cNvPr id="8" name="Image 5" descr="preencoded.png"/>
          <p:cNvPicPr>
            <a:picLocks noChangeAspect="1"/>
          </p:cNvPicPr>
          <p:nvPr/>
        </p:nvPicPr>
        <p:blipFill>
          <a:blip r:embed="rId4"/>
          <a:stretch>
            <a:fillRect/>
          </a:stretch>
        </p:blipFill>
        <p:spPr>
          <a:xfrm>
            <a:off x="0" y="1291469"/>
            <a:ext cx="4523239" cy="4523239"/>
          </a:xfrm>
          <a:prstGeom prst="rect">
            <a:avLst/>
          </a:prstGeom>
        </p:spPr>
      </p:pic>
      <p:sp>
        <p:nvSpPr>
          <p:cNvPr id="9" name="Text 1"/>
          <p:cNvSpPr/>
          <p:nvPr>
            <p:custDataLst>
              <p:tags r:id="rId5"/>
            </p:custDataLst>
          </p:nvPr>
        </p:nvSpPr>
        <p:spPr>
          <a:xfrm>
            <a:off x="4122902" y="1375929"/>
            <a:ext cx="4389120" cy="40233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年度销售增长分析</a:t>
            </a:r>
            <a:endParaRPr lang="en-US" sz="1500" dirty="0"/>
          </a:p>
        </p:txBody>
      </p:sp>
      <p:sp>
        <p:nvSpPr>
          <p:cNvPr id="10" name="Text 2"/>
          <p:cNvSpPr/>
          <p:nvPr>
            <p:custDataLst>
              <p:tags r:id="rId6"/>
            </p:custDataLst>
          </p:nvPr>
        </p:nvSpPr>
        <p:spPr>
          <a:xfrm>
            <a:off x="4122902" y="1677681"/>
            <a:ext cx="4476025" cy="81381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近三年来，公司销售额持续增长，2021年新增销售额766.97万元，2022年达到1204.15万元，而2023年虽略有下降至1168.10万元，但整体趋势向好。</a:t>
            </a:r>
            <a:endParaRPr lang="en-US" sz="1500" dirty="0"/>
          </a:p>
        </p:txBody>
      </p:sp>
      <p:sp>
        <p:nvSpPr>
          <p:cNvPr id="11" name="Text 3"/>
          <p:cNvSpPr/>
          <p:nvPr>
            <p:custDataLst>
              <p:tags r:id="rId7"/>
            </p:custDataLst>
          </p:nvPr>
        </p:nvSpPr>
        <p:spPr>
          <a:xfrm>
            <a:off x="4122902" y="2540874"/>
            <a:ext cx="4389120" cy="40233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利润增长趋势</a:t>
            </a:r>
            <a:endParaRPr lang="en-US" sz="1500" dirty="0"/>
          </a:p>
        </p:txBody>
      </p:sp>
      <p:sp>
        <p:nvSpPr>
          <p:cNvPr id="12" name="Text 4"/>
          <p:cNvSpPr/>
          <p:nvPr>
            <p:custDataLst>
              <p:tags r:id="rId8"/>
            </p:custDataLst>
          </p:nvPr>
        </p:nvSpPr>
        <p:spPr>
          <a:xfrm>
            <a:off x="4122902" y="2837140"/>
            <a:ext cx="4476025" cy="81381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随着销售额的增加，公司的利润也呈现出稳步上升的趋势。2021年新增利润为30.68万元，2022年增至48.17万元，尽管2023年有所下降至46.72万元，但总体保持增长。</a:t>
            </a:r>
            <a:endParaRPr lang="en-US" sz="1500" dirty="0"/>
          </a:p>
        </p:txBody>
      </p:sp>
      <p:sp>
        <p:nvSpPr>
          <p:cNvPr id="13" name="Text 5"/>
          <p:cNvSpPr/>
          <p:nvPr>
            <p:custDataLst>
              <p:tags r:id="rId9"/>
            </p:custDataLst>
          </p:nvPr>
        </p:nvSpPr>
        <p:spPr>
          <a:xfrm>
            <a:off x="4122115" y="3804575"/>
            <a:ext cx="4389120" cy="402336"/>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经济效益总览</a:t>
            </a:r>
            <a:endParaRPr lang="en-US" sz="1500" dirty="0"/>
          </a:p>
        </p:txBody>
      </p:sp>
      <p:sp>
        <p:nvSpPr>
          <p:cNvPr id="14" name="Text 6"/>
          <p:cNvSpPr/>
          <p:nvPr>
            <p:custDataLst>
              <p:tags r:id="rId10"/>
            </p:custDataLst>
          </p:nvPr>
        </p:nvSpPr>
        <p:spPr>
          <a:xfrm>
            <a:off x="4122902" y="4106635"/>
            <a:ext cx="4476025" cy="603504"/>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累计三年的经济效益显著，总新增销售额达到3139.22万元，总新增利润为125.57万元，显示出公司良好的经济状况和发展潜力。</a:t>
            </a:r>
            <a:endParaRPr lang="en-US" sz="1500" dirty="0"/>
          </a:p>
        </p:txBody>
      </p:sp>
      <p:sp>
        <p:nvSpPr>
          <p:cNvPr id="15" name="Shape 7"/>
          <p:cNvSpPr/>
          <p:nvPr>
            <p:custDataLst>
              <p:tags r:id="rId11"/>
            </p:custDataLst>
          </p:nvPr>
        </p:nvSpPr>
        <p:spPr>
          <a:xfrm>
            <a:off x="2673371" y="2087904"/>
            <a:ext cx="499914" cy="0"/>
          </a:xfrm>
          <a:custGeom>
            <a:avLst/>
            <a:gdLst/>
            <a:ahLst/>
            <a:cxnLst/>
            <a:rect l="l" t="t" r="r" b="b"/>
            <a:pathLst>
              <a:path w="499914">
                <a:moveTo>
                  <a:pt x="0" y="0"/>
                </a:moveTo>
                <a:lnTo>
                  <a:pt x="499914" y="0"/>
                </a:lnTo>
              </a:path>
            </a:pathLst>
          </a:custGeom>
          <a:noFill/>
          <a:ln w="19050">
            <a:solidFill>
              <a:srgbClr val="F0A22E"/>
            </a:solidFill>
            <a:prstDash val="solid"/>
            <a:headEnd type="none"/>
            <a:tailEnd type="arrow"/>
          </a:ln>
        </p:spPr>
      </p:sp>
      <p:sp>
        <p:nvSpPr>
          <p:cNvPr id="16" name="Shape 8"/>
          <p:cNvSpPr/>
          <p:nvPr>
            <p:custDataLst>
              <p:tags r:id="rId12"/>
            </p:custDataLst>
          </p:nvPr>
        </p:nvSpPr>
        <p:spPr>
          <a:xfrm>
            <a:off x="3162037" y="3138589"/>
            <a:ext cx="350493" cy="0"/>
          </a:xfrm>
          <a:custGeom>
            <a:avLst/>
            <a:gdLst/>
            <a:ahLst/>
            <a:cxnLst/>
            <a:rect l="l" t="t" r="r" b="b"/>
            <a:pathLst>
              <a:path w="350493">
                <a:moveTo>
                  <a:pt x="0" y="0"/>
                </a:moveTo>
                <a:lnTo>
                  <a:pt x="350493" y="0"/>
                </a:lnTo>
              </a:path>
            </a:pathLst>
          </a:custGeom>
          <a:noFill/>
          <a:ln w="19050">
            <a:solidFill>
              <a:srgbClr val="F0A22E"/>
            </a:solidFill>
            <a:prstDash val="solid"/>
            <a:headEnd type="none"/>
            <a:tailEnd type="arrow"/>
          </a:ln>
        </p:spPr>
      </p:sp>
      <p:sp>
        <p:nvSpPr>
          <p:cNvPr id="17" name="Shape 9"/>
          <p:cNvSpPr/>
          <p:nvPr>
            <p:custDataLst>
              <p:tags r:id="rId13"/>
            </p:custDataLst>
          </p:nvPr>
        </p:nvSpPr>
        <p:spPr>
          <a:xfrm>
            <a:off x="2804600" y="4285198"/>
            <a:ext cx="1103131" cy="0"/>
          </a:xfrm>
          <a:custGeom>
            <a:avLst/>
            <a:gdLst/>
            <a:ahLst/>
            <a:cxnLst/>
            <a:rect l="l" t="t" r="r" b="b"/>
            <a:pathLst>
              <a:path w="1103131">
                <a:moveTo>
                  <a:pt x="0" y="0"/>
                </a:moveTo>
                <a:lnTo>
                  <a:pt x="1103131" y="0"/>
                </a:lnTo>
              </a:path>
            </a:pathLst>
          </a:custGeom>
          <a:noFill/>
          <a:ln w="19050">
            <a:solidFill>
              <a:srgbClr val="F0A22E"/>
            </a:solidFill>
            <a:prstDash val="solid"/>
            <a:headEnd type="none"/>
            <a:tailEnd type="arrow"/>
          </a:ln>
        </p:spPr>
      </p:sp>
      <p:sp>
        <p:nvSpPr>
          <p:cNvPr id="18" name="Text 10"/>
          <p:cNvSpPr/>
          <p:nvPr>
            <p:custDataLst>
              <p:tags r:id="rId14"/>
            </p:custDataLst>
          </p:nvPr>
        </p:nvSpPr>
        <p:spPr>
          <a:xfrm>
            <a:off x="1838595" y="1840664"/>
            <a:ext cx="794446" cy="594360"/>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2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19" name="Text 11"/>
          <p:cNvSpPr/>
          <p:nvPr>
            <p:custDataLst>
              <p:tags r:id="rId15"/>
            </p:custDataLst>
          </p:nvPr>
        </p:nvSpPr>
        <p:spPr>
          <a:xfrm>
            <a:off x="1605529" y="2898256"/>
            <a:ext cx="1312181" cy="594360"/>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2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20" name="Text 12"/>
          <p:cNvSpPr/>
          <p:nvPr>
            <p:custDataLst>
              <p:tags r:id="rId16"/>
            </p:custDataLst>
          </p:nvPr>
        </p:nvSpPr>
        <p:spPr>
          <a:xfrm>
            <a:off x="1426313" y="4036139"/>
            <a:ext cx="1670613" cy="594360"/>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2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67925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61547"/>
            <a:ext cx="616423" cy="231159"/>
          </a:xfrm>
          <a:prstGeom prst="rect">
            <a:avLst/>
          </a:prstGeom>
        </p:spPr>
      </p:pic>
      <p:sp>
        <p:nvSpPr>
          <p:cNvPr id="5" name="Text 0"/>
          <p:cNvSpPr/>
          <p:nvPr/>
        </p:nvSpPr>
        <p:spPr>
          <a:xfrm>
            <a:off x="817780" y="53727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社会效益</a:t>
            </a:r>
            <a:endParaRPr lang="en-US" sz="1500" dirty="0"/>
          </a:p>
        </p:txBody>
      </p:sp>
      <p:pic>
        <p:nvPicPr>
          <p:cNvPr id="6" name="Image 3" descr="preencoded.png"/>
          <p:cNvPicPr>
            <a:picLocks noChangeAspect="1"/>
          </p:cNvPicPr>
          <p:nvPr>
            <p:custDataLst>
              <p:tags r:id="rId2"/>
            </p:custDataLst>
          </p:nvPr>
        </p:nvPicPr>
        <p:blipFill>
          <a:blip r:embed="rId3"/>
          <a:stretch>
            <a:fillRect/>
          </a:stretch>
        </p:blipFill>
        <p:spPr>
          <a:xfrm>
            <a:off x="5510252" y="2569053"/>
            <a:ext cx="2689524" cy="445315"/>
          </a:xfrm>
          <a:prstGeom prst="rect">
            <a:avLst/>
          </a:prstGeom>
        </p:spPr>
      </p:pic>
      <p:pic>
        <p:nvPicPr>
          <p:cNvPr id="7" name="Image 4" descr="preencoded.png"/>
          <p:cNvPicPr>
            <a:picLocks noChangeAspect="1"/>
          </p:cNvPicPr>
          <p:nvPr>
            <p:custDataLst>
              <p:tags r:id="rId4"/>
            </p:custDataLst>
          </p:nvPr>
        </p:nvPicPr>
        <p:blipFill>
          <a:blip r:embed="rId5"/>
          <a:stretch>
            <a:fillRect/>
          </a:stretch>
        </p:blipFill>
        <p:spPr>
          <a:xfrm rot="-8100000">
            <a:off x="7748355" y="2360242"/>
            <a:ext cx="731520" cy="731520"/>
          </a:xfrm>
          <a:prstGeom prst="rect">
            <a:avLst/>
          </a:prstGeom>
        </p:spPr>
      </p:pic>
      <p:pic>
        <p:nvPicPr>
          <p:cNvPr id="8" name="Image 5" descr="preencoded.png"/>
          <p:cNvPicPr>
            <a:picLocks noChangeAspect="1"/>
          </p:cNvPicPr>
          <p:nvPr>
            <p:custDataLst>
              <p:tags r:id="rId6"/>
            </p:custDataLst>
          </p:nvPr>
        </p:nvPicPr>
        <p:blipFill>
          <a:blip r:embed="rId7"/>
          <a:stretch>
            <a:fillRect/>
          </a:stretch>
        </p:blipFill>
        <p:spPr>
          <a:xfrm>
            <a:off x="512622" y="1624363"/>
            <a:ext cx="7687154" cy="576734"/>
          </a:xfrm>
          <a:prstGeom prst="rect">
            <a:avLst/>
          </a:prstGeom>
        </p:spPr>
      </p:pic>
      <p:pic>
        <p:nvPicPr>
          <p:cNvPr id="9" name="Image 6" descr="preencoded.png"/>
          <p:cNvPicPr>
            <a:picLocks noChangeAspect="1"/>
          </p:cNvPicPr>
          <p:nvPr>
            <p:custDataLst>
              <p:tags r:id="rId8"/>
            </p:custDataLst>
          </p:nvPr>
        </p:nvPicPr>
        <p:blipFill>
          <a:blip r:embed="rId5"/>
          <a:stretch>
            <a:fillRect/>
          </a:stretch>
        </p:blipFill>
        <p:spPr>
          <a:xfrm rot="-8100000">
            <a:off x="7739211" y="1546970"/>
            <a:ext cx="731520" cy="731520"/>
          </a:xfrm>
          <a:prstGeom prst="rect">
            <a:avLst/>
          </a:prstGeom>
        </p:spPr>
      </p:pic>
      <p:pic>
        <p:nvPicPr>
          <p:cNvPr id="10" name="Image 7" descr="preencoded.png"/>
          <p:cNvPicPr>
            <a:picLocks noChangeAspect="1"/>
          </p:cNvPicPr>
          <p:nvPr>
            <p:custDataLst>
              <p:tags r:id="rId9"/>
            </p:custDataLst>
          </p:nvPr>
        </p:nvPicPr>
        <p:blipFill>
          <a:blip r:embed="rId10"/>
          <a:stretch>
            <a:fillRect/>
          </a:stretch>
        </p:blipFill>
        <p:spPr>
          <a:xfrm rot="-8100000">
            <a:off x="7730067" y="1914926"/>
            <a:ext cx="731520" cy="731520"/>
          </a:xfrm>
          <a:prstGeom prst="rect">
            <a:avLst/>
          </a:prstGeom>
        </p:spPr>
      </p:pic>
      <p:pic>
        <p:nvPicPr>
          <p:cNvPr id="11" name="Image 8" descr="preencoded.png"/>
          <p:cNvPicPr>
            <a:picLocks noChangeAspect="1"/>
          </p:cNvPicPr>
          <p:nvPr>
            <p:custDataLst>
              <p:tags r:id="rId11"/>
            </p:custDataLst>
          </p:nvPr>
        </p:nvPicPr>
        <p:blipFill>
          <a:blip r:embed="rId12"/>
          <a:stretch>
            <a:fillRect/>
          </a:stretch>
        </p:blipFill>
        <p:spPr>
          <a:xfrm>
            <a:off x="521766" y="2208739"/>
            <a:ext cx="2511105" cy="1682799"/>
          </a:xfrm>
          <a:prstGeom prst="rect">
            <a:avLst/>
          </a:prstGeom>
        </p:spPr>
      </p:pic>
      <p:pic>
        <p:nvPicPr>
          <p:cNvPr id="12" name="Image 9" descr="preencoded.png"/>
          <p:cNvPicPr>
            <a:picLocks noChangeAspect="1"/>
          </p:cNvPicPr>
          <p:nvPr>
            <p:custDataLst>
              <p:tags r:id="rId13"/>
            </p:custDataLst>
          </p:nvPr>
        </p:nvPicPr>
        <p:blipFill>
          <a:blip r:embed="rId14"/>
          <a:stretch>
            <a:fillRect/>
          </a:stretch>
        </p:blipFill>
        <p:spPr>
          <a:xfrm>
            <a:off x="3030749" y="2569053"/>
            <a:ext cx="2488647" cy="1682799"/>
          </a:xfrm>
          <a:prstGeom prst="rect">
            <a:avLst/>
          </a:prstGeom>
        </p:spPr>
      </p:pic>
      <p:pic>
        <p:nvPicPr>
          <p:cNvPr id="13" name="Image 10" descr="preencoded.png"/>
          <p:cNvPicPr>
            <a:picLocks noChangeAspect="1"/>
          </p:cNvPicPr>
          <p:nvPr>
            <p:custDataLst>
              <p:tags r:id="rId15"/>
            </p:custDataLst>
          </p:nvPr>
        </p:nvPicPr>
        <p:blipFill>
          <a:blip r:embed="rId16"/>
          <a:stretch>
            <a:fillRect/>
          </a:stretch>
        </p:blipFill>
        <p:spPr>
          <a:xfrm>
            <a:off x="5519396" y="3014369"/>
            <a:ext cx="2591353" cy="1682799"/>
          </a:xfrm>
          <a:prstGeom prst="rect">
            <a:avLst/>
          </a:prstGeom>
        </p:spPr>
      </p:pic>
      <p:sp>
        <p:nvSpPr>
          <p:cNvPr id="14" name="Text 1"/>
          <p:cNvSpPr/>
          <p:nvPr>
            <p:custDataLst>
              <p:tags r:id="rId17"/>
            </p:custDataLst>
          </p:nvPr>
        </p:nvSpPr>
        <p:spPr>
          <a:xfrm>
            <a:off x="602615" y="1711325"/>
            <a:ext cx="2620010" cy="46736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传统肉制品工艺的革新</a:t>
            </a:r>
            <a:endParaRPr lang="en-US" sz="1500" dirty="0"/>
          </a:p>
        </p:txBody>
      </p:sp>
      <p:sp>
        <p:nvSpPr>
          <p:cNvPr id="15" name="Text 2"/>
          <p:cNvSpPr/>
          <p:nvPr>
            <p:custDataLst>
              <p:tags r:id="rId18"/>
            </p:custDataLst>
          </p:nvPr>
        </p:nvSpPr>
        <p:spPr>
          <a:xfrm>
            <a:off x="512622" y="2169495"/>
            <a:ext cx="2501961" cy="1463040"/>
          </a:xfrm>
          <a:prstGeom prst="rect">
            <a:avLst/>
          </a:prstGeom>
          <a:noFill/>
        </p:spPr>
        <p:txBody>
          <a:bodyPr wrap="square" lIns="95250" tIns="95250" rIns="95250" bIns="95250" rtlCol="0" anchor="t">
            <a:spAutoFit/>
          </a:bodyPr>
          <a:lstStyle/>
          <a:p>
            <a:pPr marL="0" indent="0" algn="just">
              <a:lnSpc>
                <a:spcPct val="105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本项目通过推进传统肉制品工艺的改进与添加剂少量化新产品开发，旨在提升产品质量和安全性，促进传统肉制品工艺的革新和社会的可持续发展。</a:t>
            </a:r>
            <a:endParaRPr lang="en-US" sz="1500" dirty="0"/>
          </a:p>
        </p:txBody>
      </p:sp>
      <p:sp>
        <p:nvSpPr>
          <p:cNvPr id="16" name="Text 3"/>
          <p:cNvSpPr/>
          <p:nvPr>
            <p:custDataLst>
              <p:tags r:id="rId19"/>
            </p:custDataLst>
          </p:nvPr>
        </p:nvSpPr>
        <p:spPr>
          <a:xfrm>
            <a:off x="3017435" y="2569053"/>
            <a:ext cx="2501961" cy="1463040"/>
          </a:xfrm>
          <a:prstGeom prst="rect">
            <a:avLst/>
          </a:prstGeom>
          <a:noFill/>
        </p:spPr>
        <p:txBody>
          <a:bodyPr wrap="square" lIns="95250" tIns="95250" rIns="95250" bIns="95250" rtlCol="0" anchor="t">
            <a:spAutoFit/>
          </a:bodyPr>
          <a:lstStyle/>
          <a:p>
            <a:pPr marL="0" indent="0" algn="just">
              <a:lnSpc>
                <a:spcPct val="105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项目致力于为市场引入更多种类的新型肉制品，满足消费者对健康、营养、天然食品的需求，推动肉类加工企业不断创新，提高产品竞争力。</a:t>
            </a:r>
            <a:endParaRPr lang="en-US" sz="1500" dirty="0"/>
          </a:p>
        </p:txBody>
      </p:sp>
      <p:sp>
        <p:nvSpPr>
          <p:cNvPr id="17" name="Text 4"/>
          <p:cNvSpPr/>
          <p:nvPr>
            <p:custDataLst>
              <p:tags r:id="rId20"/>
            </p:custDataLst>
          </p:nvPr>
        </p:nvSpPr>
        <p:spPr>
          <a:xfrm>
            <a:off x="5510252" y="2612033"/>
            <a:ext cx="2430470" cy="40233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清洁生产技术的推广</a:t>
            </a:r>
            <a:endParaRPr lang="en-US" sz="1500" dirty="0"/>
          </a:p>
        </p:txBody>
      </p:sp>
      <p:sp>
        <p:nvSpPr>
          <p:cNvPr id="18" name="Text 5"/>
          <p:cNvSpPr/>
          <p:nvPr>
            <p:custDataLst>
              <p:tags r:id="rId21"/>
            </p:custDataLst>
          </p:nvPr>
        </p:nvSpPr>
        <p:spPr>
          <a:xfrm>
            <a:off x="5519396" y="3014369"/>
            <a:ext cx="2501961" cy="1719072"/>
          </a:xfrm>
          <a:prstGeom prst="rect">
            <a:avLst/>
          </a:prstGeom>
          <a:noFill/>
        </p:spPr>
        <p:txBody>
          <a:bodyPr wrap="square" lIns="95250" tIns="95250" rIns="95250" bIns="95250" rtlCol="0" anchor="t">
            <a:spAutoFit/>
          </a:bodyPr>
          <a:lstStyle/>
          <a:p>
            <a:pPr marL="0" indent="0" algn="just">
              <a:lnSpc>
                <a:spcPct val="105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本项目能够推动肉类加工企业不断提升“清洁”生产技术，引导猪肉制品在消费市场向添加剂少量化、配方干净简单的肉制品发展方向推进及营养、健康、天然、安全的方向迈进。</a:t>
            </a:r>
            <a:endParaRPr lang="en-US" sz="1500" dirty="0"/>
          </a:p>
        </p:txBody>
      </p:sp>
      <p:pic>
        <p:nvPicPr>
          <p:cNvPr id="19" name="Image 11" descr="preencoded.png"/>
          <p:cNvPicPr>
            <a:picLocks noChangeAspect="1"/>
          </p:cNvPicPr>
          <p:nvPr>
            <p:custDataLst>
              <p:tags r:id="rId22"/>
            </p:custDataLst>
          </p:nvPr>
        </p:nvPicPr>
        <p:blipFill>
          <a:blip r:embed="rId23"/>
          <a:stretch>
            <a:fillRect/>
          </a:stretch>
        </p:blipFill>
        <p:spPr>
          <a:xfrm>
            <a:off x="3023727" y="1992319"/>
            <a:ext cx="5176049" cy="576734"/>
          </a:xfrm>
          <a:prstGeom prst="rect">
            <a:avLst/>
          </a:prstGeom>
        </p:spPr>
      </p:pic>
      <p:sp>
        <p:nvSpPr>
          <p:cNvPr id="20" name="Text 6"/>
          <p:cNvSpPr/>
          <p:nvPr>
            <p:custDataLst>
              <p:tags r:id="rId24"/>
            </p:custDataLst>
          </p:nvPr>
        </p:nvSpPr>
        <p:spPr>
          <a:xfrm>
            <a:off x="3014345" y="2079625"/>
            <a:ext cx="2481580" cy="46736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新型肉制品种类的丰富</a:t>
            </a:r>
            <a:endParaRPr lang="en-US" sz="15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1"/>
          <a:stretch>
            <a:fillRect/>
          </a:stretch>
        </p:blipFill>
        <p:spPr>
          <a:xfrm>
            <a:off x="707210" y="864980"/>
            <a:ext cx="914028" cy="914028"/>
          </a:xfrm>
          <a:prstGeom prst="rect">
            <a:avLst/>
          </a:prstGeom>
        </p:spPr>
      </p:pic>
      <p:sp>
        <p:nvSpPr>
          <p:cNvPr id="3" name="Text 0"/>
          <p:cNvSpPr/>
          <p:nvPr/>
        </p:nvSpPr>
        <p:spPr>
          <a:xfrm>
            <a:off x="1370150" y="2385989"/>
            <a:ext cx="5221112" cy="78638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研发团队介绍</a:t>
            </a:r>
            <a:endParaRPr lang="en-US" sz="1500" dirty="0"/>
          </a:p>
        </p:txBody>
      </p:sp>
      <p:sp>
        <p:nvSpPr>
          <p:cNvPr id="4" name="Text 1"/>
          <p:cNvSpPr/>
          <p:nvPr/>
        </p:nvSpPr>
        <p:spPr>
          <a:xfrm>
            <a:off x="588994" y="1168775"/>
            <a:ext cx="1356643" cy="950976"/>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4050" b="1" dirty="0">
                <a:solidFill>
                  <a:srgbClr val="A5644E"/>
                </a:solidFill>
                <a:latin typeface="Arial" panose="020B0604020202020204" pitchFamily="34" charset="0"/>
                <a:ea typeface="Arial" panose="020B0604020202020204" pitchFamily="34" charset="-122"/>
                <a:cs typeface="Arial" panose="020B0604020202020204" pitchFamily="34" charset="-120"/>
              </a:rPr>
              <a:t>08</a:t>
            </a:r>
            <a:endParaRPr lang="en-US" sz="15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67925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69167"/>
            <a:ext cx="616423" cy="231159"/>
          </a:xfrm>
          <a:prstGeom prst="rect">
            <a:avLst/>
          </a:prstGeom>
        </p:spPr>
      </p:pic>
      <p:sp>
        <p:nvSpPr>
          <p:cNvPr id="5" name="Text 0"/>
          <p:cNvSpPr/>
          <p:nvPr/>
        </p:nvSpPr>
        <p:spPr>
          <a:xfrm>
            <a:off x="817780" y="54489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冯随创新工作室</a:t>
            </a:r>
            <a:endParaRPr lang="en-US" sz="1500" dirty="0"/>
          </a:p>
        </p:txBody>
      </p:sp>
      <p:sp>
        <p:nvSpPr>
          <p:cNvPr id="6" name="Text 1"/>
          <p:cNvSpPr/>
          <p:nvPr>
            <p:custDataLst>
              <p:tags r:id="rId2"/>
            </p:custDataLst>
          </p:nvPr>
        </p:nvSpPr>
        <p:spPr>
          <a:xfrm>
            <a:off x="596714" y="1406957"/>
            <a:ext cx="3017520" cy="512064"/>
          </a:xfrm>
          <a:prstGeom prst="rect">
            <a:avLst/>
          </a:prstGeom>
          <a:noFill/>
        </p:spPr>
        <p:txBody>
          <a:bodyPr wrap="square" lIns="95250" tIns="95250" rIns="95250" bIns="95250" rtlCol="0" anchor="t">
            <a:spAutoFit/>
          </a:bodyPr>
          <a:lstStyle/>
          <a:p>
            <a:pPr marL="0" indent="0" algn="r">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工作室成就</a:t>
            </a:r>
            <a:endParaRPr lang="en-US" sz="1500" dirty="0"/>
          </a:p>
        </p:txBody>
      </p:sp>
      <p:sp>
        <p:nvSpPr>
          <p:cNvPr id="7" name="Text 2"/>
          <p:cNvSpPr/>
          <p:nvPr>
            <p:custDataLst>
              <p:tags r:id="rId3"/>
            </p:custDataLst>
          </p:nvPr>
        </p:nvSpPr>
        <p:spPr>
          <a:xfrm>
            <a:off x="642434" y="1801978"/>
            <a:ext cx="2971800" cy="1297940"/>
          </a:xfrm>
          <a:prstGeom prst="rect">
            <a:avLst/>
          </a:prstGeom>
          <a:noFill/>
        </p:spPr>
        <p:txBody>
          <a:bodyPr wrap="square" lIns="95250" tIns="95250" rIns="95250" bIns="95250" rtlCol="0" anchor="t">
            <a:spAutoFit/>
          </a:bodyPr>
          <a:lstStyle/>
          <a:p>
            <a:pPr marL="0" indent="0" algn="just">
              <a:lnSpc>
                <a:spcPct val="100000"/>
              </a:lnSpc>
              <a:buNone/>
            </a:pPr>
            <a:r>
              <a:rPr lang="en-US" sz="1200" dirty="0">
                <a:solidFill>
                  <a:srgbClr val="333333"/>
                </a:solidFill>
                <a:latin typeface="+mn-ea"/>
                <a:cs typeface="+mn-ea"/>
              </a:rPr>
              <a:t>冯随创新工作室自2011年成立以来，联合</a:t>
            </a:r>
            <a:r>
              <a:rPr lang="en-US" sz="1200" b="1" dirty="0">
                <a:solidFill>
                  <a:srgbClr val="333333"/>
                </a:solidFill>
                <a:latin typeface="+mn-ea"/>
                <a:cs typeface="+mn-ea"/>
              </a:rPr>
              <a:t>河北科技大学</a:t>
            </a:r>
            <a:r>
              <a:rPr lang="en-US" sz="1200" dirty="0">
                <a:solidFill>
                  <a:srgbClr val="333333"/>
                </a:solidFill>
                <a:latin typeface="+mn-ea"/>
                <a:cs typeface="+mn-ea"/>
              </a:rPr>
              <a:t>，近年来肉类加工方面实现销售收入2.1亿元，新增利润2180万元，主要在</a:t>
            </a:r>
            <a:r>
              <a:rPr lang="en-US" sz="1200" b="1" dirty="0">
                <a:solidFill>
                  <a:srgbClr val="333333"/>
                </a:solidFill>
                <a:latin typeface="+mn-ea"/>
                <a:cs typeface="+mn-ea"/>
              </a:rPr>
              <a:t>冷鲜肉减损保鲜、肉制品新产品开发、生产加工关键技术提升</a:t>
            </a:r>
            <a:r>
              <a:rPr lang="en-US" sz="1200" dirty="0">
                <a:solidFill>
                  <a:srgbClr val="333333"/>
                </a:solidFill>
                <a:latin typeface="+mn-ea"/>
                <a:cs typeface="+mn-ea"/>
              </a:rPr>
              <a:t>等领域进行深入攻关研究</a:t>
            </a:r>
            <a:endParaRPr lang="en-US" sz="1200" dirty="0">
              <a:solidFill>
                <a:srgbClr val="333333"/>
              </a:solidFill>
              <a:latin typeface="+mn-ea"/>
              <a:cs typeface="+mn-ea"/>
            </a:endParaRPr>
          </a:p>
        </p:txBody>
      </p:sp>
      <p:sp>
        <p:nvSpPr>
          <p:cNvPr id="8" name="Text 3"/>
          <p:cNvSpPr/>
          <p:nvPr>
            <p:custDataLst>
              <p:tags r:id="rId4"/>
            </p:custDataLst>
          </p:nvPr>
        </p:nvSpPr>
        <p:spPr>
          <a:xfrm>
            <a:off x="5535727" y="1406979"/>
            <a:ext cx="3017520"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品牌影响力</a:t>
            </a:r>
            <a:endParaRPr lang="en-US" sz="1500" dirty="0"/>
          </a:p>
        </p:txBody>
      </p:sp>
      <p:sp>
        <p:nvSpPr>
          <p:cNvPr id="9" name="Text 4"/>
          <p:cNvSpPr/>
          <p:nvPr>
            <p:custDataLst>
              <p:tags r:id="rId5"/>
            </p:custDataLst>
          </p:nvPr>
        </p:nvSpPr>
        <p:spPr>
          <a:xfrm>
            <a:off x="5535727" y="1801978"/>
            <a:ext cx="2971800" cy="111379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mn-ea"/>
                <a:cs typeface="+mn-ea"/>
              </a:rPr>
              <a:t>通过创新工作室全体成员的努力,提升和改进产品质量,并带头筹建</a:t>
            </a:r>
            <a:r>
              <a:rPr lang="en-US" sz="1200" b="1" dirty="0">
                <a:solidFill>
                  <a:srgbClr val="333333"/>
                </a:solidFill>
                <a:latin typeface="+mn-ea"/>
                <a:cs typeface="+mn-ea"/>
              </a:rPr>
              <a:t>河北省生猪技术创新中心和石家庄市级生猪产业技术研究院</a:t>
            </a:r>
            <a:r>
              <a:rPr lang="en-US" sz="1200" dirty="0">
                <a:solidFill>
                  <a:srgbClr val="333333"/>
                </a:solidFill>
                <a:latin typeface="+mn-ea"/>
                <a:cs typeface="+mn-ea"/>
              </a:rPr>
              <a:t>，树立了河北省名牌产品的市场地位，不断提高双鸽的品牌影响力</a:t>
            </a:r>
            <a:endParaRPr lang="en-US" sz="1200" dirty="0">
              <a:solidFill>
                <a:srgbClr val="333333"/>
              </a:solidFill>
              <a:latin typeface="+mn-ea"/>
              <a:cs typeface="+mn-ea"/>
            </a:endParaRPr>
          </a:p>
        </p:txBody>
      </p:sp>
      <p:sp>
        <p:nvSpPr>
          <p:cNvPr id="10" name="Text 5"/>
          <p:cNvSpPr/>
          <p:nvPr>
            <p:custDataLst>
              <p:tags r:id="rId6"/>
            </p:custDataLst>
          </p:nvPr>
        </p:nvSpPr>
        <p:spPr>
          <a:xfrm>
            <a:off x="596714" y="3190951"/>
            <a:ext cx="3017520" cy="512064"/>
          </a:xfrm>
          <a:prstGeom prst="rect">
            <a:avLst/>
          </a:prstGeom>
          <a:noFill/>
        </p:spPr>
        <p:txBody>
          <a:bodyPr wrap="square" lIns="95250" tIns="95250" rIns="95250" bIns="95250" rtlCol="0" anchor="t">
            <a:spAutoFit/>
          </a:bodyPr>
          <a:lstStyle/>
          <a:p>
            <a:pPr marL="0" indent="0" algn="r">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科研项目能力</a:t>
            </a:r>
            <a:endParaRPr lang="en-US" sz="1500" dirty="0"/>
          </a:p>
        </p:txBody>
      </p:sp>
      <p:sp>
        <p:nvSpPr>
          <p:cNvPr id="11" name="Text 6"/>
          <p:cNvSpPr/>
          <p:nvPr>
            <p:custDataLst>
              <p:tags r:id="rId7"/>
            </p:custDataLst>
          </p:nvPr>
        </p:nvSpPr>
        <p:spPr>
          <a:xfrm>
            <a:off x="642434" y="3560369"/>
            <a:ext cx="2971800" cy="129794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仿宋_GB2312" pitchFamily="34" charset="-120"/>
              </a:rPr>
              <a:t>创新工作室与河北科技大学、中国农科院等科研院所强化合作，承担多项科研项目，其中</a:t>
            </a:r>
            <a:r>
              <a:rPr lang="en-US" sz="1200" b="1" dirty="0">
                <a:solidFill>
                  <a:srgbClr val="333333"/>
                </a:solidFill>
                <a:latin typeface="微软雅黑" panose="020B0503020204020204" pitchFamily="34" charset="-122"/>
                <a:ea typeface="微软雅黑" panose="020B0503020204020204" pitchFamily="34" charset="-122"/>
                <a:cs typeface="仿宋_GB2312" pitchFamily="34" charset="-120"/>
              </a:rPr>
              <a:t>河北省省级重点研发项目两项，石家庄市级科技研发计划项目两项</a:t>
            </a:r>
            <a:r>
              <a:rPr lang="en-US" sz="1200" dirty="0">
                <a:solidFill>
                  <a:srgbClr val="333333"/>
                </a:solidFill>
                <a:latin typeface="微软雅黑" panose="020B0503020204020204" pitchFamily="34" charset="-122"/>
                <a:ea typeface="微软雅黑" panose="020B0503020204020204" pitchFamily="34" charset="-122"/>
                <a:cs typeface="仿宋_GB2312" pitchFamily="34" charset="-120"/>
              </a:rPr>
              <a:t>，在新型肉制品加工技术和产品开发方面以及农业科技成果转化资金项目上均有所成就</a:t>
            </a:r>
            <a:endParaRPr lang="en-US" sz="1200" dirty="0">
              <a:solidFill>
                <a:srgbClr val="333333"/>
              </a:solidFill>
              <a:latin typeface="微软雅黑" panose="020B0503020204020204" pitchFamily="34" charset="-122"/>
              <a:ea typeface="微软雅黑" panose="020B0503020204020204" pitchFamily="34" charset="-122"/>
              <a:cs typeface="仿宋_GB2312" pitchFamily="34" charset="-120"/>
            </a:endParaRPr>
          </a:p>
        </p:txBody>
      </p:sp>
      <p:sp>
        <p:nvSpPr>
          <p:cNvPr id="12" name="Text 7"/>
          <p:cNvSpPr/>
          <p:nvPr>
            <p:custDataLst>
              <p:tags r:id="rId8"/>
            </p:custDataLst>
          </p:nvPr>
        </p:nvSpPr>
        <p:spPr>
          <a:xfrm>
            <a:off x="5535727" y="3190951"/>
            <a:ext cx="3017520"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强化知识产权保护</a:t>
            </a:r>
            <a:endParaRPr lang="en-US" sz="1500" dirty="0"/>
          </a:p>
        </p:txBody>
      </p:sp>
      <p:sp>
        <p:nvSpPr>
          <p:cNvPr id="13" name="Text 8"/>
          <p:cNvSpPr/>
          <p:nvPr>
            <p:custDataLst>
              <p:tags r:id="rId9"/>
            </p:custDataLst>
          </p:nvPr>
        </p:nvSpPr>
        <p:spPr>
          <a:xfrm>
            <a:off x="5535727" y="3560369"/>
            <a:ext cx="2971800" cy="111379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2"/>
              </a:rPr>
              <a:t>工作室重视知识产权保护和应用，2011年成立至今先后已获批</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2"/>
              </a:rPr>
              <a:t>发明专利3项、实用新型专利22项</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2"/>
              </a:rPr>
              <a:t>；已</a:t>
            </a:r>
            <a:r>
              <a:rPr lang="en-US" sz="12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2"/>
              </a:rPr>
              <a:t>发表论文27篇，制修订企业标准7项</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2"/>
              </a:rPr>
              <a:t>，超额完成各项研发任务</a:t>
            </a:r>
            <a:endPar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2"/>
            </a:endParaRPr>
          </a:p>
        </p:txBody>
      </p:sp>
      <p:pic>
        <p:nvPicPr>
          <p:cNvPr id="14" name="Image 3" descr="https://sgw-dx.xf-yun.com/api/v1/sparkdesk/_173148655784296_kpvu1Y1731637843781-07590325239289795.jpg?authorization=c2ltcGxlLWp3dCBhaz1zcGFya2Rlc2s4MDAwMDAwMDAwMDE7ZXhwPTMzMDg0Mzc4NDQ7YWxnbz1obWFjLXNoYTI1NjtzaWc9NjBuN0pYekRUeXFNT2grTk9wWlNwbUVSVFN3YTVMRTA2QU5qdXJWaTY5VT0=&amp;x_location=7YfmxI7B7uKO7jlRxIftd60pePD="/>
          <p:cNvPicPr>
            <a:picLocks noChangeAspect="1"/>
          </p:cNvPicPr>
          <p:nvPr>
            <p:custDataLst>
              <p:tags r:id="rId10"/>
            </p:custDataLst>
          </p:nvPr>
        </p:nvPicPr>
        <p:blipFill>
          <a:blip r:embed="rId11"/>
          <a:stretch>
            <a:fillRect/>
          </a:stretch>
        </p:blipFill>
        <p:spPr>
          <a:xfrm>
            <a:off x="3614234" y="1727705"/>
            <a:ext cx="1932590" cy="1290004"/>
          </a:xfrm>
          <a:prstGeom prst="rect">
            <a:avLst/>
          </a:prstGeom>
        </p:spPr>
      </p:pic>
      <p:pic>
        <p:nvPicPr>
          <p:cNvPr id="15" name="图片 14" descr="dd512edfe2b714cc02ff494809a26a1"/>
          <p:cNvPicPr>
            <a:picLocks noChangeAspect="1"/>
          </p:cNvPicPr>
          <p:nvPr>
            <p:custDataLst>
              <p:tags r:id="rId12"/>
            </p:custDataLst>
          </p:nvPr>
        </p:nvPicPr>
        <p:blipFill>
          <a:blip r:embed="rId13"/>
          <a:stretch>
            <a:fillRect/>
          </a:stretch>
        </p:blipFill>
        <p:spPr>
          <a:xfrm>
            <a:off x="3615055" y="3017520"/>
            <a:ext cx="1924685" cy="140271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58781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677727"/>
            <a:ext cx="616423" cy="231159"/>
          </a:xfrm>
          <a:prstGeom prst="rect">
            <a:avLst/>
          </a:prstGeom>
        </p:spPr>
      </p:pic>
      <p:sp>
        <p:nvSpPr>
          <p:cNvPr id="5" name="Text 0"/>
          <p:cNvSpPr/>
          <p:nvPr/>
        </p:nvSpPr>
        <p:spPr>
          <a:xfrm>
            <a:off x="817780" y="45345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研发团队</a:t>
            </a:r>
            <a:endParaRPr lang="en-US" sz="1500" dirty="0"/>
          </a:p>
        </p:txBody>
      </p:sp>
      <p:sp>
        <p:nvSpPr>
          <p:cNvPr id="6" name="Text 1"/>
          <p:cNvSpPr/>
          <p:nvPr>
            <p:custDataLst>
              <p:tags r:id="rId2"/>
            </p:custDataLst>
          </p:nvPr>
        </p:nvSpPr>
        <p:spPr>
          <a:xfrm>
            <a:off x="623889" y="1484877"/>
            <a:ext cx="2523744" cy="512064"/>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冯随</a:t>
            </a:r>
            <a:endParaRPr lang="en-US" sz="1500" dirty="0"/>
          </a:p>
        </p:txBody>
      </p:sp>
      <p:sp>
        <p:nvSpPr>
          <p:cNvPr id="7" name="Text 2"/>
          <p:cNvSpPr/>
          <p:nvPr>
            <p:custDataLst>
              <p:tags r:id="rId3"/>
            </p:custDataLst>
          </p:nvPr>
        </p:nvSpPr>
        <p:spPr>
          <a:xfrm>
            <a:off x="535305" y="1835150"/>
            <a:ext cx="2611755" cy="1069340"/>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35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主要完成人，创新工作室带头人</a:t>
            </a:r>
            <a:endParaRPr lang="en-US" sz="1500" dirty="0"/>
          </a:p>
          <a:p>
            <a:pPr marL="0" indent="0" algn="ctr">
              <a:lnSpc>
                <a:spcPct val="100000"/>
              </a:lnSpc>
              <a:spcBef>
                <a:spcPts val="375"/>
              </a:spcBef>
              <a:buNone/>
            </a:pPr>
            <a:r>
              <a:rPr lang="en-US" sz="13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制定实施计划，组织团队成员进行分工，跟进监督引导各节点推进情况</a:t>
            </a:r>
            <a:endParaRPr lang="en-US" sz="1500" dirty="0"/>
          </a:p>
        </p:txBody>
      </p:sp>
      <p:pic>
        <p:nvPicPr>
          <p:cNvPr id="8" name="Image 3" descr="preencoded.png"/>
          <p:cNvPicPr>
            <a:picLocks noChangeAspect="1"/>
          </p:cNvPicPr>
          <p:nvPr>
            <p:custDataLst>
              <p:tags r:id="rId4"/>
            </p:custDataLst>
          </p:nvPr>
        </p:nvPicPr>
        <p:blipFill>
          <a:blip r:embed="rId5"/>
          <a:stretch>
            <a:fillRect/>
          </a:stretch>
        </p:blipFill>
        <p:spPr>
          <a:xfrm>
            <a:off x="1597927" y="922471"/>
            <a:ext cx="574753" cy="574753"/>
          </a:xfrm>
          <a:prstGeom prst="rect">
            <a:avLst/>
          </a:prstGeom>
        </p:spPr>
      </p:pic>
      <p:sp>
        <p:nvSpPr>
          <p:cNvPr id="9" name="Text 3"/>
          <p:cNvSpPr/>
          <p:nvPr>
            <p:custDataLst>
              <p:tags r:id="rId6"/>
            </p:custDataLst>
          </p:nvPr>
        </p:nvSpPr>
        <p:spPr>
          <a:xfrm>
            <a:off x="3304882" y="1446777"/>
            <a:ext cx="2523744" cy="512064"/>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8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高晓光</a:t>
            </a:r>
            <a:endParaRPr lang="en-US" sz="1500" dirty="0"/>
          </a:p>
        </p:txBody>
      </p:sp>
      <p:sp>
        <p:nvSpPr>
          <p:cNvPr id="10" name="Text 4"/>
          <p:cNvSpPr/>
          <p:nvPr>
            <p:custDataLst>
              <p:tags r:id="rId7"/>
            </p:custDataLst>
          </p:nvPr>
        </p:nvSpPr>
        <p:spPr>
          <a:xfrm>
            <a:off x="3316289" y="1789129"/>
            <a:ext cx="2522830" cy="1069848"/>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5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博士，副教授</a:t>
            </a:r>
            <a:endParaRPr lang="en-US" sz="1500" dirty="0"/>
          </a:p>
          <a:p>
            <a:pPr marL="0" indent="0" algn="ctr">
              <a:lnSpc>
                <a:spcPct val="100000"/>
              </a:lnSpc>
              <a:spcBef>
                <a:spcPts val="375"/>
              </a:spcBef>
              <a:buNone/>
            </a:pPr>
            <a:r>
              <a:rPr lang="en-US" sz="13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制定本项目技术方案，负责项目查新工作，以及项目申报，论文撰写</a:t>
            </a:r>
            <a:endParaRPr lang="en-US" sz="1500" dirty="0"/>
          </a:p>
        </p:txBody>
      </p:sp>
      <p:pic>
        <p:nvPicPr>
          <p:cNvPr id="11" name="Image 4" descr="preencoded.png"/>
          <p:cNvPicPr>
            <a:picLocks noChangeAspect="1"/>
          </p:cNvPicPr>
          <p:nvPr>
            <p:custDataLst>
              <p:tags r:id="rId8"/>
            </p:custDataLst>
          </p:nvPr>
        </p:nvPicPr>
        <p:blipFill>
          <a:blip r:embed="rId9"/>
          <a:stretch>
            <a:fillRect/>
          </a:stretch>
        </p:blipFill>
        <p:spPr>
          <a:xfrm>
            <a:off x="4279377" y="884371"/>
            <a:ext cx="574753" cy="574753"/>
          </a:xfrm>
          <a:prstGeom prst="rect">
            <a:avLst/>
          </a:prstGeom>
        </p:spPr>
      </p:pic>
      <p:sp>
        <p:nvSpPr>
          <p:cNvPr id="12" name="Text 5"/>
          <p:cNvSpPr/>
          <p:nvPr>
            <p:custDataLst>
              <p:tags r:id="rId10"/>
            </p:custDataLst>
          </p:nvPr>
        </p:nvSpPr>
        <p:spPr>
          <a:xfrm>
            <a:off x="5996367" y="1446777"/>
            <a:ext cx="2523744" cy="512064"/>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孟占峰</a:t>
            </a:r>
            <a:endParaRPr lang="en-US" sz="1500" dirty="0"/>
          </a:p>
        </p:txBody>
      </p:sp>
      <p:sp>
        <p:nvSpPr>
          <p:cNvPr id="13" name="Text 6"/>
          <p:cNvSpPr/>
          <p:nvPr>
            <p:custDataLst>
              <p:tags r:id="rId11"/>
            </p:custDataLst>
          </p:nvPr>
        </p:nvSpPr>
        <p:spPr>
          <a:xfrm>
            <a:off x="5996824" y="1789129"/>
            <a:ext cx="2522830" cy="1280160"/>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5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研发工程师</a:t>
            </a:r>
            <a:endParaRPr lang="en-US" sz="1500" dirty="0"/>
          </a:p>
          <a:p>
            <a:pPr marL="0" indent="0" algn="ctr">
              <a:lnSpc>
                <a:spcPct val="100000"/>
              </a:lnSpc>
              <a:spcBef>
                <a:spcPts val="375"/>
              </a:spcBef>
              <a:buNone/>
            </a:pPr>
            <a:r>
              <a:rPr lang="en-US" sz="13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优化工艺调整设备，主导肉制品清洁标签中无磷保水技术试验，解决肉制品在蒸煮过程中的淅水问题</a:t>
            </a:r>
            <a:endParaRPr lang="en-US" sz="1500" dirty="0"/>
          </a:p>
        </p:txBody>
      </p:sp>
      <p:pic>
        <p:nvPicPr>
          <p:cNvPr id="14" name="Image 5" descr="preencoded.png"/>
          <p:cNvPicPr>
            <a:picLocks noChangeAspect="1"/>
          </p:cNvPicPr>
          <p:nvPr>
            <p:custDataLst>
              <p:tags r:id="rId12"/>
            </p:custDataLst>
          </p:nvPr>
        </p:nvPicPr>
        <p:blipFill>
          <a:blip r:embed="rId5"/>
          <a:stretch>
            <a:fillRect/>
          </a:stretch>
        </p:blipFill>
        <p:spPr>
          <a:xfrm>
            <a:off x="6970862" y="884371"/>
            <a:ext cx="574753" cy="574753"/>
          </a:xfrm>
          <a:prstGeom prst="rect">
            <a:avLst/>
          </a:prstGeom>
        </p:spPr>
      </p:pic>
      <p:sp>
        <p:nvSpPr>
          <p:cNvPr id="15" name="Text 7"/>
          <p:cNvSpPr/>
          <p:nvPr>
            <p:custDataLst>
              <p:tags r:id="rId13"/>
            </p:custDataLst>
          </p:nvPr>
        </p:nvSpPr>
        <p:spPr>
          <a:xfrm>
            <a:off x="1812288" y="3457925"/>
            <a:ext cx="2523744" cy="512064"/>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800" b="1" dirty="0">
                <a:solidFill>
                  <a:srgbClr val="A5644E"/>
                </a:solidFill>
                <a:latin typeface="微软雅黑" panose="020B0503020204020204" pitchFamily="34" charset="-122"/>
                <a:ea typeface="微软雅黑" panose="020B0503020204020204" pitchFamily="34" charset="-122"/>
                <a:cs typeface="微软雅黑" panose="020B0503020204020204" pitchFamily="34" charset="-120"/>
              </a:rPr>
              <a:t>贾冬梅</a:t>
            </a:r>
            <a:endParaRPr lang="en-US" sz="1500" dirty="0"/>
          </a:p>
        </p:txBody>
      </p:sp>
      <p:sp>
        <p:nvSpPr>
          <p:cNvPr id="16" name="Text 8"/>
          <p:cNvSpPr/>
          <p:nvPr>
            <p:custDataLst>
              <p:tags r:id="rId14"/>
            </p:custDataLst>
          </p:nvPr>
        </p:nvSpPr>
        <p:spPr>
          <a:xfrm>
            <a:off x="1812288" y="3801321"/>
            <a:ext cx="2522830" cy="1069848"/>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5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研发员</a:t>
            </a:r>
            <a:endParaRPr lang="en-US" sz="1500" dirty="0"/>
          </a:p>
          <a:p>
            <a:pPr marL="0" indent="0" algn="ctr">
              <a:lnSpc>
                <a:spcPct val="100000"/>
              </a:lnSpc>
              <a:spcBef>
                <a:spcPts val="375"/>
              </a:spcBef>
              <a:buNone/>
            </a:pPr>
            <a:r>
              <a:rPr lang="en-US" sz="13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主要参与完成项目技术资料的整合工作，并负责产品试验配方及工艺的改良和应用</a:t>
            </a:r>
            <a:endParaRPr lang="en-US" sz="1500" dirty="0"/>
          </a:p>
        </p:txBody>
      </p:sp>
      <p:sp>
        <p:nvSpPr>
          <p:cNvPr id="17" name="Text 9"/>
          <p:cNvSpPr/>
          <p:nvPr>
            <p:custDataLst>
              <p:tags r:id="rId15"/>
            </p:custDataLst>
          </p:nvPr>
        </p:nvSpPr>
        <p:spPr>
          <a:xfrm>
            <a:off x="4807968" y="3457925"/>
            <a:ext cx="2523744" cy="512064"/>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苏欣娜</a:t>
            </a:r>
            <a:endParaRPr lang="en-US" sz="1500" dirty="0"/>
          </a:p>
        </p:txBody>
      </p:sp>
      <p:sp>
        <p:nvSpPr>
          <p:cNvPr id="18" name="Text 10"/>
          <p:cNvSpPr/>
          <p:nvPr>
            <p:custDataLst>
              <p:tags r:id="rId16"/>
            </p:custDataLst>
          </p:nvPr>
        </p:nvSpPr>
        <p:spPr>
          <a:xfrm>
            <a:off x="4808425" y="3801321"/>
            <a:ext cx="2522830" cy="1280160"/>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50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研发员</a:t>
            </a:r>
            <a:endParaRPr lang="en-US" sz="1500" dirty="0"/>
          </a:p>
          <a:p>
            <a:pPr marL="0" indent="0" algn="ctr">
              <a:lnSpc>
                <a:spcPct val="100000"/>
              </a:lnSpc>
              <a:spcBef>
                <a:spcPts val="375"/>
              </a:spcBef>
              <a:buNone/>
            </a:pPr>
            <a:r>
              <a:rPr lang="en-US" sz="13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参与清洁标签中无防腐剂的保鲜技术研究，通过精确的数据分析和实验设计，确保了产品原型的性能达到预期目标</a:t>
            </a:r>
            <a:endParaRPr lang="en-US" sz="1500" dirty="0"/>
          </a:p>
        </p:txBody>
      </p:sp>
      <p:pic>
        <p:nvPicPr>
          <p:cNvPr id="19" name="Image 6" descr="preencoded.png"/>
          <p:cNvPicPr>
            <a:picLocks noChangeAspect="1"/>
          </p:cNvPicPr>
          <p:nvPr>
            <p:custDataLst>
              <p:tags r:id="rId17"/>
            </p:custDataLst>
          </p:nvPr>
        </p:nvPicPr>
        <p:blipFill>
          <a:blip r:embed="rId9"/>
          <a:stretch>
            <a:fillRect/>
          </a:stretch>
        </p:blipFill>
        <p:spPr>
          <a:xfrm>
            <a:off x="2786326" y="2901459"/>
            <a:ext cx="574753" cy="574753"/>
          </a:xfrm>
          <a:prstGeom prst="rect">
            <a:avLst/>
          </a:prstGeom>
        </p:spPr>
      </p:pic>
      <p:pic>
        <p:nvPicPr>
          <p:cNvPr id="20" name="Image 7" descr="preencoded.png"/>
          <p:cNvPicPr>
            <a:picLocks noChangeAspect="1"/>
          </p:cNvPicPr>
          <p:nvPr>
            <p:custDataLst>
              <p:tags r:id="rId18"/>
            </p:custDataLst>
          </p:nvPr>
        </p:nvPicPr>
        <p:blipFill>
          <a:blip r:embed="rId5"/>
          <a:stretch>
            <a:fillRect/>
          </a:stretch>
        </p:blipFill>
        <p:spPr>
          <a:xfrm>
            <a:off x="5782463" y="2901459"/>
            <a:ext cx="574753" cy="574753"/>
          </a:xfrm>
          <a:prstGeom prst="rect">
            <a:avLst/>
          </a:prstGeom>
        </p:spPr>
      </p:pic>
      <p:pic>
        <p:nvPicPr>
          <p:cNvPr id="21" name="Image 8" descr="preencoded.png"/>
          <p:cNvPicPr>
            <a:picLocks noChangeAspect="1"/>
          </p:cNvPicPr>
          <p:nvPr>
            <p:custDataLst>
              <p:tags r:id="rId19"/>
            </p:custDataLst>
          </p:nvPr>
        </p:nvPicPr>
        <p:blipFill>
          <a:blip r:embed="rId20"/>
          <a:stretch>
            <a:fillRect/>
          </a:stretch>
        </p:blipFill>
        <p:spPr>
          <a:xfrm>
            <a:off x="5894594" y="3013591"/>
            <a:ext cx="350491" cy="350491"/>
          </a:xfrm>
          <a:prstGeom prst="rect">
            <a:avLst/>
          </a:prstGeom>
        </p:spPr>
      </p:pic>
      <p:pic>
        <p:nvPicPr>
          <p:cNvPr id="22" name="Image 9" descr="preencoded.png"/>
          <p:cNvPicPr>
            <a:picLocks noChangeAspect="1"/>
          </p:cNvPicPr>
          <p:nvPr>
            <p:custDataLst>
              <p:tags r:id="rId21"/>
            </p:custDataLst>
          </p:nvPr>
        </p:nvPicPr>
        <p:blipFill>
          <a:blip r:embed="rId22"/>
          <a:stretch>
            <a:fillRect/>
          </a:stretch>
        </p:blipFill>
        <p:spPr>
          <a:xfrm>
            <a:off x="2898458" y="3013591"/>
            <a:ext cx="350491" cy="350491"/>
          </a:xfrm>
          <a:prstGeom prst="rect">
            <a:avLst/>
          </a:prstGeom>
        </p:spPr>
      </p:pic>
      <p:pic>
        <p:nvPicPr>
          <p:cNvPr id="23" name="Image 10" descr="preencoded.png"/>
          <p:cNvPicPr>
            <a:picLocks noChangeAspect="1"/>
          </p:cNvPicPr>
          <p:nvPr>
            <p:custDataLst>
              <p:tags r:id="rId23"/>
            </p:custDataLst>
          </p:nvPr>
        </p:nvPicPr>
        <p:blipFill>
          <a:blip r:embed="rId24"/>
          <a:stretch>
            <a:fillRect/>
          </a:stretch>
        </p:blipFill>
        <p:spPr>
          <a:xfrm>
            <a:off x="4373220" y="996502"/>
            <a:ext cx="350491" cy="350491"/>
          </a:xfrm>
          <a:prstGeom prst="rect">
            <a:avLst/>
          </a:prstGeom>
        </p:spPr>
      </p:pic>
      <p:pic>
        <p:nvPicPr>
          <p:cNvPr id="24" name="Image 11" descr="preencoded.png"/>
          <p:cNvPicPr>
            <a:picLocks noChangeAspect="1"/>
          </p:cNvPicPr>
          <p:nvPr>
            <p:custDataLst>
              <p:tags r:id="rId25"/>
            </p:custDataLst>
          </p:nvPr>
        </p:nvPicPr>
        <p:blipFill>
          <a:blip r:embed="rId26"/>
          <a:stretch>
            <a:fillRect/>
          </a:stretch>
        </p:blipFill>
        <p:spPr>
          <a:xfrm>
            <a:off x="7082993" y="996502"/>
            <a:ext cx="350491" cy="350491"/>
          </a:xfrm>
          <a:prstGeom prst="rect">
            <a:avLst/>
          </a:prstGeom>
        </p:spPr>
      </p:pic>
      <p:pic>
        <p:nvPicPr>
          <p:cNvPr id="25" name="Image 12" descr="preencoded.png"/>
          <p:cNvPicPr>
            <a:picLocks noChangeAspect="1"/>
          </p:cNvPicPr>
          <p:nvPr>
            <p:custDataLst>
              <p:tags r:id="rId27"/>
            </p:custDataLst>
          </p:nvPr>
        </p:nvPicPr>
        <p:blipFill>
          <a:blip r:embed="rId28"/>
          <a:stretch>
            <a:fillRect/>
          </a:stretch>
        </p:blipFill>
        <p:spPr>
          <a:xfrm>
            <a:off x="1710058" y="1034602"/>
            <a:ext cx="350491" cy="350491"/>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1"/>
          <a:stretch>
            <a:fillRect/>
          </a:stretch>
        </p:blipFill>
        <p:spPr>
          <a:xfrm>
            <a:off x="851990" y="819260"/>
            <a:ext cx="914028" cy="914028"/>
          </a:xfrm>
          <a:prstGeom prst="rect">
            <a:avLst/>
          </a:prstGeom>
        </p:spPr>
      </p:pic>
      <p:sp>
        <p:nvSpPr>
          <p:cNvPr id="3" name="Text 0"/>
          <p:cNvSpPr/>
          <p:nvPr/>
        </p:nvSpPr>
        <p:spPr>
          <a:xfrm>
            <a:off x="1705430" y="2302169"/>
            <a:ext cx="5221112" cy="78638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单位介绍</a:t>
            </a:r>
            <a:endParaRPr lang="en-US" sz="1500" dirty="0"/>
          </a:p>
        </p:txBody>
      </p:sp>
      <p:sp>
        <p:nvSpPr>
          <p:cNvPr id="4" name="Text 1"/>
          <p:cNvSpPr/>
          <p:nvPr/>
        </p:nvSpPr>
        <p:spPr>
          <a:xfrm>
            <a:off x="733774" y="1123055"/>
            <a:ext cx="1356643" cy="950976"/>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4050" b="1" dirty="0">
                <a:solidFill>
                  <a:srgbClr val="A5644E"/>
                </a:solidFill>
                <a:latin typeface="Arial" panose="020B0604020202020204" pitchFamily="34" charset="0"/>
                <a:ea typeface="Arial" panose="020B0604020202020204" pitchFamily="34" charset="-122"/>
                <a:cs typeface="Arial" panose="020B0604020202020204" pitchFamily="34" charset="-120"/>
              </a:rPr>
              <a:t>09</a:t>
            </a:r>
            <a:endParaRPr lang="en-US" sz="15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69449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46307"/>
            <a:ext cx="616423" cy="231159"/>
          </a:xfrm>
          <a:prstGeom prst="rect">
            <a:avLst/>
          </a:prstGeom>
        </p:spPr>
      </p:pic>
      <p:sp>
        <p:nvSpPr>
          <p:cNvPr id="5" name="Text 0"/>
          <p:cNvSpPr/>
          <p:nvPr/>
        </p:nvSpPr>
        <p:spPr>
          <a:xfrm>
            <a:off x="817780" y="52203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主要完成单位—石家庄双鸽圣蕴食品有限公司</a:t>
            </a:r>
            <a:endParaRPr lang="en-US" sz="1500" dirty="0"/>
          </a:p>
        </p:txBody>
      </p:sp>
      <p:pic>
        <p:nvPicPr>
          <p:cNvPr id="6" name="Image 3" descr="preencoded.png"/>
          <p:cNvPicPr>
            <a:picLocks noChangeAspect="1"/>
          </p:cNvPicPr>
          <p:nvPr>
            <p:custDataLst>
              <p:tags r:id="rId2"/>
            </p:custDataLst>
          </p:nvPr>
        </p:nvPicPr>
        <p:blipFill>
          <a:blip r:embed="rId3">
            <a:alphaModFix amt="10000"/>
          </a:blip>
          <a:stretch>
            <a:fillRect/>
          </a:stretch>
        </p:blipFill>
        <p:spPr>
          <a:xfrm>
            <a:off x="695478" y="1350510"/>
            <a:ext cx="2516103" cy="3531819"/>
          </a:xfrm>
          <a:prstGeom prst="rect">
            <a:avLst/>
          </a:prstGeom>
        </p:spPr>
      </p:pic>
      <p:sp>
        <p:nvSpPr>
          <p:cNvPr id="7" name="Text 1"/>
          <p:cNvSpPr/>
          <p:nvPr>
            <p:custDataLst>
              <p:tags r:id="rId4"/>
            </p:custDataLst>
          </p:nvPr>
        </p:nvSpPr>
        <p:spPr>
          <a:xfrm>
            <a:off x="768630" y="1515298"/>
            <a:ext cx="1362233" cy="704088"/>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85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8" name="Text 2"/>
          <p:cNvSpPr/>
          <p:nvPr>
            <p:custDataLst>
              <p:tags r:id="rId5"/>
            </p:custDataLst>
          </p:nvPr>
        </p:nvSpPr>
        <p:spPr>
          <a:xfrm>
            <a:off x="695478" y="2023306"/>
            <a:ext cx="2377440"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公司概况</a:t>
            </a:r>
            <a:endParaRPr lang="en-US" sz="1500" dirty="0"/>
          </a:p>
        </p:txBody>
      </p:sp>
      <p:sp>
        <p:nvSpPr>
          <p:cNvPr id="9" name="Text 3"/>
          <p:cNvSpPr/>
          <p:nvPr>
            <p:custDataLst>
              <p:tags r:id="rId6"/>
            </p:custDataLst>
          </p:nvPr>
        </p:nvSpPr>
        <p:spPr>
          <a:xfrm>
            <a:off x="695478" y="2535370"/>
            <a:ext cx="2516103" cy="2065655"/>
          </a:xfrm>
          <a:prstGeom prst="rect">
            <a:avLst/>
          </a:prstGeom>
          <a:noFill/>
        </p:spPr>
        <p:txBody>
          <a:bodyPr wrap="square" lIns="95250" tIns="95250" rIns="95250" bIns="95250" rtlCol="0" anchor="t">
            <a:spAutoFit/>
          </a:bodyPr>
          <a:lstStyle/>
          <a:p>
            <a:pPr marL="0" indent="0" algn="just">
              <a:lnSpc>
                <a:spcPct val="113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石家庄双鸽圣蕴食品有限公司，</a:t>
            </a:r>
            <a:r>
              <a:rPr lang="zh-CN" alt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是</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农业产业化国家重点龙头企业河北双鸽食品股份有限公司的全资子公司，经营范围包括生猪屠宰、肉制品加工、调理品、速冻食品加工以及其他食品制造。是一家专注于高品质食品生产与销售的企业，致力于为消费者提供健康、安全的食品选择。</a:t>
            </a:r>
            <a:endParaRPr lang="en-US" sz="1500" dirty="0"/>
          </a:p>
        </p:txBody>
      </p:sp>
      <p:pic>
        <p:nvPicPr>
          <p:cNvPr id="10" name="Image 4" descr="preencoded.png"/>
          <p:cNvPicPr>
            <a:picLocks noChangeAspect="1"/>
          </p:cNvPicPr>
          <p:nvPr>
            <p:custDataLst>
              <p:tags r:id="rId7"/>
            </p:custDataLst>
          </p:nvPr>
        </p:nvPicPr>
        <p:blipFill>
          <a:blip r:embed="rId8">
            <a:alphaModFix amt="10000"/>
          </a:blip>
          <a:stretch>
            <a:fillRect/>
          </a:stretch>
        </p:blipFill>
        <p:spPr>
          <a:xfrm>
            <a:off x="3313949" y="1350510"/>
            <a:ext cx="2516103" cy="3531819"/>
          </a:xfrm>
          <a:prstGeom prst="rect">
            <a:avLst/>
          </a:prstGeom>
        </p:spPr>
      </p:pic>
      <p:sp>
        <p:nvSpPr>
          <p:cNvPr id="11" name="Text 4"/>
          <p:cNvSpPr/>
          <p:nvPr>
            <p:custDataLst>
              <p:tags r:id="rId9"/>
            </p:custDataLst>
          </p:nvPr>
        </p:nvSpPr>
        <p:spPr>
          <a:xfrm>
            <a:off x="3396245" y="1515298"/>
            <a:ext cx="1104990" cy="704088"/>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85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12" name="Text 5"/>
          <p:cNvSpPr/>
          <p:nvPr>
            <p:custDataLst>
              <p:tags r:id="rId10"/>
            </p:custDataLst>
          </p:nvPr>
        </p:nvSpPr>
        <p:spPr>
          <a:xfrm>
            <a:off x="3313949" y="2023306"/>
            <a:ext cx="2377440"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产品特色</a:t>
            </a:r>
            <a:endParaRPr lang="en-US" sz="1500" dirty="0"/>
          </a:p>
        </p:txBody>
      </p:sp>
      <p:sp>
        <p:nvSpPr>
          <p:cNvPr id="13" name="Text 6"/>
          <p:cNvSpPr/>
          <p:nvPr>
            <p:custDataLst>
              <p:tags r:id="rId11"/>
            </p:custDataLst>
          </p:nvPr>
        </p:nvSpPr>
        <p:spPr>
          <a:xfrm>
            <a:off x="3313949" y="2535370"/>
            <a:ext cx="2516103" cy="1828800"/>
          </a:xfrm>
          <a:prstGeom prst="rect">
            <a:avLst/>
          </a:prstGeom>
          <a:noFill/>
        </p:spPr>
        <p:txBody>
          <a:bodyPr wrap="square" lIns="95250" tIns="95250" rIns="95250" bIns="95250" rtlCol="0" anchor="t">
            <a:spAutoFit/>
          </a:bodyPr>
          <a:lstStyle/>
          <a:p>
            <a:pPr marL="0" indent="0" algn="just">
              <a:lnSpc>
                <a:spcPct val="113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该公司主打产品包括冷鲜肉和各类熟肉制品（酱卤肉制品、熏煮香肠、火腿制品），采用传统工艺结合现代科技精制而成，注重产品的口感与营养价值，深受消费者喜爱。</a:t>
            </a:r>
            <a:endParaRPr lang="en-US" sz="1500" dirty="0"/>
          </a:p>
        </p:txBody>
      </p:sp>
      <p:pic>
        <p:nvPicPr>
          <p:cNvPr id="14" name="Image 5" descr="preencoded.png"/>
          <p:cNvPicPr>
            <a:picLocks noChangeAspect="1"/>
          </p:cNvPicPr>
          <p:nvPr>
            <p:custDataLst>
              <p:tags r:id="rId12"/>
            </p:custDataLst>
          </p:nvPr>
        </p:nvPicPr>
        <p:blipFill>
          <a:blip r:embed="rId3">
            <a:alphaModFix amt="10000"/>
          </a:blip>
          <a:stretch>
            <a:fillRect/>
          </a:stretch>
        </p:blipFill>
        <p:spPr>
          <a:xfrm>
            <a:off x="5932420" y="1350510"/>
            <a:ext cx="2516103" cy="3531819"/>
          </a:xfrm>
          <a:prstGeom prst="rect">
            <a:avLst/>
          </a:prstGeom>
        </p:spPr>
      </p:pic>
      <p:sp>
        <p:nvSpPr>
          <p:cNvPr id="15" name="Text 7"/>
          <p:cNvSpPr/>
          <p:nvPr>
            <p:custDataLst>
              <p:tags r:id="rId13"/>
            </p:custDataLst>
          </p:nvPr>
        </p:nvSpPr>
        <p:spPr>
          <a:xfrm>
            <a:off x="6005572" y="1515298"/>
            <a:ext cx="1333989" cy="704088"/>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85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16" name="Text 8"/>
          <p:cNvSpPr/>
          <p:nvPr>
            <p:custDataLst>
              <p:tags r:id="rId14"/>
            </p:custDataLst>
          </p:nvPr>
        </p:nvSpPr>
        <p:spPr>
          <a:xfrm>
            <a:off x="5932420" y="2023306"/>
            <a:ext cx="2377440"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市场定位</a:t>
            </a:r>
            <a:endParaRPr lang="en-US" sz="1500" dirty="0"/>
          </a:p>
        </p:txBody>
      </p:sp>
      <p:sp>
        <p:nvSpPr>
          <p:cNvPr id="17" name="Text 9"/>
          <p:cNvSpPr/>
          <p:nvPr>
            <p:custDataLst>
              <p:tags r:id="rId15"/>
            </p:custDataLst>
          </p:nvPr>
        </p:nvSpPr>
        <p:spPr>
          <a:xfrm>
            <a:off x="5932420" y="2535370"/>
            <a:ext cx="2516103" cy="1554480"/>
          </a:xfrm>
          <a:prstGeom prst="rect">
            <a:avLst/>
          </a:prstGeom>
          <a:noFill/>
        </p:spPr>
        <p:txBody>
          <a:bodyPr wrap="square" lIns="95250" tIns="95250" rIns="95250" bIns="95250" rtlCol="0" anchor="t">
            <a:spAutoFit/>
          </a:bodyPr>
          <a:lstStyle/>
          <a:p>
            <a:pPr marL="0" indent="0" algn="just">
              <a:lnSpc>
                <a:spcPct val="113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石家庄双鸽圣蕴食品有限公司主要面向中高端市场，通过线上线下多渠道销售，不断扩大品牌影响力，力求在竞争激烈的食品行业中占据一席之地。</a:t>
            </a:r>
            <a:endParaRPr lang="en-US" sz="15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67925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31067"/>
            <a:ext cx="616423" cy="231159"/>
          </a:xfrm>
          <a:prstGeom prst="rect">
            <a:avLst/>
          </a:prstGeom>
        </p:spPr>
      </p:pic>
      <p:sp>
        <p:nvSpPr>
          <p:cNvPr id="5" name="Text 0"/>
          <p:cNvSpPr/>
          <p:nvPr/>
        </p:nvSpPr>
        <p:spPr>
          <a:xfrm>
            <a:off x="817780" y="50679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主要完成单位—石家庄双鸽圣蕴食品有限公司</a:t>
            </a:r>
            <a:endParaRPr lang="en-US" sz="1500" dirty="0"/>
          </a:p>
        </p:txBody>
      </p:sp>
      <p:pic>
        <p:nvPicPr>
          <p:cNvPr id="6" name="Image 3" descr="preencoded.png"/>
          <p:cNvPicPr>
            <a:picLocks noChangeAspect="1"/>
          </p:cNvPicPr>
          <p:nvPr/>
        </p:nvPicPr>
        <p:blipFill>
          <a:blip r:embed="rId2">
            <a:alphaModFix amt="50000"/>
          </a:blip>
          <a:stretch>
            <a:fillRect/>
          </a:stretch>
        </p:blipFill>
        <p:spPr>
          <a:xfrm>
            <a:off x="312725" y="1416494"/>
            <a:ext cx="4261104" cy="182880"/>
          </a:xfrm>
          <a:prstGeom prst="rect">
            <a:avLst/>
          </a:prstGeom>
        </p:spPr>
      </p:pic>
      <p:sp>
        <p:nvSpPr>
          <p:cNvPr id="7" name="Shape 1"/>
          <p:cNvSpPr/>
          <p:nvPr>
            <p:custDataLst>
              <p:tags r:id="rId3"/>
            </p:custDataLst>
          </p:nvPr>
        </p:nvSpPr>
        <p:spPr>
          <a:xfrm>
            <a:off x="1682112" y="1599949"/>
            <a:ext cx="0" cy="567089"/>
          </a:xfrm>
          <a:custGeom>
            <a:avLst/>
            <a:gdLst/>
            <a:ahLst/>
            <a:cxnLst/>
            <a:rect l="l" t="t" r="r" b="b"/>
            <a:pathLst>
              <a:path h="567089">
                <a:moveTo>
                  <a:pt x="0" y="0"/>
                </a:moveTo>
                <a:lnTo>
                  <a:pt x="0" y="567089"/>
                </a:lnTo>
              </a:path>
            </a:pathLst>
          </a:custGeom>
          <a:noFill/>
          <a:ln w="38100">
            <a:solidFill>
              <a:srgbClr val="F0A22E"/>
            </a:solidFill>
            <a:prstDash val="solid"/>
            <a:headEnd type="none"/>
            <a:tailEnd type="none"/>
          </a:ln>
        </p:spPr>
      </p:sp>
      <p:pic>
        <p:nvPicPr>
          <p:cNvPr id="8" name="Image 4" descr="preencoded.png"/>
          <p:cNvPicPr>
            <a:picLocks noChangeAspect="1"/>
          </p:cNvPicPr>
          <p:nvPr>
            <p:custDataLst>
              <p:tags r:id="rId4"/>
            </p:custDataLst>
          </p:nvPr>
        </p:nvPicPr>
        <p:blipFill>
          <a:blip r:embed="rId5"/>
          <a:stretch>
            <a:fillRect/>
          </a:stretch>
        </p:blipFill>
        <p:spPr>
          <a:xfrm>
            <a:off x="303581" y="2364550"/>
            <a:ext cx="2756916" cy="2231136"/>
          </a:xfrm>
          <a:prstGeom prst="rect">
            <a:avLst/>
          </a:prstGeom>
        </p:spPr>
      </p:pic>
      <p:pic>
        <p:nvPicPr>
          <p:cNvPr id="9" name="Image 5" descr="preencoded.png"/>
          <p:cNvPicPr>
            <a:picLocks noChangeAspect="1"/>
          </p:cNvPicPr>
          <p:nvPr>
            <p:custDataLst>
              <p:tags r:id="rId6"/>
            </p:custDataLst>
          </p:nvPr>
        </p:nvPicPr>
        <p:blipFill>
          <a:blip r:embed="rId7"/>
          <a:stretch>
            <a:fillRect/>
          </a:stretch>
        </p:blipFill>
        <p:spPr>
          <a:xfrm>
            <a:off x="884165" y="2082914"/>
            <a:ext cx="1595894" cy="395023"/>
          </a:xfrm>
          <a:prstGeom prst="rect">
            <a:avLst/>
          </a:prstGeom>
        </p:spPr>
      </p:pic>
      <p:sp>
        <p:nvSpPr>
          <p:cNvPr id="10" name="Text 2"/>
          <p:cNvSpPr/>
          <p:nvPr>
            <p:custDataLst>
              <p:tags r:id="rId8"/>
            </p:custDataLst>
          </p:nvPr>
        </p:nvSpPr>
        <p:spPr>
          <a:xfrm>
            <a:off x="1409546" y="2010678"/>
            <a:ext cx="545132" cy="539496"/>
          </a:xfrm>
          <a:prstGeom prst="rect">
            <a:avLst/>
          </a:prstGeom>
          <a:noFill/>
        </p:spPr>
        <p:txBody>
          <a:bodyPr wrap="square" lIns="95250" tIns="95250" rIns="95250" bIns="95250" rtlCol="0" anchor="ctr">
            <a:spAutoFit/>
          </a:bodyPr>
          <a:lstStyle/>
          <a:p>
            <a:pPr marL="0" indent="0" algn="ctr">
              <a:lnSpc>
                <a:spcPct val="113000"/>
              </a:lnSpc>
              <a:spcBef>
                <a:spcPts val="375"/>
              </a:spcBef>
              <a:buNone/>
            </a:pPr>
            <a:r>
              <a:rPr lang="en-US" sz="19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11" name="Text 3"/>
          <p:cNvSpPr/>
          <p:nvPr>
            <p:custDataLst>
              <p:tags r:id="rId9"/>
            </p:custDataLst>
          </p:nvPr>
        </p:nvSpPr>
        <p:spPr>
          <a:xfrm>
            <a:off x="421157" y="2550174"/>
            <a:ext cx="2726492" cy="40233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河北省省级企业技术中心</a:t>
            </a:r>
            <a:endParaRPr lang="en-US" sz="1500" dirty="0"/>
          </a:p>
        </p:txBody>
      </p:sp>
      <p:sp>
        <p:nvSpPr>
          <p:cNvPr id="12" name="Text 4"/>
          <p:cNvSpPr/>
          <p:nvPr>
            <p:custDataLst>
              <p:tags r:id="rId10"/>
            </p:custDataLst>
          </p:nvPr>
        </p:nvSpPr>
        <p:spPr>
          <a:xfrm>
            <a:off x="466877" y="2889668"/>
            <a:ext cx="2430470" cy="1444752"/>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石家庄双鸽圣蕴有限公司荣获“河北省省级企业技术中心”称号，这一荣誉标志着公司在技术研发和创新能力方面达到了省级领先水平，为公司的持续发展提供了强有力的技术支持。</a:t>
            </a:r>
            <a:endParaRPr lang="en-US" sz="1500" dirty="0"/>
          </a:p>
        </p:txBody>
      </p:sp>
      <p:sp>
        <p:nvSpPr>
          <p:cNvPr id="13" name="Shape 5"/>
          <p:cNvSpPr/>
          <p:nvPr>
            <p:custDataLst>
              <p:tags r:id="rId11"/>
            </p:custDataLst>
          </p:nvPr>
        </p:nvSpPr>
        <p:spPr>
          <a:xfrm>
            <a:off x="4572000" y="1599374"/>
            <a:ext cx="0" cy="286867"/>
          </a:xfrm>
          <a:custGeom>
            <a:avLst/>
            <a:gdLst/>
            <a:ahLst/>
            <a:cxnLst/>
            <a:rect l="l" t="t" r="r" b="b"/>
            <a:pathLst>
              <a:path h="286867">
                <a:moveTo>
                  <a:pt x="0" y="0"/>
                </a:moveTo>
                <a:lnTo>
                  <a:pt x="0" y="286867"/>
                </a:lnTo>
              </a:path>
            </a:pathLst>
          </a:custGeom>
          <a:noFill/>
          <a:ln w="38100">
            <a:solidFill>
              <a:srgbClr val="F0A22E"/>
            </a:solidFill>
            <a:prstDash val="solid"/>
            <a:headEnd type="none"/>
            <a:tailEnd type="none"/>
          </a:ln>
        </p:spPr>
      </p:sp>
      <p:pic>
        <p:nvPicPr>
          <p:cNvPr id="14" name="Image 6" descr="preencoded.png"/>
          <p:cNvPicPr>
            <a:picLocks noChangeAspect="1"/>
          </p:cNvPicPr>
          <p:nvPr>
            <p:custDataLst>
              <p:tags r:id="rId12"/>
            </p:custDataLst>
          </p:nvPr>
        </p:nvPicPr>
        <p:blipFill>
          <a:blip r:embed="rId13"/>
          <a:stretch>
            <a:fillRect/>
          </a:stretch>
        </p:blipFill>
        <p:spPr>
          <a:xfrm>
            <a:off x="3193369" y="2083752"/>
            <a:ext cx="2756916" cy="2231136"/>
          </a:xfrm>
          <a:prstGeom prst="rect">
            <a:avLst/>
          </a:prstGeom>
        </p:spPr>
      </p:pic>
      <p:pic>
        <p:nvPicPr>
          <p:cNvPr id="15" name="Image 7" descr="preencoded.png"/>
          <p:cNvPicPr>
            <a:picLocks noChangeAspect="1"/>
          </p:cNvPicPr>
          <p:nvPr>
            <p:custDataLst>
              <p:tags r:id="rId14"/>
            </p:custDataLst>
          </p:nvPr>
        </p:nvPicPr>
        <p:blipFill>
          <a:blip r:embed="rId15"/>
          <a:stretch>
            <a:fillRect/>
          </a:stretch>
        </p:blipFill>
        <p:spPr>
          <a:xfrm>
            <a:off x="3774053" y="1802117"/>
            <a:ext cx="1595894" cy="395023"/>
          </a:xfrm>
          <a:prstGeom prst="rect">
            <a:avLst/>
          </a:prstGeom>
        </p:spPr>
      </p:pic>
      <p:sp>
        <p:nvSpPr>
          <p:cNvPr id="16" name="Text 6"/>
          <p:cNvSpPr/>
          <p:nvPr>
            <p:custDataLst>
              <p:tags r:id="rId16"/>
            </p:custDataLst>
          </p:nvPr>
        </p:nvSpPr>
        <p:spPr>
          <a:xfrm>
            <a:off x="4299434" y="1729880"/>
            <a:ext cx="545132" cy="539496"/>
          </a:xfrm>
          <a:prstGeom prst="rect">
            <a:avLst/>
          </a:prstGeom>
          <a:noFill/>
        </p:spPr>
        <p:txBody>
          <a:bodyPr wrap="square" lIns="95250" tIns="95250" rIns="95250" bIns="95250" rtlCol="0" anchor="ctr">
            <a:spAutoFit/>
          </a:bodyPr>
          <a:lstStyle/>
          <a:p>
            <a:pPr marL="0" indent="0" algn="ctr">
              <a:lnSpc>
                <a:spcPct val="113000"/>
              </a:lnSpc>
              <a:spcBef>
                <a:spcPts val="375"/>
              </a:spcBef>
              <a:buNone/>
            </a:pPr>
            <a:r>
              <a:rPr lang="en-US" sz="19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17" name="Text 7"/>
          <p:cNvSpPr/>
          <p:nvPr>
            <p:custDataLst>
              <p:tags r:id="rId17"/>
            </p:custDataLst>
          </p:nvPr>
        </p:nvSpPr>
        <p:spPr>
          <a:xfrm>
            <a:off x="3356765" y="2269376"/>
            <a:ext cx="2430470" cy="40233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河北省省级创新中心</a:t>
            </a:r>
            <a:endParaRPr lang="en-US" sz="1500" dirty="0"/>
          </a:p>
        </p:txBody>
      </p:sp>
      <p:sp>
        <p:nvSpPr>
          <p:cNvPr id="18" name="Text 8"/>
          <p:cNvSpPr/>
          <p:nvPr>
            <p:custDataLst>
              <p:tags r:id="rId18"/>
            </p:custDataLst>
          </p:nvPr>
        </p:nvSpPr>
        <p:spPr>
          <a:xfrm>
            <a:off x="3356765" y="2608871"/>
            <a:ext cx="2430470" cy="123444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作为“河北省省级创新中心”，石家庄双鸽圣蕴有限公司在行业内树立了创新典范，通过不断的技术创新和管理创新，推动了整个行业的技术进步和产业升级。</a:t>
            </a:r>
            <a:endParaRPr lang="en-US" sz="1500" dirty="0"/>
          </a:p>
        </p:txBody>
      </p:sp>
      <p:sp>
        <p:nvSpPr>
          <p:cNvPr id="19" name="Shape 9"/>
          <p:cNvSpPr/>
          <p:nvPr>
            <p:custDataLst>
              <p:tags r:id="rId19"/>
            </p:custDataLst>
          </p:nvPr>
        </p:nvSpPr>
        <p:spPr>
          <a:xfrm>
            <a:off x="7461888" y="1599641"/>
            <a:ext cx="0" cy="567397"/>
          </a:xfrm>
          <a:custGeom>
            <a:avLst/>
            <a:gdLst/>
            <a:ahLst/>
            <a:cxnLst/>
            <a:rect l="l" t="t" r="r" b="b"/>
            <a:pathLst>
              <a:path h="567397">
                <a:moveTo>
                  <a:pt x="0" y="0"/>
                </a:moveTo>
                <a:lnTo>
                  <a:pt x="0" y="567397"/>
                </a:lnTo>
              </a:path>
            </a:pathLst>
          </a:custGeom>
          <a:noFill/>
          <a:ln w="38100">
            <a:solidFill>
              <a:srgbClr val="F0A22E"/>
            </a:solidFill>
            <a:prstDash val="solid"/>
            <a:headEnd type="none"/>
            <a:tailEnd type="none"/>
          </a:ln>
        </p:spPr>
      </p:sp>
      <p:pic>
        <p:nvPicPr>
          <p:cNvPr id="20" name="Image 8" descr="preencoded.png"/>
          <p:cNvPicPr>
            <a:picLocks noChangeAspect="1"/>
          </p:cNvPicPr>
          <p:nvPr>
            <p:custDataLst>
              <p:tags r:id="rId20"/>
            </p:custDataLst>
          </p:nvPr>
        </p:nvPicPr>
        <p:blipFill>
          <a:blip r:embed="rId5"/>
          <a:stretch>
            <a:fillRect/>
          </a:stretch>
        </p:blipFill>
        <p:spPr>
          <a:xfrm>
            <a:off x="6083503" y="2364094"/>
            <a:ext cx="2756916" cy="2231136"/>
          </a:xfrm>
          <a:prstGeom prst="rect">
            <a:avLst/>
          </a:prstGeom>
        </p:spPr>
      </p:pic>
      <p:pic>
        <p:nvPicPr>
          <p:cNvPr id="21" name="Image 9" descr="preencoded.png"/>
          <p:cNvPicPr>
            <a:picLocks noChangeAspect="1"/>
          </p:cNvPicPr>
          <p:nvPr>
            <p:custDataLst>
              <p:tags r:id="rId21"/>
            </p:custDataLst>
          </p:nvPr>
        </p:nvPicPr>
        <p:blipFill>
          <a:blip r:embed="rId7"/>
          <a:stretch>
            <a:fillRect/>
          </a:stretch>
        </p:blipFill>
        <p:spPr>
          <a:xfrm>
            <a:off x="6663941" y="2082914"/>
            <a:ext cx="1595894" cy="395023"/>
          </a:xfrm>
          <a:prstGeom prst="rect">
            <a:avLst/>
          </a:prstGeom>
        </p:spPr>
      </p:pic>
      <p:sp>
        <p:nvSpPr>
          <p:cNvPr id="22" name="Text 10"/>
          <p:cNvSpPr/>
          <p:nvPr>
            <p:custDataLst>
              <p:tags r:id="rId22"/>
            </p:custDataLst>
          </p:nvPr>
        </p:nvSpPr>
        <p:spPr>
          <a:xfrm>
            <a:off x="7189322" y="2010678"/>
            <a:ext cx="545132" cy="539496"/>
          </a:xfrm>
          <a:prstGeom prst="rect">
            <a:avLst/>
          </a:prstGeom>
          <a:noFill/>
        </p:spPr>
        <p:txBody>
          <a:bodyPr wrap="square" lIns="95250" tIns="95250" rIns="95250" bIns="95250" rtlCol="0" anchor="ctr">
            <a:spAutoFit/>
          </a:bodyPr>
          <a:lstStyle/>
          <a:p>
            <a:pPr marL="0" indent="0" algn="ctr">
              <a:lnSpc>
                <a:spcPct val="113000"/>
              </a:lnSpc>
              <a:spcBef>
                <a:spcPts val="375"/>
              </a:spcBef>
              <a:buNone/>
            </a:pPr>
            <a:r>
              <a:rPr lang="en-US" sz="19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23" name="Text 11"/>
          <p:cNvSpPr/>
          <p:nvPr>
            <p:custDataLst>
              <p:tags r:id="rId23"/>
            </p:custDataLst>
          </p:nvPr>
        </p:nvSpPr>
        <p:spPr>
          <a:xfrm>
            <a:off x="6246653" y="2550174"/>
            <a:ext cx="2430470" cy="40233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高新技术企业</a:t>
            </a:r>
            <a:endParaRPr lang="en-US" sz="1500" dirty="0"/>
          </a:p>
        </p:txBody>
      </p:sp>
      <p:sp>
        <p:nvSpPr>
          <p:cNvPr id="24" name="Text 12"/>
          <p:cNvSpPr/>
          <p:nvPr>
            <p:custDataLst>
              <p:tags r:id="rId24"/>
            </p:custDataLst>
          </p:nvPr>
        </p:nvSpPr>
        <p:spPr>
          <a:xfrm>
            <a:off x="6246653" y="2889668"/>
            <a:ext cx="2430470" cy="1655064"/>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石家庄双鸽圣蕴有限公司高新技术企业的成功认定，不仅提升了公司的品牌形象，也为公司在行业内树立了良好的口碑，有助于公司进一步提升研发能力和市场竞争力。有利于吸引更多的合作伙伴和优秀人才。</a:t>
            </a:r>
            <a:endParaRPr lang="en-US" sz="1500" dirty="0"/>
          </a:p>
        </p:txBody>
      </p:sp>
      <p:pic>
        <p:nvPicPr>
          <p:cNvPr id="25" name="Image 10" descr="preencoded.png"/>
          <p:cNvPicPr>
            <a:picLocks noChangeAspect="1"/>
          </p:cNvPicPr>
          <p:nvPr/>
        </p:nvPicPr>
        <p:blipFill>
          <a:blip r:embed="rId25">
            <a:alphaModFix amt="50000"/>
          </a:blip>
          <a:stretch>
            <a:fillRect/>
          </a:stretch>
        </p:blipFill>
        <p:spPr>
          <a:xfrm>
            <a:off x="4572000" y="1416494"/>
            <a:ext cx="4261104" cy="18288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3727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所属领域</a:t>
            </a:r>
            <a:endParaRPr lang="en-US" sz="1500" dirty="0"/>
          </a:p>
        </p:txBody>
      </p:sp>
      <p:pic>
        <p:nvPicPr>
          <p:cNvPr id="4" name="Image 1" descr="preencoded.png"/>
          <p:cNvPicPr>
            <a:picLocks noChangeAspect="1"/>
          </p:cNvPicPr>
          <p:nvPr/>
        </p:nvPicPr>
        <p:blipFill>
          <a:blip r:embed="rId1"/>
          <a:stretch>
            <a:fillRect/>
          </a:stretch>
        </p:blipFill>
        <p:spPr>
          <a:xfrm>
            <a:off x="288533" y="70973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61547"/>
            <a:ext cx="616423" cy="231159"/>
          </a:xfrm>
          <a:prstGeom prst="rect">
            <a:avLst/>
          </a:prstGeom>
        </p:spPr>
      </p:pic>
      <p:pic>
        <p:nvPicPr>
          <p:cNvPr id="6" name="Image 3" descr="preencoded.png"/>
          <p:cNvPicPr>
            <a:picLocks noChangeAspect="1"/>
          </p:cNvPicPr>
          <p:nvPr/>
        </p:nvPicPr>
        <p:blipFill>
          <a:blip r:embed="rId2">
            <a:alphaModFix amt="50000"/>
          </a:blip>
          <a:stretch>
            <a:fillRect/>
          </a:stretch>
        </p:blipFill>
        <p:spPr>
          <a:xfrm rot="5400000">
            <a:off x="4969939" y="1647873"/>
            <a:ext cx="182880" cy="1774603"/>
          </a:xfrm>
          <a:prstGeom prst="rect">
            <a:avLst/>
          </a:prstGeom>
        </p:spPr>
      </p:pic>
      <p:pic>
        <p:nvPicPr>
          <p:cNvPr id="7" name="Image 4" descr="C:/Users/jiadongmei/Desktop/肉图片2.jpg肉图片2"/>
          <p:cNvPicPr>
            <a:picLocks noChangeAspect="1"/>
          </p:cNvPicPr>
          <p:nvPr/>
        </p:nvPicPr>
        <p:blipFill>
          <a:blip r:embed="rId3"/>
          <a:srcRect l="18927" r="18927"/>
          <a:stretch>
            <a:fillRect/>
          </a:stretch>
        </p:blipFill>
        <p:spPr>
          <a:xfrm>
            <a:off x="1405480" y="1064823"/>
            <a:ext cx="2940703" cy="2940703"/>
          </a:xfrm>
          <a:prstGeom prst="ellipse">
            <a:avLst/>
          </a:prstGeom>
        </p:spPr>
      </p:pic>
      <p:sp>
        <p:nvSpPr>
          <p:cNvPr id="8" name="Text 1"/>
          <p:cNvSpPr/>
          <p:nvPr/>
        </p:nvSpPr>
        <p:spPr>
          <a:xfrm>
            <a:off x="4495457" y="1949958"/>
            <a:ext cx="3389744" cy="49377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21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肉制品加工技术的创新</a:t>
            </a:r>
            <a:endParaRPr lang="en-US" sz="1500" dirty="0"/>
          </a:p>
        </p:txBody>
      </p:sp>
      <p:sp>
        <p:nvSpPr>
          <p:cNvPr id="9" name="Text 2"/>
          <p:cNvSpPr/>
          <p:nvPr/>
        </p:nvSpPr>
        <p:spPr>
          <a:xfrm>
            <a:off x="4495457" y="2683662"/>
            <a:ext cx="3389744" cy="1363345"/>
          </a:xfrm>
          <a:prstGeom prst="rect">
            <a:avLst/>
          </a:prstGeom>
          <a:noFill/>
        </p:spPr>
        <p:txBody>
          <a:bodyPr wrap="square" lIns="95250" tIns="95250" rIns="95250" bIns="95250" rtlCol="0" anchor="t">
            <a:spAutoFit/>
          </a:bodyPr>
          <a:lstStyle/>
          <a:p>
            <a:pPr marL="0" indent="0" algn="just">
              <a:lnSpc>
                <a:spcPct val="113000"/>
              </a:lnSpc>
              <a:spcBef>
                <a:spcPts val="375"/>
              </a:spcBef>
              <a:buNone/>
            </a:pPr>
            <a:r>
              <a:rPr lang="en-US" sz="13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本项目所属领域为</a:t>
            </a:r>
            <a:r>
              <a:rPr lang="en-US" sz="1350" b="1"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肉制品加工技术</a:t>
            </a:r>
            <a:r>
              <a:rPr lang="en-US" sz="135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，通过采用自然发色、绿色防腐技术和低温慢煮工艺，旨在减少人工添加剂的使用，提高肉制品的健康性和营养价值，满足消费者对安全、健康食品的需求。</a:t>
            </a:r>
            <a:endParaRPr lang="en-US" sz="15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69449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46307"/>
            <a:ext cx="616423" cy="231159"/>
          </a:xfrm>
          <a:prstGeom prst="rect">
            <a:avLst/>
          </a:prstGeom>
        </p:spPr>
      </p:pic>
      <p:sp>
        <p:nvSpPr>
          <p:cNvPr id="5" name="Text 0"/>
          <p:cNvSpPr/>
          <p:nvPr/>
        </p:nvSpPr>
        <p:spPr>
          <a:xfrm>
            <a:off x="817780" y="52203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合作单位—河北科技大学</a:t>
            </a:r>
            <a:endParaRPr lang="en-US" sz="1500" dirty="0"/>
          </a:p>
        </p:txBody>
      </p:sp>
      <p:sp>
        <p:nvSpPr>
          <p:cNvPr id="6" name="Shape 1"/>
          <p:cNvSpPr/>
          <p:nvPr>
            <p:custDataLst>
              <p:tags r:id="rId2"/>
            </p:custDataLst>
          </p:nvPr>
        </p:nvSpPr>
        <p:spPr>
          <a:xfrm>
            <a:off x="931010" y="2897288"/>
            <a:ext cx="2356811" cy="0"/>
          </a:xfrm>
          <a:custGeom>
            <a:avLst/>
            <a:gdLst/>
            <a:ahLst/>
            <a:cxnLst/>
            <a:rect l="l" t="t" r="r" b="b"/>
            <a:pathLst>
              <a:path w="2356811">
                <a:moveTo>
                  <a:pt x="2356811" y="0"/>
                </a:moveTo>
                <a:lnTo>
                  <a:pt x="0" y="0"/>
                </a:lnTo>
              </a:path>
            </a:pathLst>
          </a:custGeom>
          <a:noFill/>
          <a:ln w="19050">
            <a:solidFill>
              <a:srgbClr val="F0A22E"/>
            </a:solidFill>
            <a:prstDash val="solid"/>
            <a:headEnd type="arrow"/>
            <a:tailEnd type="arrow"/>
          </a:ln>
        </p:spPr>
      </p:sp>
      <p:pic>
        <p:nvPicPr>
          <p:cNvPr id="7" name="Image 3" descr="preencoded.png"/>
          <p:cNvPicPr>
            <a:picLocks noChangeAspect="1"/>
          </p:cNvPicPr>
          <p:nvPr>
            <p:custDataLst>
              <p:tags r:id="rId3"/>
            </p:custDataLst>
          </p:nvPr>
        </p:nvPicPr>
        <p:blipFill>
          <a:blip r:embed="rId4">
            <a:alphaModFix amt="50000"/>
          </a:blip>
          <a:stretch>
            <a:fillRect/>
          </a:stretch>
        </p:blipFill>
        <p:spPr>
          <a:xfrm>
            <a:off x="637864" y="1588334"/>
            <a:ext cx="374579" cy="770562"/>
          </a:xfrm>
          <a:prstGeom prst="rect">
            <a:avLst/>
          </a:prstGeom>
        </p:spPr>
      </p:pic>
      <p:pic>
        <p:nvPicPr>
          <p:cNvPr id="8" name="Image 4" descr="preencoded.png"/>
          <p:cNvPicPr>
            <a:picLocks noChangeAspect="1"/>
          </p:cNvPicPr>
          <p:nvPr>
            <p:custDataLst>
              <p:tags r:id="rId5"/>
            </p:custDataLst>
          </p:nvPr>
        </p:nvPicPr>
        <p:blipFill>
          <a:blip r:embed="rId6"/>
          <a:stretch>
            <a:fillRect/>
          </a:stretch>
        </p:blipFill>
        <p:spPr>
          <a:xfrm>
            <a:off x="627162" y="1588334"/>
            <a:ext cx="395983" cy="395983"/>
          </a:xfrm>
          <a:prstGeom prst="rect">
            <a:avLst/>
          </a:prstGeom>
        </p:spPr>
      </p:pic>
      <p:sp>
        <p:nvSpPr>
          <p:cNvPr id="9" name="Text 2"/>
          <p:cNvSpPr/>
          <p:nvPr>
            <p:custDataLst>
              <p:tags r:id="rId7"/>
            </p:custDataLst>
          </p:nvPr>
        </p:nvSpPr>
        <p:spPr>
          <a:xfrm>
            <a:off x="537280" y="1542614"/>
            <a:ext cx="543006" cy="48463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6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pic>
        <p:nvPicPr>
          <p:cNvPr id="10" name="Image 5" descr="preencoded.png"/>
          <p:cNvPicPr>
            <a:picLocks noChangeAspect="1"/>
          </p:cNvPicPr>
          <p:nvPr>
            <p:custDataLst>
              <p:tags r:id="rId8"/>
            </p:custDataLst>
          </p:nvPr>
        </p:nvPicPr>
        <p:blipFill>
          <a:blip r:embed="rId4">
            <a:alphaModFix amt="50000"/>
          </a:blip>
          <a:stretch>
            <a:fillRect/>
          </a:stretch>
        </p:blipFill>
        <p:spPr>
          <a:xfrm>
            <a:off x="2651634" y="3116120"/>
            <a:ext cx="374579" cy="770562"/>
          </a:xfrm>
          <a:prstGeom prst="rect">
            <a:avLst/>
          </a:prstGeom>
        </p:spPr>
      </p:pic>
      <p:pic>
        <p:nvPicPr>
          <p:cNvPr id="11" name="Image 6" descr="preencoded.png"/>
          <p:cNvPicPr>
            <a:picLocks noChangeAspect="1"/>
          </p:cNvPicPr>
          <p:nvPr>
            <p:custDataLst>
              <p:tags r:id="rId9"/>
            </p:custDataLst>
          </p:nvPr>
        </p:nvPicPr>
        <p:blipFill>
          <a:blip r:embed="rId6"/>
          <a:stretch>
            <a:fillRect/>
          </a:stretch>
        </p:blipFill>
        <p:spPr>
          <a:xfrm>
            <a:off x="2640931" y="3116120"/>
            <a:ext cx="395983" cy="395983"/>
          </a:xfrm>
          <a:prstGeom prst="rect">
            <a:avLst/>
          </a:prstGeom>
        </p:spPr>
      </p:pic>
      <p:sp>
        <p:nvSpPr>
          <p:cNvPr id="12" name="Text 3"/>
          <p:cNvSpPr/>
          <p:nvPr>
            <p:custDataLst>
              <p:tags r:id="rId10"/>
            </p:custDataLst>
          </p:nvPr>
        </p:nvSpPr>
        <p:spPr>
          <a:xfrm>
            <a:off x="2552583" y="3070400"/>
            <a:ext cx="566988" cy="48463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6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pic>
        <p:nvPicPr>
          <p:cNvPr id="13" name="Image 7" descr="preencoded.png"/>
          <p:cNvPicPr>
            <a:picLocks noChangeAspect="1"/>
          </p:cNvPicPr>
          <p:nvPr>
            <p:custDataLst>
              <p:tags r:id="rId11"/>
            </p:custDataLst>
          </p:nvPr>
        </p:nvPicPr>
        <p:blipFill>
          <a:blip r:embed="rId4">
            <a:alphaModFix amt="50000"/>
          </a:blip>
          <a:stretch>
            <a:fillRect/>
          </a:stretch>
        </p:blipFill>
        <p:spPr>
          <a:xfrm>
            <a:off x="4767525" y="1594511"/>
            <a:ext cx="374579" cy="770562"/>
          </a:xfrm>
          <a:prstGeom prst="rect">
            <a:avLst/>
          </a:prstGeom>
        </p:spPr>
      </p:pic>
      <p:pic>
        <p:nvPicPr>
          <p:cNvPr id="14" name="Image 8" descr="preencoded.png"/>
          <p:cNvPicPr>
            <a:picLocks noChangeAspect="1"/>
          </p:cNvPicPr>
          <p:nvPr>
            <p:custDataLst>
              <p:tags r:id="rId12"/>
            </p:custDataLst>
          </p:nvPr>
        </p:nvPicPr>
        <p:blipFill>
          <a:blip r:embed="rId6"/>
          <a:stretch>
            <a:fillRect/>
          </a:stretch>
        </p:blipFill>
        <p:spPr>
          <a:xfrm>
            <a:off x="4756823" y="1594511"/>
            <a:ext cx="395983" cy="395983"/>
          </a:xfrm>
          <a:prstGeom prst="rect">
            <a:avLst/>
          </a:prstGeom>
        </p:spPr>
      </p:pic>
      <p:sp>
        <p:nvSpPr>
          <p:cNvPr id="15" name="Text 4"/>
          <p:cNvSpPr/>
          <p:nvPr>
            <p:custDataLst>
              <p:tags r:id="rId13"/>
            </p:custDataLst>
          </p:nvPr>
        </p:nvSpPr>
        <p:spPr>
          <a:xfrm>
            <a:off x="4659330" y="1542614"/>
            <a:ext cx="590969" cy="484632"/>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16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16" name="Shape 5"/>
          <p:cNvSpPr/>
          <p:nvPr>
            <p:custDataLst>
              <p:tags r:id="rId14"/>
            </p:custDataLst>
          </p:nvPr>
        </p:nvSpPr>
        <p:spPr>
          <a:xfrm>
            <a:off x="3299836" y="2897288"/>
            <a:ext cx="2356811" cy="0"/>
          </a:xfrm>
          <a:custGeom>
            <a:avLst/>
            <a:gdLst/>
            <a:ahLst/>
            <a:cxnLst/>
            <a:rect l="l" t="t" r="r" b="b"/>
            <a:pathLst>
              <a:path w="2356811">
                <a:moveTo>
                  <a:pt x="2356811" y="0"/>
                </a:moveTo>
                <a:lnTo>
                  <a:pt x="0" y="0"/>
                </a:lnTo>
              </a:path>
            </a:pathLst>
          </a:custGeom>
          <a:noFill/>
          <a:ln w="19050">
            <a:solidFill>
              <a:srgbClr val="F0A22E"/>
            </a:solidFill>
            <a:prstDash val="solid"/>
            <a:headEnd type="arrow"/>
            <a:tailEnd type="arrow"/>
          </a:ln>
        </p:spPr>
      </p:sp>
      <p:sp>
        <p:nvSpPr>
          <p:cNvPr id="17" name="Shape 6"/>
          <p:cNvSpPr/>
          <p:nvPr>
            <p:custDataLst>
              <p:tags r:id="rId15"/>
            </p:custDataLst>
          </p:nvPr>
        </p:nvSpPr>
        <p:spPr>
          <a:xfrm>
            <a:off x="5656511" y="2897288"/>
            <a:ext cx="2356811" cy="0"/>
          </a:xfrm>
          <a:custGeom>
            <a:avLst/>
            <a:gdLst/>
            <a:ahLst/>
            <a:cxnLst/>
            <a:rect l="l" t="t" r="r" b="b"/>
            <a:pathLst>
              <a:path w="2356811">
                <a:moveTo>
                  <a:pt x="2356811" y="0"/>
                </a:moveTo>
                <a:lnTo>
                  <a:pt x="0" y="0"/>
                </a:lnTo>
              </a:path>
            </a:pathLst>
          </a:custGeom>
          <a:noFill/>
          <a:ln w="19050">
            <a:solidFill>
              <a:srgbClr val="F0A22E"/>
            </a:solidFill>
            <a:prstDash val="solid"/>
            <a:headEnd type="arrow"/>
            <a:tailEnd type="arrow"/>
          </a:ln>
        </p:spPr>
      </p:sp>
      <p:sp>
        <p:nvSpPr>
          <p:cNvPr id="18" name="Text 7"/>
          <p:cNvSpPr/>
          <p:nvPr>
            <p:custDataLst>
              <p:tags r:id="rId16"/>
            </p:custDataLst>
          </p:nvPr>
        </p:nvSpPr>
        <p:spPr>
          <a:xfrm>
            <a:off x="1132554" y="1415965"/>
            <a:ext cx="3291840" cy="44805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研究方案的制定</a:t>
            </a:r>
            <a:endParaRPr lang="en-US" sz="1500" dirty="0"/>
          </a:p>
        </p:txBody>
      </p:sp>
      <p:sp>
        <p:nvSpPr>
          <p:cNvPr id="19" name="Text 8"/>
          <p:cNvSpPr/>
          <p:nvPr>
            <p:custDataLst>
              <p:tags r:id="rId17"/>
            </p:custDataLst>
          </p:nvPr>
        </p:nvSpPr>
        <p:spPr>
          <a:xfrm>
            <a:off x="1132554" y="1762819"/>
            <a:ext cx="3291840" cy="1060704"/>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河北科技大学针对清洁标签低温肉制品项目，制定了详尽的研究方案。该方案旨在通过科学的方法和技术手段，开发出低添加、健康营养的新型猪肉制品，以满足市场对高品质食品的需求。</a:t>
            </a:r>
            <a:endParaRPr lang="en-US" sz="1500" dirty="0"/>
          </a:p>
        </p:txBody>
      </p:sp>
      <p:sp>
        <p:nvSpPr>
          <p:cNvPr id="20" name="Text 9"/>
          <p:cNvSpPr/>
          <p:nvPr>
            <p:custDataLst>
              <p:tags r:id="rId18"/>
            </p:custDataLst>
          </p:nvPr>
        </p:nvSpPr>
        <p:spPr>
          <a:xfrm>
            <a:off x="3196290" y="2989337"/>
            <a:ext cx="3291765"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技术创新与应用</a:t>
            </a:r>
            <a:endParaRPr lang="en-US" sz="1500" dirty="0"/>
          </a:p>
        </p:txBody>
      </p:sp>
      <p:sp>
        <p:nvSpPr>
          <p:cNvPr id="21" name="Text 10"/>
          <p:cNvSpPr/>
          <p:nvPr>
            <p:custDataLst>
              <p:tags r:id="rId19"/>
            </p:custDataLst>
          </p:nvPr>
        </p:nvSpPr>
        <p:spPr>
          <a:xfrm>
            <a:off x="3196215" y="3336263"/>
            <a:ext cx="3291840" cy="1060704"/>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在合作项目中，河北科技大学致力于技术创新，将最新的科研成果应用于低温肉制品的开发中。通过不断的技术革新和优化，推动猪肉制品向更加营养、健康、天然、安全的方向发展。</a:t>
            </a:r>
            <a:endParaRPr lang="en-US" sz="1500" dirty="0"/>
          </a:p>
        </p:txBody>
      </p:sp>
      <p:sp>
        <p:nvSpPr>
          <p:cNvPr id="22" name="Text 11"/>
          <p:cNvSpPr/>
          <p:nvPr>
            <p:custDataLst>
              <p:tags r:id="rId20"/>
            </p:custDataLst>
          </p:nvPr>
        </p:nvSpPr>
        <p:spPr>
          <a:xfrm>
            <a:off x="5314241" y="1415965"/>
            <a:ext cx="3292479" cy="51206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产学研合作的典范</a:t>
            </a:r>
            <a:endParaRPr lang="en-US" sz="1500" dirty="0"/>
          </a:p>
        </p:txBody>
      </p:sp>
      <p:sp>
        <p:nvSpPr>
          <p:cNvPr id="23" name="Text 12"/>
          <p:cNvSpPr/>
          <p:nvPr>
            <p:custDataLst>
              <p:tags r:id="rId21"/>
            </p:custDataLst>
          </p:nvPr>
        </p:nvSpPr>
        <p:spPr>
          <a:xfrm>
            <a:off x="5314880" y="1762819"/>
            <a:ext cx="3291840" cy="1060704"/>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河北科技大学与石家庄双鸽圣蕴食品有限公司的合作，是产学研结合的典范。双方共同投入资源，发挥各自优势，不仅促进了科技成果的转化，也为行业树立了合作共赢的新模式。</a:t>
            </a:r>
            <a:endParaRPr lang="en-US" sz="15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0"/>
          <p:cNvSpPr/>
          <p:nvPr/>
        </p:nvSpPr>
        <p:spPr>
          <a:xfrm>
            <a:off x="2340610" y="2007235"/>
            <a:ext cx="4462780" cy="1129030"/>
          </a:xfrm>
          <a:prstGeom prst="rect">
            <a:avLst/>
          </a:prstGeom>
          <a:noFill/>
        </p:spPr>
        <p:txBody>
          <a:bodyPr wrap="square" lIns="95250" tIns="95250" rIns="95250" bIns="95250" rtlCol="0" anchor="ctr" anchorCtr="0">
            <a:spAutoFit/>
          </a:bodyPr>
          <a:lstStyle/>
          <a:p>
            <a:pPr marL="0" indent="0" algn="ctr">
              <a:lnSpc>
                <a:spcPct val="113000"/>
              </a:lnSpc>
              <a:spcBef>
                <a:spcPts val="375"/>
              </a:spcBef>
              <a:buNone/>
            </a:pPr>
            <a:r>
              <a:rPr lang="zh-CN" altLang="en-US" sz="5400" b="1" dirty="0">
                <a:solidFill>
                  <a:srgbClr val="96553F"/>
                </a:solidFill>
                <a:latin typeface="Arial" panose="020B0604020202020204" pitchFamily="34" charset="0"/>
                <a:ea typeface="宋体" panose="02010600030101010101" pitchFamily="2" charset="-122"/>
                <a:cs typeface="Arial" panose="020B0604020202020204" pitchFamily="34" charset="-120"/>
              </a:rPr>
              <a:t>感谢各位聆听</a:t>
            </a:r>
            <a:endParaRPr lang="zh-CN" altLang="en-US" sz="5400" b="1" dirty="0">
              <a:solidFill>
                <a:srgbClr val="96553F"/>
              </a:solidFill>
              <a:latin typeface="Arial" panose="020B0604020202020204" pitchFamily="34" charset="0"/>
              <a:ea typeface="宋体" panose="02010600030101010101" pitchFamily="2" charset="-122"/>
              <a:cs typeface="Arial" panose="020B0604020202020204" pitchFamily="34" charset="-12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6013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主要内容</a:t>
            </a:r>
            <a:endParaRPr lang="en-US" sz="1500" dirty="0"/>
          </a:p>
        </p:txBody>
      </p:sp>
      <p:pic>
        <p:nvPicPr>
          <p:cNvPr id="4" name="Image 1" descr="preencoded.png"/>
          <p:cNvPicPr>
            <a:picLocks noChangeAspect="1"/>
          </p:cNvPicPr>
          <p:nvPr/>
        </p:nvPicPr>
        <p:blipFill>
          <a:blip r:embed="rId1"/>
          <a:stretch>
            <a:fillRect/>
          </a:stretch>
        </p:blipFill>
        <p:spPr>
          <a:xfrm>
            <a:off x="288533" y="73259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84407"/>
            <a:ext cx="616423" cy="231159"/>
          </a:xfrm>
          <a:prstGeom prst="rect">
            <a:avLst/>
          </a:prstGeom>
        </p:spPr>
      </p:pic>
      <p:pic>
        <p:nvPicPr>
          <p:cNvPr id="6" name="Image 3" descr="preencoded.png"/>
          <p:cNvPicPr>
            <a:picLocks noChangeAspect="1"/>
          </p:cNvPicPr>
          <p:nvPr>
            <p:custDataLst>
              <p:tags r:id="rId2"/>
            </p:custDataLst>
          </p:nvPr>
        </p:nvPicPr>
        <p:blipFill>
          <a:blip r:embed="rId3">
            <a:alphaModFix amt="10000"/>
          </a:blip>
          <a:stretch>
            <a:fillRect/>
          </a:stretch>
        </p:blipFill>
        <p:spPr>
          <a:xfrm>
            <a:off x="640994" y="2279721"/>
            <a:ext cx="2487168" cy="2332625"/>
          </a:xfrm>
          <a:prstGeom prst="rect">
            <a:avLst/>
          </a:prstGeom>
        </p:spPr>
      </p:pic>
      <p:pic>
        <p:nvPicPr>
          <p:cNvPr id="7" name="Image 4" descr="preencoded.png"/>
          <p:cNvPicPr>
            <a:picLocks noChangeAspect="1"/>
          </p:cNvPicPr>
          <p:nvPr>
            <p:custDataLst>
              <p:tags r:id="rId4"/>
            </p:custDataLst>
          </p:nvPr>
        </p:nvPicPr>
        <p:blipFill>
          <a:blip r:embed="rId5">
            <a:alphaModFix amt="10000"/>
          </a:blip>
          <a:stretch>
            <a:fillRect/>
          </a:stretch>
        </p:blipFill>
        <p:spPr>
          <a:xfrm>
            <a:off x="1066906" y="2022506"/>
            <a:ext cx="530506" cy="257215"/>
          </a:xfrm>
          <a:prstGeom prst="rect">
            <a:avLst/>
          </a:prstGeom>
        </p:spPr>
      </p:pic>
      <p:pic>
        <p:nvPicPr>
          <p:cNvPr id="8" name="Image 5" descr="preencoded.png"/>
          <p:cNvPicPr>
            <a:picLocks noChangeAspect="1"/>
          </p:cNvPicPr>
          <p:nvPr>
            <p:custDataLst>
              <p:tags r:id="rId6"/>
            </p:custDataLst>
          </p:nvPr>
        </p:nvPicPr>
        <p:blipFill>
          <a:blip r:embed="rId7"/>
          <a:stretch>
            <a:fillRect/>
          </a:stretch>
        </p:blipFill>
        <p:spPr>
          <a:xfrm>
            <a:off x="640994" y="1506400"/>
            <a:ext cx="426013" cy="426013"/>
          </a:xfrm>
          <a:prstGeom prst="rect">
            <a:avLst/>
          </a:prstGeom>
        </p:spPr>
      </p:pic>
      <p:sp>
        <p:nvSpPr>
          <p:cNvPr id="9" name="Shape 1"/>
          <p:cNvSpPr/>
          <p:nvPr>
            <p:custDataLst>
              <p:tags r:id="rId8"/>
            </p:custDataLst>
          </p:nvPr>
        </p:nvSpPr>
        <p:spPr>
          <a:xfrm>
            <a:off x="1589475" y="1776965"/>
            <a:ext cx="1334304" cy="0"/>
          </a:xfrm>
          <a:custGeom>
            <a:avLst/>
            <a:gdLst/>
            <a:ahLst/>
            <a:cxnLst/>
            <a:rect l="l" t="t" r="r" b="b"/>
            <a:pathLst>
              <a:path w="1334304">
                <a:moveTo>
                  <a:pt x="0" y="0"/>
                </a:moveTo>
                <a:lnTo>
                  <a:pt x="1334304" y="0"/>
                </a:lnTo>
              </a:path>
            </a:pathLst>
          </a:custGeom>
          <a:noFill/>
          <a:ln w="19050">
            <a:solidFill>
              <a:srgbClr val="F0A22E"/>
            </a:solidFill>
            <a:prstDash val="solid"/>
            <a:headEnd type="none"/>
            <a:tailEnd type="arrow"/>
          </a:ln>
        </p:spPr>
      </p:sp>
      <p:sp>
        <p:nvSpPr>
          <p:cNvPr id="10" name="Text 2"/>
          <p:cNvSpPr/>
          <p:nvPr>
            <p:custDataLst>
              <p:tags r:id="rId9"/>
            </p:custDataLst>
          </p:nvPr>
        </p:nvSpPr>
        <p:spPr>
          <a:xfrm>
            <a:off x="686714" y="2426025"/>
            <a:ext cx="2395728"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无硝腌制技术</a:t>
            </a:r>
            <a:endParaRPr lang="en-US" sz="1500" dirty="0"/>
          </a:p>
        </p:txBody>
      </p:sp>
      <p:pic>
        <p:nvPicPr>
          <p:cNvPr id="11" name="Image 6" descr="preencoded.png"/>
          <p:cNvPicPr>
            <a:picLocks noChangeAspect="1"/>
          </p:cNvPicPr>
          <p:nvPr>
            <p:custDataLst>
              <p:tags r:id="rId10"/>
            </p:custDataLst>
          </p:nvPr>
        </p:nvPicPr>
        <p:blipFill>
          <a:blip r:embed="rId3">
            <a:alphaModFix amt="10000"/>
          </a:blip>
          <a:stretch>
            <a:fillRect/>
          </a:stretch>
        </p:blipFill>
        <p:spPr>
          <a:xfrm>
            <a:off x="3339389" y="2279721"/>
            <a:ext cx="2487168" cy="2332625"/>
          </a:xfrm>
          <a:prstGeom prst="rect">
            <a:avLst/>
          </a:prstGeom>
        </p:spPr>
      </p:pic>
      <p:pic>
        <p:nvPicPr>
          <p:cNvPr id="12" name="Image 7" descr="preencoded.png"/>
          <p:cNvPicPr>
            <a:picLocks noChangeAspect="1"/>
          </p:cNvPicPr>
          <p:nvPr>
            <p:custDataLst>
              <p:tags r:id="rId11"/>
            </p:custDataLst>
          </p:nvPr>
        </p:nvPicPr>
        <p:blipFill>
          <a:blip r:embed="rId3">
            <a:alphaModFix amt="10000"/>
          </a:blip>
          <a:stretch>
            <a:fillRect/>
          </a:stretch>
        </p:blipFill>
        <p:spPr>
          <a:xfrm>
            <a:off x="6015838" y="2279835"/>
            <a:ext cx="2487168" cy="2332625"/>
          </a:xfrm>
          <a:prstGeom prst="rect">
            <a:avLst/>
          </a:prstGeom>
        </p:spPr>
      </p:pic>
      <p:sp>
        <p:nvSpPr>
          <p:cNvPr id="13" name="Text 3"/>
          <p:cNvSpPr/>
          <p:nvPr>
            <p:custDataLst>
              <p:tags r:id="rId12"/>
            </p:custDataLst>
          </p:nvPr>
        </p:nvSpPr>
        <p:spPr>
          <a:xfrm>
            <a:off x="750722" y="2828361"/>
            <a:ext cx="2267712" cy="111379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通过选用优质新鲜原料肉，并添加</a:t>
            </a:r>
            <a:r>
              <a:rPr lang="zh-CN" alt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微生物</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进行自然发色，</a:t>
            </a:r>
            <a:r>
              <a:rPr lang="zh-CN"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利用</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无硝腌制技术，有效避免人工添加亚硝酸盐带来的健康隐患。</a:t>
            </a:r>
            <a:endParaRPr lang="en-US" sz="1500" dirty="0"/>
          </a:p>
        </p:txBody>
      </p:sp>
      <p:sp>
        <p:nvSpPr>
          <p:cNvPr id="14" name="Text 4"/>
          <p:cNvSpPr/>
          <p:nvPr>
            <p:custDataLst>
              <p:tags r:id="rId13"/>
            </p:custDataLst>
          </p:nvPr>
        </p:nvSpPr>
        <p:spPr>
          <a:xfrm>
            <a:off x="3385109" y="2426025"/>
            <a:ext cx="2395728"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纯植物基配料</a:t>
            </a:r>
            <a:endParaRPr lang="en-US" sz="1500" dirty="0"/>
          </a:p>
        </p:txBody>
      </p:sp>
      <p:sp>
        <p:nvSpPr>
          <p:cNvPr id="15" name="Text 5"/>
          <p:cNvSpPr/>
          <p:nvPr>
            <p:custDataLst>
              <p:tags r:id="rId14"/>
            </p:custDataLst>
          </p:nvPr>
        </p:nvSpPr>
        <p:spPr>
          <a:xfrm>
            <a:off x="6061558" y="2426025"/>
            <a:ext cx="2395728" cy="402336"/>
          </a:xfrm>
          <a:prstGeom prst="rect">
            <a:avLst/>
          </a:prstGeom>
          <a:noFill/>
        </p:spPr>
        <p:txBody>
          <a:bodyPr wrap="square" lIns="95250" tIns="95250" rIns="95250" bIns="95250" rtlCol="0" anchor="t">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低温慢煮工艺</a:t>
            </a:r>
            <a:endParaRPr lang="en-US" sz="1500" dirty="0"/>
          </a:p>
        </p:txBody>
      </p:sp>
      <p:sp>
        <p:nvSpPr>
          <p:cNvPr id="16" name="Text 6"/>
          <p:cNvSpPr/>
          <p:nvPr>
            <p:custDataLst>
              <p:tags r:id="rId15"/>
            </p:custDataLst>
          </p:nvPr>
        </p:nvSpPr>
        <p:spPr>
          <a:xfrm>
            <a:off x="3449117" y="2828361"/>
            <a:ext cx="2267712" cy="128016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在肉制品加工过程中，采用天然植物成分零添加人工色素，降低防腐剂、增稠剂等人工合成添加剂的使用量，确保产品的绿色、安全和健康。</a:t>
            </a:r>
            <a:endParaRPr lang="en-US" sz="1500" dirty="0"/>
          </a:p>
        </p:txBody>
      </p:sp>
      <p:sp>
        <p:nvSpPr>
          <p:cNvPr id="17" name="Text 7"/>
          <p:cNvSpPr/>
          <p:nvPr>
            <p:custDataLst>
              <p:tags r:id="rId16"/>
            </p:custDataLst>
          </p:nvPr>
        </p:nvSpPr>
        <p:spPr>
          <a:xfrm>
            <a:off x="6125566" y="2828361"/>
            <a:ext cx="2267712" cy="128016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利用低温慢煮的熟制工艺增加肉蛋白稳定性，最大限度地保持肉本味及其营养成分，改善和优化传统肉制品熟制工艺，提高产品品质。</a:t>
            </a:r>
            <a:endParaRPr lang="en-US" sz="1500" dirty="0"/>
          </a:p>
        </p:txBody>
      </p:sp>
      <p:sp>
        <p:nvSpPr>
          <p:cNvPr id="18" name="Text 8"/>
          <p:cNvSpPr/>
          <p:nvPr>
            <p:custDataLst>
              <p:tags r:id="rId17"/>
            </p:custDataLst>
          </p:nvPr>
        </p:nvSpPr>
        <p:spPr>
          <a:xfrm>
            <a:off x="640994" y="1535749"/>
            <a:ext cx="679728" cy="36576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5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pic>
        <p:nvPicPr>
          <p:cNvPr id="19" name="Image 8" descr="preencoded.png"/>
          <p:cNvPicPr>
            <a:picLocks noChangeAspect="1"/>
          </p:cNvPicPr>
          <p:nvPr>
            <p:custDataLst>
              <p:tags r:id="rId18"/>
            </p:custDataLst>
          </p:nvPr>
        </p:nvPicPr>
        <p:blipFill>
          <a:blip r:embed="rId7"/>
          <a:stretch>
            <a:fillRect/>
          </a:stretch>
        </p:blipFill>
        <p:spPr>
          <a:xfrm>
            <a:off x="3339835" y="1506400"/>
            <a:ext cx="426013" cy="426013"/>
          </a:xfrm>
          <a:prstGeom prst="rect">
            <a:avLst/>
          </a:prstGeom>
        </p:spPr>
      </p:pic>
      <p:sp>
        <p:nvSpPr>
          <p:cNvPr id="20" name="Text 9"/>
          <p:cNvSpPr/>
          <p:nvPr>
            <p:custDataLst>
              <p:tags r:id="rId19"/>
            </p:custDataLst>
          </p:nvPr>
        </p:nvSpPr>
        <p:spPr>
          <a:xfrm>
            <a:off x="3349080" y="1535749"/>
            <a:ext cx="709960" cy="36576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5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pic>
        <p:nvPicPr>
          <p:cNvPr id="21" name="Image 9" descr="preencoded.png"/>
          <p:cNvPicPr>
            <a:picLocks noChangeAspect="1"/>
          </p:cNvPicPr>
          <p:nvPr>
            <p:custDataLst>
              <p:tags r:id="rId20"/>
            </p:custDataLst>
          </p:nvPr>
        </p:nvPicPr>
        <p:blipFill>
          <a:blip r:embed="rId7"/>
          <a:stretch>
            <a:fillRect/>
          </a:stretch>
        </p:blipFill>
        <p:spPr>
          <a:xfrm>
            <a:off x="6015819" y="1506400"/>
            <a:ext cx="426013" cy="426013"/>
          </a:xfrm>
          <a:prstGeom prst="rect">
            <a:avLst/>
          </a:prstGeom>
        </p:spPr>
      </p:pic>
      <p:sp>
        <p:nvSpPr>
          <p:cNvPr id="22" name="Text 10"/>
          <p:cNvSpPr/>
          <p:nvPr>
            <p:custDataLst>
              <p:tags r:id="rId21"/>
            </p:custDataLst>
          </p:nvPr>
        </p:nvSpPr>
        <p:spPr>
          <a:xfrm>
            <a:off x="6016304" y="1535749"/>
            <a:ext cx="723664" cy="365760"/>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5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23" name="Shape 11"/>
          <p:cNvSpPr/>
          <p:nvPr>
            <p:custDataLst>
              <p:tags r:id="rId22"/>
            </p:custDataLst>
          </p:nvPr>
        </p:nvSpPr>
        <p:spPr>
          <a:xfrm>
            <a:off x="4228093" y="1776965"/>
            <a:ext cx="1334304" cy="0"/>
          </a:xfrm>
          <a:custGeom>
            <a:avLst/>
            <a:gdLst/>
            <a:ahLst/>
            <a:cxnLst/>
            <a:rect l="l" t="t" r="r" b="b"/>
            <a:pathLst>
              <a:path w="1334304">
                <a:moveTo>
                  <a:pt x="0" y="0"/>
                </a:moveTo>
                <a:lnTo>
                  <a:pt x="1334304" y="0"/>
                </a:lnTo>
              </a:path>
            </a:pathLst>
          </a:custGeom>
          <a:noFill/>
          <a:ln w="19050">
            <a:solidFill>
              <a:srgbClr val="F0A22E"/>
            </a:solidFill>
            <a:prstDash val="solid"/>
            <a:headEnd type="none"/>
            <a:tailEnd type="arrow"/>
          </a:ln>
        </p:spPr>
      </p:sp>
      <p:sp>
        <p:nvSpPr>
          <p:cNvPr id="24" name="Shape 12"/>
          <p:cNvSpPr/>
          <p:nvPr>
            <p:custDataLst>
              <p:tags r:id="rId23"/>
            </p:custDataLst>
          </p:nvPr>
        </p:nvSpPr>
        <p:spPr>
          <a:xfrm>
            <a:off x="6913035" y="1776965"/>
            <a:ext cx="1334304" cy="0"/>
          </a:xfrm>
          <a:custGeom>
            <a:avLst/>
            <a:gdLst/>
            <a:ahLst/>
            <a:cxnLst/>
            <a:rect l="l" t="t" r="r" b="b"/>
            <a:pathLst>
              <a:path w="1334304">
                <a:moveTo>
                  <a:pt x="0" y="0"/>
                </a:moveTo>
                <a:lnTo>
                  <a:pt x="1334304" y="0"/>
                </a:lnTo>
              </a:path>
            </a:pathLst>
          </a:custGeom>
          <a:noFill/>
          <a:ln w="19050">
            <a:solidFill>
              <a:srgbClr val="F0A22E"/>
            </a:solidFill>
            <a:prstDash val="solid"/>
            <a:headEnd type="none"/>
            <a:tailEnd type="arrow"/>
          </a:ln>
        </p:spPr>
      </p:sp>
      <p:pic>
        <p:nvPicPr>
          <p:cNvPr id="25" name="Image 10" descr="preencoded.png"/>
          <p:cNvPicPr>
            <a:picLocks noChangeAspect="1"/>
          </p:cNvPicPr>
          <p:nvPr>
            <p:custDataLst>
              <p:tags r:id="rId24"/>
            </p:custDataLst>
          </p:nvPr>
        </p:nvPicPr>
        <p:blipFill>
          <a:blip r:embed="rId5">
            <a:alphaModFix amt="10000"/>
          </a:blip>
          <a:stretch>
            <a:fillRect/>
          </a:stretch>
        </p:blipFill>
        <p:spPr>
          <a:xfrm>
            <a:off x="3765747" y="2022506"/>
            <a:ext cx="530506" cy="257215"/>
          </a:xfrm>
          <a:prstGeom prst="rect">
            <a:avLst/>
          </a:prstGeom>
        </p:spPr>
      </p:pic>
      <p:pic>
        <p:nvPicPr>
          <p:cNvPr id="26" name="Image 11" descr="preencoded.png"/>
          <p:cNvPicPr>
            <a:picLocks noChangeAspect="1"/>
          </p:cNvPicPr>
          <p:nvPr>
            <p:custDataLst>
              <p:tags r:id="rId25"/>
            </p:custDataLst>
          </p:nvPr>
        </p:nvPicPr>
        <p:blipFill>
          <a:blip r:embed="rId5">
            <a:alphaModFix amt="10000"/>
          </a:blip>
          <a:stretch>
            <a:fillRect/>
          </a:stretch>
        </p:blipFill>
        <p:spPr>
          <a:xfrm>
            <a:off x="6441731" y="2022506"/>
            <a:ext cx="530506" cy="25721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74021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92027"/>
            <a:ext cx="616423" cy="231159"/>
          </a:xfrm>
          <a:prstGeom prst="rect">
            <a:avLst/>
          </a:prstGeom>
        </p:spPr>
      </p:pic>
      <p:sp>
        <p:nvSpPr>
          <p:cNvPr id="5" name="Text 0"/>
          <p:cNvSpPr/>
          <p:nvPr/>
        </p:nvSpPr>
        <p:spPr>
          <a:xfrm>
            <a:off x="817780" y="567756"/>
            <a:ext cx="8005161" cy="55499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zh-CN" altLang="en-US" sz="2100" b="1" dirty="0">
                <a:solidFill>
                  <a:srgbClr val="333333"/>
                </a:solidFill>
                <a:latin typeface="Arial" panose="020B0604020202020204" pitchFamily="34" charset="0"/>
                <a:ea typeface="宋体" panose="02010600030101010101" pitchFamily="2" charset="-122"/>
                <a:cs typeface="Arial" panose="020B0604020202020204" pitchFamily="34" charset="-120"/>
              </a:rPr>
              <a:t>主要目的</a:t>
            </a:r>
            <a:r>
              <a:rPr lang="en-US" altLang="zh-CN" sz="2100" b="1" dirty="0">
                <a:solidFill>
                  <a:srgbClr val="333333"/>
                </a:solidFill>
                <a:latin typeface="Arial" panose="020B0604020202020204" pitchFamily="34" charset="0"/>
                <a:ea typeface="宋体" panose="02010600030101010101" pitchFamily="2" charset="-122"/>
                <a:cs typeface="Arial" panose="020B0604020202020204" pitchFamily="34" charset="-120"/>
              </a:rPr>
              <a:t>—</a:t>
            </a: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实现产品标签清洁化</a:t>
            </a:r>
            <a:endParaRPr lang="en-US" sz="1500" dirty="0"/>
          </a:p>
        </p:txBody>
      </p:sp>
      <p:pic>
        <p:nvPicPr>
          <p:cNvPr id="6" name="Image 3" descr="preencoded.png"/>
          <p:cNvPicPr>
            <a:picLocks noChangeAspect="1"/>
          </p:cNvPicPr>
          <p:nvPr>
            <p:custDataLst>
              <p:tags r:id="rId2"/>
            </p:custDataLst>
          </p:nvPr>
        </p:nvPicPr>
        <p:blipFill>
          <a:blip r:embed="rId3">
            <a:alphaModFix amt="50000"/>
          </a:blip>
          <a:stretch>
            <a:fillRect/>
          </a:stretch>
        </p:blipFill>
        <p:spPr>
          <a:xfrm rot="2700000">
            <a:off x="844660" y="3283978"/>
            <a:ext cx="566928" cy="566928"/>
          </a:xfrm>
          <a:prstGeom prst="rect">
            <a:avLst/>
          </a:prstGeom>
        </p:spPr>
      </p:pic>
      <p:pic>
        <p:nvPicPr>
          <p:cNvPr id="7" name="Image 4" descr="preencoded.png"/>
          <p:cNvPicPr>
            <a:picLocks noChangeAspect="1"/>
          </p:cNvPicPr>
          <p:nvPr>
            <p:custDataLst>
              <p:tags r:id="rId4"/>
            </p:custDataLst>
          </p:nvPr>
        </p:nvPicPr>
        <p:blipFill>
          <a:blip r:embed="rId3">
            <a:alphaModFix amt="50000"/>
          </a:blip>
          <a:stretch>
            <a:fillRect/>
          </a:stretch>
        </p:blipFill>
        <p:spPr>
          <a:xfrm rot="2700000">
            <a:off x="844660" y="2248783"/>
            <a:ext cx="566928" cy="566928"/>
          </a:xfrm>
          <a:prstGeom prst="rect">
            <a:avLst/>
          </a:prstGeom>
        </p:spPr>
      </p:pic>
      <p:pic>
        <p:nvPicPr>
          <p:cNvPr id="8" name="Image 5" descr="preencoded.png"/>
          <p:cNvPicPr>
            <a:picLocks noChangeAspect="1"/>
          </p:cNvPicPr>
          <p:nvPr>
            <p:custDataLst>
              <p:tags r:id="rId5"/>
            </p:custDataLst>
          </p:nvPr>
        </p:nvPicPr>
        <p:blipFill>
          <a:blip r:embed="rId6"/>
          <a:stretch>
            <a:fillRect/>
          </a:stretch>
        </p:blipFill>
        <p:spPr>
          <a:xfrm rot="2700000">
            <a:off x="844660" y="2785375"/>
            <a:ext cx="566928" cy="566928"/>
          </a:xfrm>
          <a:prstGeom prst="rect">
            <a:avLst/>
          </a:prstGeom>
        </p:spPr>
      </p:pic>
      <p:pic>
        <p:nvPicPr>
          <p:cNvPr id="9" name="Image 6" descr="preencoded.png"/>
          <p:cNvPicPr>
            <a:picLocks noChangeAspect="1"/>
          </p:cNvPicPr>
          <p:nvPr>
            <p:custDataLst>
              <p:tags r:id="rId7"/>
            </p:custDataLst>
          </p:nvPr>
        </p:nvPicPr>
        <p:blipFill>
          <a:blip r:embed="rId6"/>
          <a:stretch>
            <a:fillRect/>
          </a:stretch>
        </p:blipFill>
        <p:spPr>
          <a:xfrm rot="2700000">
            <a:off x="844660" y="3815215"/>
            <a:ext cx="566928" cy="566928"/>
          </a:xfrm>
          <a:prstGeom prst="rect">
            <a:avLst/>
          </a:prstGeom>
        </p:spPr>
      </p:pic>
      <p:pic>
        <p:nvPicPr>
          <p:cNvPr id="10" name="Image 7" descr="preencoded.png"/>
          <p:cNvPicPr>
            <a:picLocks noChangeAspect="1"/>
          </p:cNvPicPr>
          <p:nvPr>
            <p:custDataLst>
              <p:tags r:id="rId8"/>
            </p:custDataLst>
          </p:nvPr>
        </p:nvPicPr>
        <p:blipFill>
          <a:blip r:embed="rId6"/>
          <a:stretch>
            <a:fillRect/>
          </a:stretch>
        </p:blipFill>
        <p:spPr>
          <a:xfrm rot="2700000">
            <a:off x="844660" y="1712095"/>
            <a:ext cx="566928" cy="566928"/>
          </a:xfrm>
          <a:prstGeom prst="rect">
            <a:avLst/>
          </a:prstGeom>
        </p:spPr>
      </p:pic>
      <p:sp>
        <p:nvSpPr>
          <p:cNvPr id="11" name="Text 1"/>
          <p:cNvSpPr/>
          <p:nvPr>
            <p:custDataLst>
              <p:tags r:id="rId9"/>
            </p:custDataLst>
          </p:nvPr>
        </p:nvSpPr>
        <p:spPr>
          <a:xfrm>
            <a:off x="786369" y="2785375"/>
            <a:ext cx="683510" cy="566928"/>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1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
        <p:nvSpPr>
          <p:cNvPr id="12" name="Text 2"/>
          <p:cNvSpPr/>
          <p:nvPr>
            <p:custDataLst>
              <p:tags r:id="rId10"/>
            </p:custDataLst>
          </p:nvPr>
        </p:nvSpPr>
        <p:spPr>
          <a:xfrm>
            <a:off x="786369" y="3815215"/>
            <a:ext cx="683510" cy="566928"/>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1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13" name="Text 3"/>
          <p:cNvSpPr/>
          <p:nvPr>
            <p:custDataLst>
              <p:tags r:id="rId11"/>
            </p:custDataLst>
          </p:nvPr>
        </p:nvSpPr>
        <p:spPr>
          <a:xfrm>
            <a:off x="786369" y="1712095"/>
            <a:ext cx="683510" cy="566928"/>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210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pic>
        <p:nvPicPr>
          <p:cNvPr id="14" name="Image 8" descr="preencoded.png"/>
          <p:cNvPicPr>
            <a:picLocks noChangeAspect="1"/>
          </p:cNvPicPr>
          <p:nvPr>
            <p:custDataLst>
              <p:tags r:id="rId12"/>
            </p:custDataLst>
          </p:nvPr>
        </p:nvPicPr>
        <p:blipFill>
          <a:blip r:embed="rId13">
            <a:alphaModFix amt="10000"/>
          </a:blip>
          <a:stretch>
            <a:fillRect/>
          </a:stretch>
        </p:blipFill>
        <p:spPr>
          <a:xfrm>
            <a:off x="1377951" y="1604196"/>
            <a:ext cx="7030578" cy="822960"/>
          </a:xfrm>
          <a:prstGeom prst="rect">
            <a:avLst/>
          </a:prstGeom>
        </p:spPr>
      </p:pic>
      <p:sp>
        <p:nvSpPr>
          <p:cNvPr id="15" name="Text 4"/>
          <p:cNvSpPr/>
          <p:nvPr>
            <p:custDataLst>
              <p:tags r:id="rId14"/>
            </p:custDataLst>
          </p:nvPr>
        </p:nvSpPr>
        <p:spPr>
          <a:xfrm>
            <a:off x="1529002" y="1791648"/>
            <a:ext cx="4530722" cy="44805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降低人工合成添加剂使用剂量</a:t>
            </a:r>
            <a:endParaRPr lang="en-US" sz="1500" dirty="0"/>
          </a:p>
        </p:txBody>
      </p:sp>
      <p:pic>
        <p:nvPicPr>
          <p:cNvPr id="16" name="Image 9" descr="preencoded.png"/>
          <p:cNvPicPr>
            <a:picLocks noChangeAspect="1"/>
          </p:cNvPicPr>
          <p:nvPr>
            <p:custDataLst>
              <p:tags r:id="rId15"/>
            </p:custDataLst>
          </p:nvPr>
        </p:nvPicPr>
        <p:blipFill>
          <a:blip r:embed="rId16">
            <a:alphaModFix amt="10000"/>
          </a:blip>
          <a:stretch>
            <a:fillRect/>
          </a:stretch>
        </p:blipFill>
        <p:spPr>
          <a:xfrm>
            <a:off x="1377951" y="2676787"/>
            <a:ext cx="7038804" cy="822960"/>
          </a:xfrm>
          <a:prstGeom prst="rect">
            <a:avLst/>
          </a:prstGeom>
        </p:spPr>
      </p:pic>
      <p:pic>
        <p:nvPicPr>
          <p:cNvPr id="17" name="Image 10" descr="preencoded.png"/>
          <p:cNvPicPr>
            <a:picLocks noChangeAspect="1"/>
          </p:cNvPicPr>
          <p:nvPr>
            <p:custDataLst>
              <p:tags r:id="rId17"/>
            </p:custDataLst>
          </p:nvPr>
        </p:nvPicPr>
        <p:blipFill>
          <a:blip r:embed="rId13">
            <a:alphaModFix amt="10000"/>
          </a:blip>
          <a:stretch>
            <a:fillRect/>
          </a:stretch>
        </p:blipFill>
        <p:spPr>
          <a:xfrm>
            <a:off x="1377951" y="3707316"/>
            <a:ext cx="7030578" cy="822960"/>
          </a:xfrm>
          <a:prstGeom prst="rect">
            <a:avLst/>
          </a:prstGeom>
        </p:spPr>
      </p:pic>
      <p:sp>
        <p:nvSpPr>
          <p:cNvPr id="18" name="Text 5"/>
          <p:cNvSpPr/>
          <p:nvPr>
            <p:custDataLst>
              <p:tags r:id="rId18"/>
            </p:custDataLst>
          </p:nvPr>
        </p:nvSpPr>
        <p:spPr>
          <a:xfrm>
            <a:off x="1529002" y="2864239"/>
            <a:ext cx="3203542" cy="44805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改善配料表信息透明度</a:t>
            </a:r>
            <a:endParaRPr lang="en-US" sz="1500" dirty="0"/>
          </a:p>
        </p:txBody>
      </p:sp>
      <p:sp>
        <p:nvSpPr>
          <p:cNvPr id="19" name="Text 6"/>
          <p:cNvSpPr/>
          <p:nvPr>
            <p:custDataLst>
              <p:tags r:id="rId19"/>
            </p:custDataLst>
          </p:nvPr>
        </p:nvSpPr>
        <p:spPr>
          <a:xfrm>
            <a:off x="1529174" y="3894768"/>
            <a:ext cx="4029644" cy="448056"/>
          </a:xfrm>
          <a:prstGeom prst="rect">
            <a:avLst/>
          </a:prstGeom>
          <a:noFill/>
        </p:spPr>
        <p:txBody>
          <a:bodyPr wrap="square" lIns="95250" tIns="95250" rIns="95250" bIns="95250" rtlCol="0" anchor="t">
            <a:spAutoFit/>
          </a:bodyPr>
          <a:lstStyle/>
          <a:p>
            <a:pPr marL="0" indent="0">
              <a:lnSpc>
                <a:spcPct val="100000"/>
              </a:lnSpc>
              <a:spcBef>
                <a:spcPts val="375"/>
              </a:spcBef>
              <a:buNone/>
            </a:pPr>
            <a:r>
              <a:rPr lang="en-US" sz="1800" b="1" dirty="0">
                <a:solidFill>
                  <a:srgbClr val="C37501"/>
                </a:solidFill>
                <a:latin typeface="微软雅黑" panose="020B0503020204020204" pitchFamily="34" charset="-122"/>
                <a:ea typeface="微软雅黑" panose="020B0503020204020204" pitchFamily="34" charset="-122"/>
                <a:cs typeface="微软雅黑" panose="020B0503020204020204" pitchFamily="34" charset="-120"/>
              </a:rPr>
              <a:t>推动肉类加工企业清洁生产技术</a:t>
            </a:r>
            <a:endParaRPr lang="en-US" sz="15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1" descr="preencoded.png"/>
          <p:cNvPicPr>
            <a:picLocks noChangeAspect="1"/>
          </p:cNvPicPr>
          <p:nvPr/>
        </p:nvPicPr>
        <p:blipFill>
          <a:blip r:embed="rId1"/>
          <a:stretch>
            <a:fillRect/>
          </a:stretch>
        </p:blipFill>
        <p:spPr>
          <a:xfrm>
            <a:off x="288533" y="732593"/>
            <a:ext cx="616423" cy="231159"/>
          </a:xfrm>
          <a:prstGeom prst="rect">
            <a:avLst/>
          </a:prstGeom>
        </p:spPr>
      </p:pic>
      <p:pic>
        <p:nvPicPr>
          <p:cNvPr id="4" name="Image 2" descr="preencoded.png"/>
          <p:cNvPicPr>
            <a:picLocks noChangeAspect="1"/>
          </p:cNvPicPr>
          <p:nvPr/>
        </p:nvPicPr>
        <p:blipFill>
          <a:blip r:embed="rId1"/>
          <a:stretch>
            <a:fillRect/>
          </a:stretch>
        </p:blipFill>
        <p:spPr>
          <a:xfrm>
            <a:off x="364123" y="784407"/>
            <a:ext cx="616423" cy="231159"/>
          </a:xfrm>
          <a:prstGeom prst="rect">
            <a:avLst/>
          </a:prstGeom>
        </p:spPr>
      </p:pic>
      <p:sp>
        <p:nvSpPr>
          <p:cNvPr id="5" name="Text 0"/>
          <p:cNvSpPr/>
          <p:nvPr/>
        </p:nvSpPr>
        <p:spPr>
          <a:xfrm>
            <a:off x="817780" y="560136"/>
            <a:ext cx="8005161" cy="55499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zh-CN" altLang="en-US" sz="2100" b="1" dirty="0">
                <a:solidFill>
                  <a:srgbClr val="333333"/>
                </a:solidFill>
                <a:latin typeface="Arial" panose="020B0604020202020204" pitchFamily="34" charset="0"/>
                <a:ea typeface="宋体" panose="02010600030101010101" pitchFamily="2" charset="-122"/>
                <a:cs typeface="Arial" panose="020B0604020202020204" pitchFamily="34" charset="-120"/>
              </a:rPr>
              <a:t>清洁标签技术</a:t>
            </a:r>
            <a:endParaRPr lang="zh-CN" altLang="en-US" sz="2100" b="1" dirty="0">
              <a:solidFill>
                <a:srgbClr val="333333"/>
              </a:solidFill>
              <a:latin typeface="Arial" panose="020B0604020202020204" pitchFamily="34" charset="0"/>
              <a:ea typeface="宋体" panose="02010600030101010101" pitchFamily="2" charset="-122"/>
              <a:cs typeface="Arial" panose="020B0604020202020204" pitchFamily="34" charset="-120"/>
            </a:endParaRPr>
          </a:p>
        </p:txBody>
      </p:sp>
      <p:pic>
        <p:nvPicPr>
          <p:cNvPr id="6" name="Image 3" descr="preencoded.png"/>
          <p:cNvPicPr>
            <a:picLocks noChangeAspect="1"/>
          </p:cNvPicPr>
          <p:nvPr/>
        </p:nvPicPr>
        <p:blipFill>
          <a:blip r:embed="rId2">
            <a:alphaModFix amt="0"/>
          </a:blip>
          <a:stretch>
            <a:fillRect/>
          </a:stretch>
        </p:blipFill>
        <p:spPr>
          <a:xfrm>
            <a:off x="429475" y="1466953"/>
            <a:ext cx="8184444" cy="3578175"/>
          </a:xfrm>
          <a:prstGeom prst="rect">
            <a:avLst/>
          </a:prstGeom>
        </p:spPr>
      </p:pic>
      <p:pic>
        <p:nvPicPr>
          <p:cNvPr id="7" name="Image 4" descr="preencoded.png"/>
          <p:cNvPicPr>
            <a:picLocks noChangeAspect="1"/>
          </p:cNvPicPr>
          <p:nvPr/>
        </p:nvPicPr>
        <p:blipFill>
          <a:blip r:embed="rId3">
            <a:alphaModFix amt="10000"/>
          </a:blip>
          <a:stretch>
            <a:fillRect/>
          </a:stretch>
        </p:blipFill>
        <p:spPr>
          <a:xfrm>
            <a:off x="1057755" y="1680348"/>
            <a:ext cx="2191977" cy="3217037"/>
          </a:xfrm>
          <a:prstGeom prst="rect">
            <a:avLst/>
          </a:prstGeom>
        </p:spPr>
      </p:pic>
      <p:pic>
        <p:nvPicPr>
          <p:cNvPr id="8" name="Image 5" descr="preencoded.png"/>
          <p:cNvPicPr>
            <a:picLocks noChangeAspect="1"/>
          </p:cNvPicPr>
          <p:nvPr/>
        </p:nvPicPr>
        <p:blipFill>
          <a:blip r:embed="rId4"/>
          <a:stretch>
            <a:fillRect/>
          </a:stretch>
        </p:blipFill>
        <p:spPr>
          <a:xfrm rot="5400000">
            <a:off x="738465" y="1959624"/>
            <a:ext cx="423666" cy="220184"/>
          </a:xfrm>
          <a:prstGeom prst="rect">
            <a:avLst/>
          </a:prstGeom>
        </p:spPr>
      </p:pic>
      <p:pic>
        <p:nvPicPr>
          <p:cNvPr id="9" name="Image 6" descr="preencoded.png"/>
          <p:cNvPicPr>
            <a:picLocks noChangeAspect="1"/>
          </p:cNvPicPr>
          <p:nvPr/>
        </p:nvPicPr>
        <p:blipFill>
          <a:blip r:embed="rId5"/>
          <a:stretch>
            <a:fillRect/>
          </a:stretch>
        </p:blipFill>
        <p:spPr>
          <a:xfrm>
            <a:off x="841314" y="1793612"/>
            <a:ext cx="1095138" cy="367710"/>
          </a:xfrm>
          <a:prstGeom prst="rect">
            <a:avLst/>
          </a:prstGeom>
        </p:spPr>
      </p:pic>
      <p:sp>
        <p:nvSpPr>
          <p:cNvPr id="10" name="Text 1"/>
          <p:cNvSpPr/>
          <p:nvPr/>
        </p:nvSpPr>
        <p:spPr>
          <a:xfrm>
            <a:off x="1057755" y="1680287"/>
            <a:ext cx="878697" cy="59436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2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01</a:t>
            </a:r>
            <a:endParaRPr lang="en-US" sz="1500" dirty="0"/>
          </a:p>
        </p:txBody>
      </p:sp>
      <p:sp>
        <p:nvSpPr>
          <p:cNvPr id="11" name="Text 2"/>
          <p:cNvSpPr/>
          <p:nvPr/>
        </p:nvSpPr>
        <p:spPr>
          <a:xfrm>
            <a:off x="1057755" y="2161322"/>
            <a:ext cx="2194560" cy="585216"/>
          </a:xfrm>
          <a:prstGeom prst="rect">
            <a:avLst/>
          </a:prstGeom>
          <a:noFill/>
        </p:spPr>
        <p:txBody>
          <a:bodyPr wrap="square" lIns="95250" tIns="95250" rIns="95250" bIns="95250" rtlCol="0" anchor="ctr">
            <a:spAutoFit/>
          </a:bodyPr>
          <a:lstStyle/>
          <a:p>
            <a:pPr marL="0" indent="0" algn="ctr">
              <a:lnSpc>
                <a:spcPct val="113000"/>
              </a:lnSpc>
              <a:spcBef>
                <a:spcPts val="375"/>
              </a:spcBef>
              <a:buNone/>
            </a:pPr>
            <a:r>
              <a:rPr lang="en-US" sz="165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清洁标签技术的应用</a:t>
            </a:r>
            <a:endParaRPr lang="en-US" sz="1500" dirty="0"/>
          </a:p>
        </p:txBody>
      </p:sp>
      <p:sp>
        <p:nvSpPr>
          <p:cNvPr id="12" name="Text 3"/>
          <p:cNvSpPr/>
          <p:nvPr/>
        </p:nvSpPr>
        <p:spPr>
          <a:xfrm>
            <a:off x="1057755" y="2743321"/>
            <a:ext cx="2191977" cy="1463040"/>
          </a:xfrm>
          <a:prstGeom prst="rect">
            <a:avLst/>
          </a:prstGeom>
          <a:noFill/>
        </p:spPr>
        <p:txBody>
          <a:bodyPr wrap="square" lIns="95250" tIns="95250" rIns="95250" bIns="95250" rtlCol="0" anchor="t">
            <a:spAutoFit/>
          </a:bodyPr>
          <a:lstStyle/>
          <a:p>
            <a:pPr marL="0" indent="0" algn="just">
              <a:lnSpc>
                <a:spcPct val="105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通过引入清洁标签技术，该项目旨在减少肉制品加工过程中的化学添加剂使用，降低食品安全风险，同时满足现代消费者对健康、天然食品的追求。</a:t>
            </a:r>
            <a:endParaRPr lang="en-US" sz="1500" dirty="0"/>
          </a:p>
        </p:txBody>
      </p:sp>
      <p:pic>
        <p:nvPicPr>
          <p:cNvPr id="13" name="Image 7" descr="preencoded.png"/>
          <p:cNvPicPr>
            <a:picLocks noChangeAspect="1"/>
          </p:cNvPicPr>
          <p:nvPr/>
        </p:nvPicPr>
        <p:blipFill>
          <a:blip r:embed="rId6">
            <a:alphaModFix amt="10000"/>
          </a:blip>
          <a:stretch>
            <a:fillRect/>
          </a:stretch>
        </p:blipFill>
        <p:spPr>
          <a:xfrm>
            <a:off x="6111817" y="1680348"/>
            <a:ext cx="2397700" cy="3217037"/>
          </a:xfrm>
          <a:prstGeom prst="rect">
            <a:avLst/>
          </a:prstGeom>
        </p:spPr>
      </p:pic>
      <p:pic>
        <p:nvPicPr>
          <p:cNvPr id="14" name="Image 8" descr="preencoded.png"/>
          <p:cNvPicPr>
            <a:picLocks noChangeAspect="1"/>
          </p:cNvPicPr>
          <p:nvPr/>
        </p:nvPicPr>
        <p:blipFill>
          <a:blip r:embed="rId4"/>
          <a:stretch>
            <a:fillRect/>
          </a:stretch>
        </p:blipFill>
        <p:spPr>
          <a:xfrm rot="5400000">
            <a:off x="5792528" y="1959672"/>
            <a:ext cx="423666" cy="220184"/>
          </a:xfrm>
          <a:prstGeom prst="rect">
            <a:avLst/>
          </a:prstGeom>
        </p:spPr>
      </p:pic>
      <p:pic>
        <p:nvPicPr>
          <p:cNvPr id="15" name="Image 9" descr="preencoded.png"/>
          <p:cNvPicPr>
            <a:picLocks noChangeAspect="1"/>
          </p:cNvPicPr>
          <p:nvPr/>
        </p:nvPicPr>
        <p:blipFill>
          <a:blip r:embed="rId5"/>
          <a:stretch>
            <a:fillRect/>
          </a:stretch>
        </p:blipFill>
        <p:spPr>
          <a:xfrm>
            <a:off x="5895376" y="1793660"/>
            <a:ext cx="1095138" cy="367710"/>
          </a:xfrm>
          <a:prstGeom prst="rect">
            <a:avLst/>
          </a:prstGeom>
        </p:spPr>
      </p:pic>
      <p:sp>
        <p:nvSpPr>
          <p:cNvPr id="16" name="Text 4"/>
          <p:cNvSpPr/>
          <p:nvPr/>
        </p:nvSpPr>
        <p:spPr>
          <a:xfrm>
            <a:off x="6111817" y="1680335"/>
            <a:ext cx="878697" cy="59436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2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03</a:t>
            </a:r>
            <a:endParaRPr lang="en-US" sz="1500" dirty="0"/>
          </a:p>
        </p:txBody>
      </p:sp>
      <p:sp>
        <p:nvSpPr>
          <p:cNvPr id="17" name="Text 5"/>
          <p:cNvSpPr/>
          <p:nvPr/>
        </p:nvSpPr>
        <p:spPr>
          <a:xfrm>
            <a:off x="6057900" y="2216150"/>
            <a:ext cx="2556510" cy="476885"/>
          </a:xfrm>
          <a:prstGeom prst="rect">
            <a:avLst/>
          </a:prstGeom>
          <a:noFill/>
        </p:spPr>
        <p:txBody>
          <a:bodyPr wrap="square" lIns="95250" tIns="95250" rIns="95250" bIns="95250" rtlCol="0" anchor="ctr">
            <a:spAutoFit/>
          </a:bodyPr>
          <a:lstStyle/>
          <a:p>
            <a:pPr marL="0" indent="0" algn="ctr">
              <a:lnSpc>
                <a:spcPct val="113000"/>
              </a:lnSpc>
              <a:spcBef>
                <a:spcPts val="375"/>
              </a:spcBef>
              <a:buNone/>
            </a:pPr>
            <a:r>
              <a:rPr lang="en-US" sz="165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推动食品工业可持续发展</a:t>
            </a:r>
            <a:endParaRPr lang="en-US" sz="1500" dirty="0"/>
          </a:p>
        </p:txBody>
      </p:sp>
      <p:sp>
        <p:nvSpPr>
          <p:cNvPr id="18" name="Text 6"/>
          <p:cNvSpPr/>
          <p:nvPr/>
        </p:nvSpPr>
        <p:spPr>
          <a:xfrm>
            <a:off x="6111817" y="2743321"/>
            <a:ext cx="2191977" cy="1719072"/>
          </a:xfrm>
          <a:prstGeom prst="rect">
            <a:avLst/>
          </a:prstGeom>
          <a:noFill/>
        </p:spPr>
        <p:txBody>
          <a:bodyPr wrap="square" lIns="95250" tIns="95250" rIns="95250" bIns="95250" rtlCol="0" anchor="t">
            <a:spAutoFit/>
          </a:bodyPr>
          <a:lstStyle/>
          <a:p>
            <a:pPr marL="0" indent="0" algn="just">
              <a:lnSpc>
                <a:spcPct val="105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该项目的实施对于推动食品工业的可持续发展具有重要意义，通过优化加工工艺，减少能源消耗和废弃物排放，有助于降低企业运营成本，为行业树立绿色、环保的标杆。</a:t>
            </a:r>
            <a:endParaRPr lang="en-US" sz="1500" dirty="0"/>
          </a:p>
        </p:txBody>
      </p:sp>
      <p:pic>
        <p:nvPicPr>
          <p:cNvPr id="19" name="Image 10" descr="preencoded.png"/>
          <p:cNvPicPr>
            <a:picLocks noChangeAspect="1"/>
          </p:cNvPicPr>
          <p:nvPr/>
        </p:nvPicPr>
        <p:blipFill>
          <a:blip r:embed="rId7">
            <a:alphaModFix amt="10000"/>
          </a:blip>
          <a:stretch>
            <a:fillRect/>
          </a:stretch>
        </p:blipFill>
        <p:spPr>
          <a:xfrm>
            <a:off x="3584744" y="1680175"/>
            <a:ext cx="2191817" cy="3217382"/>
          </a:xfrm>
          <a:prstGeom prst="rect">
            <a:avLst/>
          </a:prstGeom>
        </p:spPr>
      </p:pic>
      <p:sp>
        <p:nvSpPr>
          <p:cNvPr id="20" name="Text 7"/>
          <p:cNvSpPr/>
          <p:nvPr/>
        </p:nvSpPr>
        <p:spPr>
          <a:xfrm>
            <a:off x="3584744" y="2161322"/>
            <a:ext cx="2194560" cy="585216"/>
          </a:xfrm>
          <a:prstGeom prst="rect">
            <a:avLst/>
          </a:prstGeom>
          <a:noFill/>
        </p:spPr>
        <p:txBody>
          <a:bodyPr wrap="square" lIns="95250" tIns="95250" rIns="95250" bIns="95250" rtlCol="0" anchor="ctr">
            <a:spAutoFit/>
          </a:bodyPr>
          <a:lstStyle/>
          <a:p>
            <a:pPr marL="0" indent="0" algn="ctr">
              <a:lnSpc>
                <a:spcPct val="113000"/>
              </a:lnSpc>
              <a:spcBef>
                <a:spcPts val="375"/>
              </a:spcBef>
              <a:buNone/>
            </a:pPr>
            <a:r>
              <a:rPr lang="en-US" sz="165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技术团队的专业背景</a:t>
            </a:r>
            <a:endParaRPr lang="en-US" sz="1500" dirty="0"/>
          </a:p>
        </p:txBody>
      </p:sp>
      <p:sp>
        <p:nvSpPr>
          <p:cNvPr id="21" name="Text 8"/>
          <p:cNvSpPr/>
          <p:nvPr/>
        </p:nvSpPr>
        <p:spPr>
          <a:xfrm>
            <a:off x="3584744" y="2743321"/>
            <a:ext cx="2191817" cy="1158240"/>
          </a:xfrm>
          <a:prstGeom prst="rect">
            <a:avLst/>
          </a:prstGeom>
          <a:noFill/>
        </p:spPr>
        <p:txBody>
          <a:bodyPr wrap="square" lIns="95250" tIns="95250" rIns="95250" bIns="95250" rtlCol="0" anchor="t">
            <a:spAutoFit/>
          </a:bodyPr>
          <a:lstStyle/>
          <a:p>
            <a:pPr marL="0" indent="0" algn="just">
              <a:lnSpc>
                <a:spcPct val="105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项目团队由石家庄双鸽圣蕴食品有限公司和河北科技大学共同</a:t>
            </a:r>
            <a:r>
              <a:rPr lang="zh-CN" alt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完</a:t>
            </a: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成，具备深厚的专业背景和丰富的实践经验，能够确保技术路线的科学性和可行性。</a:t>
            </a:r>
            <a:endParaRPr lang="en-US" sz="1500" dirty="0"/>
          </a:p>
        </p:txBody>
      </p:sp>
      <p:pic>
        <p:nvPicPr>
          <p:cNvPr id="22" name="Image 11" descr="preencoded.png"/>
          <p:cNvPicPr>
            <a:picLocks noChangeAspect="1"/>
          </p:cNvPicPr>
          <p:nvPr/>
        </p:nvPicPr>
        <p:blipFill>
          <a:blip r:embed="rId8"/>
          <a:stretch>
            <a:fillRect/>
          </a:stretch>
        </p:blipFill>
        <p:spPr>
          <a:xfrm rot="5400000">
            <a:off x="3265497" y="1959624"/>
            <a:ext cx="423666" cy="220184"/>
          </a:xfrm>
          <a:prstGeom prst="rect">
            <a:avLst/>
          </a:prstGeom>
        </p:spPr>
      </p:pic>
      <p:pic>
        <p:nvPicPr>
          <p:cNvPr id="23" name="Image 12" descr="preencoded.png"/>
          <p:cNvPicPr>
            <a:picLocks noChangeAspect="1"/>
          </p:cNvPicPr>
          <p:nvPr/>
        </p:nvPicPr>
        <p:blipFill>
          <a:blip r:embed="rId9"/>
          <a:stretch>
            <a:fillRect/>
          </a:stretch>
        </p:blipFill>
        <p:spPr>
          <a:xfrm>
            <a:off x="3368345" y="1793612"/>
            <a:ext cx="1095138" cy="367710"/>
          </a:xfrm>
          <a:prstGeom prst="rect">
            <a:avLst/>
          </a:prstGeom>
        </p:spPr>
      </p:pic>
      <p:sp>
        <p:nvSpPr>
          <p:cNvPr id="24" name="Text 9"/>
          <p:cNvSpPr/>
          <p:nvPr/>
        </p:nvSpPr>
        <p:spPr>
          <a:xfrm>
            <a:off x="3584744" y="1680287"/>
            <a:ext cx="878739" cy="594360"/>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250" b="1" dirty="0">
                <a:solidFill>
                  <a:srgbClr val="C17529"/>
                </a:solidFill>
                <a:latin typeface="微软雅黑" panose="020B0503020204020204" pitchFamily="34" charset="-122"/>
                <a:ea typeface="微软雅黑" panose="020B0503020204020204" pitchFamily="34" charset="-122"/>
                <a:cs typeface="微软雅黑" panose="020B0503020204020204" pitchFamily="34" charset="-120"/>
              </a:rPr>
              <a:t>02</a:t>
            </a:r>
            <a:endParaRPr lang="en-US" sz="15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0" descr="preencoded.png"/>
          <p:cNvPicPr>
            <a:picLocks noChangeAspect="1"/>
          </p:cNvPicPr>
          <p:nvPr/>
        </p:nvPicPr>
        <p:blipFill>
          <a:blip r:embed="rId1"/>
          <a:stretch>
            <a:fillRect/>
          </a:stretch>
        </p:blipFill>
        <p:spPr>
          <a:xfrm>
            <a:off x="813890" y="811640"/>
            <a:ext cx="914028" cy="914028"/>
          </a:xfrm>
          <a:prstGeom prst="rect">
            <a:avLst/>
          </a:prstGeom>
        </p:spPr>
      </p:pic>
      <p:sp>
        <p:nvSpPr>
          <p:cNvPr id="3" name="Text 0"/>
          <p:cNvSpPr/>
          <p:nvPr/>
        </p:nvSpPr>
        <p:spPr>
          <a:xfrm>
            <a:off x="1423490" y="2332649"/>
            <a:ext cx="5221112" cy="786384"/>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33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立项背景</a:t>
            </a:r>
            <a:endParaRPr lang="en-US" sz="1500" dirty="0"/>
          </a:p>
        </p:txBody>
      </p:sp>
      <p:sp>
        <p:nvSpPr>
          <p:cNvPr id="4" name="Text 1"/>
          <p:cNvSpPr/>
          <p:nvPr/>
        </p:nvSpPr>
        <p:spPr>
          <a:xfrm>
            <a:off x="695674" y="1115435"/>
            <a:ext cx="1356643" cy="950976"/>
          </a:xfrm>
          <a:prstGeom prst="rect">
            <a:avLst/>
          </a:prstGeom>
          <a:noFill/>
        </p:spPr>
        <p:txBody>
          <a:bodyPr wrap="square" lIns="95250" tIns="95250" rIns="95250" bIns="95250" rtlCol="0" anchor="t">
            <a:spAutoFit/>
          </a:bodyPr>
          <a:lstStyle/>
          <a:p>
            <a:pPr marL="0" indent="0" algn="ctr">
              <a:lnSpc>
                <a:spcPct val="113000"/>
              </a:lnSpc>
              <a:spcBef>
                <a:spcPts val="375"/>
              </a:spcBef>
              <a:buNone/>
            </a:pPr>
            <a:r>
              <a:rPr lang="en-US" sz="4050" b="1" dirty="0">
                <a:solidFill>
                  <a:srgbClr val="A5644E"/>
                </a:solidFill>
                <a:latin typeface="Arial" panose="020B0604020202020204" pitchFamily="34" charset="0"/>
                <a:ea typeface="Arial" panose="020B0604020202020204" pitchFamily="34" charset="-122"/>
                <a:cs typeface="Arial" panose="020B0604020202020204" pitchFamily="34" charset="-120"/>
              </a:rPr>
              <a:t>02</a:t>
            </a:r>
            <a:endParaRPr lang="en-US" sz="15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0"/>
          <p:cNvSpPr/>
          <p:nvPr/>
        </p:nvSpPr>
        <p:spPr>
          <a:xfrm>
            <a:off x="817780" y="552516"/>
            <a:ext cx="8005161" cy="576072"/>
          </a:xfrm>
          <a:prstGeom prst="rect">
            <a:avLst/>
          </a:prstGeom>
          <a:noFill/>
        </p:spPr>
        <p:txBody>
          <a:bodyPr wrap="square" lIns="95250" tIns="95250" rIns="95250" bIns="95250" rtlCol="0" anchor="t">
            <a:spAutoFit/>
          </a:bodyPr>
          <a:lstStyle/>
          <a:p>
            <a:pPr marL="0" indent="0">
              <a:lnSpc>
                <a:spcPct val="113000"/>
              </a:lnSpc>
              <a:spcBef>
                <a:spcPts val="375"/>
              </a:spcBef>
              <a:buNone/>
            </a:pPr>
            <a:r>
              <a:rPr lang="en-US" sz="2100" b="1" dirty="0">
                <a:solidFill>
                  <a:srgbClr val="333333"/>
                </a:solidFill>
                <a:latin typeface="Arial" panose="020B0604020202020204" pitchFamily="34" charset="0"/>
                <a:ea typeface="Arial" panose="020B0604020202020204" pitchFamily="34" charset="-122"/>
                <a:cs typeface="Arial" panose="020B0604020202020204" pitchFamily="34" charset="-120"/>
              </a:rPr>
              <a:t>中国肉类生产现状</a:t>
            </a:r>
            <a:endParaRPr lang="en-US" sz="1500" dirty="0"/>
          </a:p>
        </p:txBody>
      </p:sp>
      <p:pic>
        <p:nvPicPr>
          <p:cNvPr id="4" name="Image 1" descr="preencoded.png"/>
          <p:cNvPicPr>
            <a:picLocks noChangeAspect="1"/>
          </p:cNvPicPr>
          <p:nvPr/>
        </p:nvPicPr>
        <p:blipFill>
          <a:blip r:embed="rId1"/>
          <a:stretch>
            <a:fillRect/>
          </a:stretch>
        </p:blipFill>
        <p:spPr>
          <a:xfrm>
            <a:off x="288533" y="724973"/>
            <a:ext cx="616423" cy="231159"/>
          </a:xfrm>
          <a:prstGeom prst="rect">
            <a:avLst/>
          </a:prstGeom>
        </p:spPr>
      </p:pic>
      <p:pic>
        <p:nvPicPr>
          <p:cNvPr id="5" name="Image 2" descr="preencoded.png"/>
          <p:cNvPicPr>
            <a:picLocks noChangeAspect="1"/>
          </p:cNvPicPr>
          <p:nvPr/>
        </p:nvPicPr>
        <p:blipFill>
          <a:blip r:embed="rId1"/>
          <a:stretch>
            <a:fillRect/>
          </a:stretch>
        </p:blipFill>
        <p:spPr>
          <a:xfrm>
            <a:off x="364123" y="776787"/>
            <a:ext cx="616423" cy="231159"/>
          </a:xfrm>
          <a:prstGeom prst="rect">
            <a:avLst/>
          </a:prstGeom>
        </p:spPr>
      </p:pic>
      <p:sp>
        <p:nvSpPr>
          <p:cNvPr id="6" name="Text 1"/>
          <p:cNvSpPr/>
          <p:nvPr>
            <p:custDataLst>
              <p:tags r:id="rId2"/>
            </p:custDataLst>
          </p:nvPr>
        </p:nvSpPr>
        <p:spPr>
          <a:xfrm>
            <a:off x="2743200" y="1505923"/>
            <a:ext cx="3657600" cy="44805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肉类总产量</a:t>
            </a:r>
            <a:endParaRPr lang="en-US" sz="1500" dirty="0"/>
          </a:p>
        </p:txBody>
      </p:sp>
      <p:sp>
        <p:nvSpPr>
          <p:cNvPr id="7" name="Text 2"/>
          <p:cNvSpPr/>
          <p:nvPr>
            <p:custDataLst>
              <p:tags r:id="rId3"/>
            </p:custDataLst>
          </p:nvPr>
        </p:nvSpPr>
        <p:spPr>
          <a:xfrm>
            <a:off x="2743200" y="1848232"/>
            <a:ext cx="3657600" cy="74422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2022年，中国肉类总产量达到9328万吨，显示出中国在全球肉类生产中的重要地位。这一数据反映了中国庞大的肉类消费市场和生产能力。</a:t>
            </a:r>
            <a:endParaRPr lang="en-US" sz="1500" dirty="0"/>
          </a:p>
        </p:txBody>
      </p:sp>
      <p:sp>
        <p:nvSpPr>
          <p:cNvPr id="8" name="Text 3"/>
          <p:cNvSpPr/>
          <p:nvPr>
            <p:custDataLst>
              <p:tags r:id="rId4"/>
            </p:custDataLst>
          </p:nvPr>
        </p:nvSpPr>
        <p:spPr>
          <a:xfrm>
            <a:off x="522708" y="3047601"/>
            <a:ext cx="3657600" cy="44805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肉制品消费量</a:t>
            </a:r>
            <a:endParaRPr lang="en-US" sz="1500" dirty="0"/>
          </a:p>
        </p:txBody>
      </p:sp>
      <p:sp>
        <p:nvSpPr>
          <p:cNvPr id="9" name="Text 4"/>
          <p:cNvSpPr/>
          <p:nvPr>
            <p:custDataLst>
              <p:tags r:id="rId5"/>
            </p:custDataLst>
          </p:nvPr>
        </p:nvSpPr>
        <p:spPr>
          <a:xfrm>
            <a:off x="522708" y="3379528"/>
            <a:ext cx="3657600" cy="744220"/>
          </a:xfrm>
          <a:prstGeom prst="rect">
            <a:avLst/>
          </a:prstGeom>
          <a:noFill/>
        </p:spPr>
        <p:txBody>
          <a:bodyPr wrap="square" lIns="95250" tIns="95250" rIns="95250" bIns="95250" rtlCol="0" anchor="t">
            <a:spAutoFit/>
          </a:bodyPr>
          <a:lstStyle/>
          <a:p>
            <a:pPr marL="0" indent="0" algn="just">
              <a:lnSpc>
                <a:spcPct val="100000"/>
              </a:lnSpc>
              <a:spcBef>
                <a:spcPts val="375"/>
              </a:spcBef>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全国肉制品产量超过2564万吨，肉制品在居民膳食结构中占据重要位置。随着生活水平的提高，消费者对肉制品的品质要求也在不断提升。</a:t>
            </a:r>
            <a:endParaRPr lang="en-US" sz="1500" dirty="0"/>
          </a:p>
        </p:txBody>
      </p:sp>
      <p:sp>
        <p:nvSpPr>
          <p:cNvPr id="10" name="Text 5"/>
          <p:cNvSpPr/>
          <p:nvPr>
            <p:custDataLst>
              <p:tags r:id="rId6"/>
            </p:custDataLst>
          </p:nvPr>
        </p:nvSpPr>
        <p:spPr>
          <a:xfrm>
            <a:off x="4963692" y="3047601"/>
            <a:ext cx="3657600" cy="448056"/>
          </a:xfrm>
          <a:prstGeom prst="rect">
            <a:avLst/>
          </a:prstGeom>
          <a:noFill/>
        </p:spPr>
        <p:txBody>
          <a:bodyPr wrap="square" lIns="95250" tIns="95250" rIns="95250" bIns="95250" rtlCol="0" anchor="ctr">
            <a:spAutoFit/>
          </a:bodyPr>
          <a:lstStyle/>
          <a:p>
            <a:pPr marL="0" indent="0" algn="ctr">
              <a:lnSpc>
                <a:spcPct val="100000"/>
              </a:lnSpc>
              <a:spcBef>
                <a:spcPts val="375"/>
              </a:spcBef>
              <a:buNone/>
            </a:pPr>
            <a:r>
              <a:rPr lang="en-US" sz="1800" b="1" dirty="0">
                <a:solidFill>
                  <a:srgbClr val="F0A22E"/>
                </a:solidFill>
                <a:latin typeface="微软雅黑" panose="020B0503020204020204" pitchFamily="34" charset="-122"/>
                <a:ea typeface="微软雅黑" panose="020B0503020204020204" pitchFamily="34" charset="-122"/>
                <a:cs typeface="微软雅黑" panose="020B0503020204020204" pitchFamily="34" charset="-120"/>
              </a:rPr>
              <a:t>低温肉制品发展趋势</a:t>
            </a:r>
            <a:endParaRPr lang="en-US" sz="1500" dirty="0"/>
          </a:p>
        </p:txBody>
      </p:sp>
      <p:sp>
        <p:nvSpPr>
          <p:cNvPr id="11" name="Text 6"/>
          <p:cNvSpPr/>
          <p:nvPr>
            <p:custDataLst>
              <p:tags r:id="rId7"/>
            </p:custDataLst>
          </p:nvPr>
        </p:nvSpPr>
        <p:spPr>
          <a:xfrm>
            <a:off x="4963692" y="3379528"/>
            <a:ext cx="3657600" cy="841248"/>
          </a:xfrm>
          <a:prstGeom prst="rect">
            <a:avLst/>
          </a:prstGeom>
          <a:noFill/>
        </p:spPr>
        <p:txBody>
          <a:bodyPr wrap="square" lIns="95250" tIns="95250" rIns="95250" bIns="95250" rtlCol="0" anchor="t">
            <a:spAutoFit/>
          </a:bodyPr>
          <a:lstStyle/>
          <a:p>
            <a:pPr marL="0" indent="0" algn="just">
              <a:lnSpc>
                <a:spcPct val="100000"/>
              </a:lnSpc>
              <a:buNone/>
            </a:pPr>
            <a:r>
              <a:rPr lang="en-US" sz="1200" dirty="0">
                <a:solidFill>
                  <a:srgbClr val="333333"/>
                </a:solidFill>
                <a:latin typeface="微软雅黑" panose="020B0503020204020204" pitchFamily="34" charset="-122"/>
                <a:ea typeface="微软雅黑" panose="020B0503020204020204" pitchFamily="34" charset="-122"/>
                <a:cs typeface="微软雅黑" panose="020B0503020204020204" pitchFamily="34" charset="-120"/>
              </a:rPr>
              <a:t>低温肉制品因其能保持肉类产品的营养和风味而受到青睐，尽管货价期短，但随着技术进步，低温肉制品已成为我国肉制品发展的主要方向。</a:t>
            </a:r>
            <a:endParaRPr lang="en-US" sz="1500" dirty="0"/>
          </a:p>
        </p:txBody>
      </p:sp>
    </p:spTree>
  </p:cSld>
  <p:clrMapOvr>
    <a:masterClrMapping/>
  </p:clrMapOvr>
</p:sld>
</file>

<file path=ppt/tags/tag1.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0.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00.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01.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02.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03.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04.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05.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06.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07.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08.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09.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1.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10.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111.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12.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13.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14.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15.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16.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17.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18.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19.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20.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1.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2.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3.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4.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5.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6.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7.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8.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29.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3.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30.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31.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32.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33.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34.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35.xml><?xml version="1.0" encoding="utf-8"?>
<p:tagLst xmlns:p="http://schemas.openxmlformats.org/presentationml/2006/main">
  <p:tag name="KSO_WM_DIAGRAM_VIRTUALLY_FRAME" val="{&quot;height&quot;:306.1983464566929,&quot;left&quot;:35.27212598425194,&quot;top&quot;:68.30078740157481,&quot;width&quot;:649.4556692913386}"/>
</p:tagLst>
</file>

<file path=ppt/tags/tag136.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37.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38.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39.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40.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1.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2.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3.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4.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5.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6.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7.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8.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49.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5.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50.xml><?xml version="1.0" encoding="utf-8"?>
<p:tagLst xmlns:p="http://schemas.openxmlformats.org/presentationml/2006/main">
  <p:tag name="KSO_WM_DIAGRAM_VIRTUALLY_FRAME" val="{&quot;height&quot;:294.14173228346453,&quot;left&quot;:55.4063779527559,&quot;top&quot;:88.9116535433071,&quot;width&quot;:609.1872440944882}"/>
</p:tagLst>
</file>

<file path=ppt/tags/tag151.xml><?xml version="1.0" encoding="utf-8"?>
<p:tagLst xmlns:p="http://schemas.openxmlformats.org/presentationml/2006/main">
  <p:tag name="KSO_WM_DIAGRAM_VIRTUALLY_FRAME" val="{&quot;height&quot;:269.5247244094488,&quot;left&quot;:61.92,&quot;top&quot;:85.67968503937007,&quot;width&quot;:596.1600000000001}"/>
</p:tagLst>
</file>

<file path=ppt/tags/tag152.xml><?xml version="1.0" encoding="utf-8"?>
<p:tagLst xmlns:p="http://schemas.openxmlformats.org/presentationml/2006/main">
  <p:tag name="KSO_WM_DIAGRAM_VIRTUALLY_FRAME" val="{&quot;height&quot;:269.5247244094488,&quot;left&quot;:61.92,&quot;top&quot;:85.67968503937007,&quot;width&quot;:596.1600000000001}"/>
</p:tagLst>
</file>

<file path=ppt/tags/tag153.xml><?xml version="1.0" encoding="utf-8"?>
<p:tagLst xmlns:p="http://schemas.openxmlformats.org/presentationml/2006/main">
  <p:tag name="KSO_WM_DIAGRAM_VIRTUALLY_FRAME" val="{&quot;height&quot;:269.5247244094488,&quot;left&quot;:61.92,&quot;top&quot;:85.67968503937007,&quot;width&quot;:596.1600000000001}"/>
</p:tagLst>
</file>

<file path=ppt/tags/tag154.xml><?xml version="1.0" encoding="utf-8"?>
<p:tagLst xmlns:p="http://schemas.openxmlformats.org/presentationml/2006/main">
  <p:tag name="KSO_WM_DIAGRAM_VIRTUALLY_FRAME" val="{&quot;height&quot;:269.5247244094488,&quot;left&quot;:61.92,&quot;top&quot;:85.67968503937007,&quot;width&quot;:596.1600000000001}"/>
</p:tagLst>
</file>

<file path=ppt/tags/tag155.xml><?xml version="1.0" encoding="utf-8"?>
<p:tagLst xmlns:p="http://schemas.openxmlformats.org/presentationml/2006/main">
  <p:tag name="KSO_WM_DIAGRAM_VIRTUALLY_FRAME" val="{&quot;height&quot;:269.5247244094488,&quot;left&quot;:61.92,&quot;top&quot;:85.67968503937007,&quot;width&quot;:596.1600000000001}"/>
</p:tagLst>
</file>

<file path=ppt/tags/tag156.xml><?xml version="1.0" encoding="utf-8"?>
<p:tagLst xmlns:p="http://schemas.openxmlformats.org/presentationml/2006/main">
  <p:tag name="KSO_WM_DIAGRAM_VIRTUALLY_FRAME" val="{&quot;height&quot;:269.5247244094488,&quot;left&quot;:61.92,&quot;top&quot;:85.67968503937007,&quot;width&quot;:596.1600000000001}"/>
</p:tagLst>
</file>

<file path=ppt/tags/tag157.xml><?xml version="1.0" encoding="utf-8"?>
<p:tagLst xmlns:p="http://schemas.openxmlformats.org/presentationml/2006/main">
  <p:tag name="KSO_WM_DIAGRAM_VIRTUALLY_FRAME" val="{&quot;height&quot;:269.5247244094488,&quot;left&quot;:61.92,&quot;top&quot;:85.67968503937007,&quot;width&quot;:596.1600000000001}"/>
</p:tagLst>
</file>

<file path=ppt/tags/tag158.xml><?xml version="1.0" encoding="utf-8"?>
<p:tagLst xmlns:p="http://schemas.openxmlformats.org/presentationml/2006/main">
  <p:tag name="KSO_WM_DIAGRAM_VIRTUALLY_FRAME" val="{&quot;height&quot;:269.5247244094488,&quot;left&quot;:61.92,&quot;top&quot;:85.67968503937007,&quot;width&quot;:596.1600000000001}"/>
</p:tagLst>
</file>

<file path=ppt/tags/tag159.xml><?xml version="1.0" encoding="utf-8"?>
<p:tagLst xmlns:p="http://schemas.openxmlformats.org/presentationml/2006/main">
  <p:tag name="KSO_WM_DIAGRAM_VIRTUALLY_FRAME" val="{&quot;height&quot;:269.5247244094488,&quot;left&quot;:61.92,&quot;top&quot;:85.67968503937007,&quot;width&quot;:596.1600000000001}"/>
</p:tagLst>
</file>

<file path=ppt/tags/tag16.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60.xml><?xml version="1.0" encoding="utf-8"?>
<p:tagLst xmlns:p="http://schemas.openxmlformats.org/presentationml/2006/main">
  <p:tag name="KSO_WM_DIAGRAM_VIRTUALLY_FRAME" val="{&quot;height&quot;:135.7416535433071,&quot;left&quot;:35.9007874015748,&quot;top&quot;:75.15929133858268,&quot;width&quot;:648.1984251968504}"/>
</p:tagLst>
</file>

<file path=ppt/tags/tag161.xml><?xml version="1.0" encoding="utf-8"?>
<p:tagLst xmlns:p="http://schemas.openxmlformats.org/presentationml/2006/main">
  <p:tag name="KSO_WM_DIAGRAM_VIRTUALLY_FRAME" val="{&quot;height&quot;:135.7416535433071,&quot;left&quot;:35.9007874015748,&quot;top&quot;:75.15929133858268,&quot;width&quot;:648.1984251968504}"/>
</p:tagLst>
</file>

<file path=ppt/tags/tag162.xml><?xml version="1.0" encoding="utf-8"?>
<p:tagLst xmlns:p="http://schemas.openxmlformats.org/presentationml/2006/main">
  <p:tag name="KSO_WM_DIAGRAM_VIRTUALLY_FRAME" val="{&quot;height&quot;:135.7416535433071,&quot;left&quot;:35.9007874015748,&quot;top&quot;:75.15929133858268,&quot;width&quot;:648.1984251968504}"/>
</p:tagLst>
</file>

<file path=ppt/tags/tag163.xml><?xml version="1.0" encoding="utf-8"?>
<p:tagLst xmlns:p="http://schemas.openxmlformats.org/presentationml/2006/main">
  <p:tag name="KSO_WM_DIAGRAM_VIRTUALLY_FRAME" val="{&quot;height&quot;:135.7416535433071,&quot;left&quot;:35.9007874015748,&quot;top&quot;:75.15929133858268,&quot;width&quot;:648.1984251968504}"/>
</p:tagLst>
</file>

<file path=ppt/tags/tag164.xml><?xml version="1.0" encoding="utf-8"?>
<p:tagLst xmlns:p="http://schemas.openxmlformats.org/presentationml/2006/main">
  <p:tag name="KSO_WM_DIAGRAM_VIRTUALLY_FRAME" val="{&quot;height&quot;:135.7416535433071,&quot;left&quot;:35.9007874015748,&quot;top&quot;:75.15929133858268,&quot;width&quot;:648.1984251968504}"/>
</p:tagLst>
</file>

<file path=ppt/tags/tag165.xml><?xml version="1.0" encoding="utf-8"?>
<p:tagLst xmlns:p="http://schemas.openxmlformats.org/presentationml/2006/main">
  <p:tag name="KSO_WM_DIAGRAM_VIRTUALLY_FRAME" val="{&quot;height&quot;:135.7416535433071,&quot;left&quot;:35.9007874015748,&quot;top&quot;:75.15929133858268,&quot;width&quot;:648.1984251968504}"/>
</p:tagLst>
</file>

<file path=ppt/tags/tag166.xml><?xml version="1.0" encoding="utf-8"?>
<p:tagLst xmlns:p="http://schemas.openxmlformats.org/presentationml/2006/main">
  <p:tag name="KSO_WM_DIAGRAM_VIRTUALLY_FRAME" val="{&quot;height&quot;:322.225905511811,&quot;left&quot;:85.1,&quot;top&quot;:69.92409448818897,&quot;width&quot;:553.9}"/>
</p:tagLst>
</file>

<file path=ppt/tags/tag167.xml><?xml version="1.0" encoding="utf-8"?>
<p:tagLst xmlns:p="http://schemas.openxmlformats.org/presentationml/2006/main">
  <p:tag name="KSO_WM_DIAGRAM_VIRTUALLY_FRAME" val="{&quot;height&quot;:322.225905511811,&quot;left&quot;:85.1,&quot;top&quot;:69.92409448818897,&quot;width&quot;:553.9}"/>
</p:tagLst>
</file>

<file path=ppt/tags/tag168.xml><?xml version="1.0" encoding="utf-8"?>
<p:tagLst xmlns:p="http://schemas.openxmlformats.org/presentationml/2006/main">
  <p:tag name="KSO_WM_DIAGRAM_VIRTUALLY_FRAME" val="{&quot;height&quot;:322.225905511811,&quot;left&quot;:85.1,&quot;top&quot;:69.92409448818897,&quot;width&quot;:553.9}"/>
</p:tagLst>
</file>

<file path=ppt/tags/tag169.xml><?xml version="1.0" encoding="utf-8"?>
<p:tagLst xmlns:p="http://schemas.openxmlformats.org/presentationml/2006/main">
  <p:tag name="KSO_WM_DIAGRAM_VIRTUALLY_FRAME" val="{&quot;height&quot;:322.225905511811,&quot;left&quot;:85.1,&quot;top&quot;:69.92409448818897,&quot;width&quot;:553.9}"/>
</p:tagLst>
</file>

<file path=ppt/tags/tag17.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70.xml><?xml version="1.0" encoding="utf-8"?>
<p:tagLst xmlns:p="http://schemas.openxmlformats.org/presentationml/2006/main">
  <p:tag name="KSO_WM_DIAGRAM_VIRTUALLY_FRAME" val="{&quot;height&quot;:322.225905511811,&quot;left&quot;:85.1,&quot;top&quot;:69.92409448818897,&quot;width&quot;:553.9}"/>
</p:tagLst>
</file>

<file path=ppt/tags/tag171.xml><?xml version="1.0" encoding="utf-8"?>
<p:tagLst xmlns:p="http://schemas.openxmlformats.org/presentationml/2006/main">
  <p:tag name="KSO_WM_DIAGRAM_VIRTUALLY_FRAME" val="{&quot;height&quot;:322.225905511811,&quot;left&quot;:85.1,&quot;top&quot;:69.92409448818897,&quot;width&quot;:553.9}"/>
</p:tagLst>
</file>

<file path=ppt/tags/tag172.xml><?xml version="1.0" encoding="utf-8"?>
<p:tagLst xmlns:p="http://schemas.openxmlformats.org/presentationml/2006/main">
  <p:tag name="KSO_WM_DIAGRAM_VIRTUALLY_FRAME" val="{&quot;height&quot;:322.225905511811,&quot;left&quot;:85.1,&quot;top&quot;:69.92409448818897,&quot;width&quot;:553.9}"/>
</p:tagLst>
</file>

<file path=ppt/tags/tag173.xml><?xml version="1.0" encoding="utf-8"?>
<p:tagLst xmlns:p="http://schemas.openxmlformats.org/presentationml/2006/main">
  <p:tag name="KSO_WM_DIAGRAM_VIRTUALLY_FRAME" val="{&quot;height&quot;:322.225905511811,&quot;left&quot;:85.1,&quot;top&quot;:69.92409448818897,&quot;width&quot;:553.9}"/>
</p:tagLst>
</file>

<file path=ppt/tags/tag174.xml><?xml version="1.0" encoding="utf-8"?>
<p:tagLst xmlns:p="http://schemas.openxmlformats.org/presentationml/2006/main">
  <p:tag name="KSO_WM_DIAGRAM_VIRTUALLY_FRAME" val="{&quot;height&quot;:322.225905511811,&quot;left&quot;:85.1,&quot;top&quot;:69.92409448818897,&quot;width&quot;:553.9}"/>
</p:tagLst>
</file>

<file path=ppt/tags/tag175.xml><?xml version="1.0" encoding="utf-8"?>
<p:tagLst xmlns:p="http://schemas.openxmlformats.org/presentationml/2006/main">
  <p:tag name="KSO_WM_DIAGRAM_VIRTUALLY_FRAME" val="{&quot;height&quot;:322.225905511811,&quot;left&quot;:85.1,&quot;top&quot;:69.92409448818897,&quot;width&quot;:553.9}"/>
</p:tagLst>
</file>

<file path=ppt/tags/tag176.xml><?xml version="1.0" encoding="utf-8"?>
<p:tagLst xmlns:p="http://schemas.openxmlformats.org/presentationml/2006/main">
  <p:tag name="KSO_WM_DIAGRAM_VIRTUALLY_FRAME" val="{&quot;height&quot;:322.225905511811,&quot;left&quot;:85.1,&quot;top&quot;:69.92409448818897,&quot;width&quot;:553.9}"/>
</p:tagLst>
</file>

<file path=ppt/tags/tag177.xml><?xml version="1.0" encoding="utf-8"?>
<p:tagLst xmlns:p="http://schemas.openxmlformats.org/presentationml/2006/main">
  <p:tag name="KSO_WM_DIAGRAM_VIRTUALLY_FRAME" val="{&quot;height&quot;:322.225905511811,&quot;left&quot;:85.1,&quot;top&quot;:69.92409448818897,&quot;width&quot;:553.9}"/>
</p:tagLst>
</file>

<file path=ppt/tags/tag178.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79.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80.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1.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2.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3.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4.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5.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6.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7.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8.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89.xml><?xml version="1.0" encoding="utf-8"?>
<p:tagLst xmlns:p="http://schemas.openxmlformats.org/presentationml/2006/main">
  <p:tag name="KSO_WM_DIAGRAM_VIRTUALLY_FRAME" val="{&quot;height&quot;:284.7362204724409,&quot;left&quot;:112.30811023622046,&quot;top&quot;:86.14086614173229,&quot;width&quot;:564.7727559055118}"/>
</p:tagLst>
</file>

<file path=ppt/tags/tag19.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190.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191.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192.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193.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194.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195.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196.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197.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198.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199.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2.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20.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200.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201.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202.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203.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204.xml><?xml version="1.0" encoding="utf-8"?>
<p:tagLst xmlns:p="http://schemas.openxmlformats.org/presentationml/2006/main">
  <p:tag name="KSO_WM_DIAGRAM_VIRTUALLY_FRAME" val="{&quot;height&quot;:286.8325789428018,&quot;left&quot;:40.363937007874014,&quot;top&quot;:85.87931082097768,&quot;width&quot;:639.2721065018569}"/>
</p:tagLst>
</file>

<file path=ppt/tags/tag205.xml><?xml version="1.0" encoding="utf-8"?>
<p:tagLst xmlns:p="http://schemas.openxmlformats.org/presentationml/2006/main">
  <p:tag name="KSO_WM_DIAGRAM_VIRTUALLY_FRAME" val="{&quot;height&quot;:335.52,&quot;left&quot;:46.98535433070865,&quot;top&quot;:82.58401574803149,&quot;width&quot;:626.4986614173229}"/>
</p:tagLst>
</file>

<file path=ppt/tags/tag206.xml><?xml version="1.0" encoding="utf-8"?>
<p:tagLst xmlns:p="http://schemas.openxmlformats.org/presentationml/2006/main">
  <p:tag name="KSO_WM_DIAGRAM_VIRTUALLY_FRAME" val="{&quot;height&quot;:335.52,&quot;left&quot;:46.98535433070865,&quot;top&quot;:82.58401574803149,&quot;width&quot;:626.4986614173229}"/>
</p:tagLst>
</file>

<file path=ppt/tags/tag207.xml><?xml version="1.0" encoding="utf-8"?>
<p:tagLst xmlns:p="http://schemas.openxmlformats.org/presentationml/2006/main">
  <p:tag name="KSO_WM_DIAGRAM_VIRTUALLY_FRAME" val="{&quot;height&quot;:335.52,&quot;left&quot;:46.98535433070865,&quot;top&quot;:82.58401574803149,&quot;width&quot;:626.4986614173229}"/>
</p:tagLst>
</file>

<file path=ppt/tags/tag208.xml><?xml version="1.0" encoding="utf-8"?>
<p:tagLst xmlns:p="http://schemas.openxmlformats.org/presentationml/2006/main">
  <p:tag name="KSO_WM_DIAGRAM_VIRTUALLY_FRAME" val="{&quot;height&quot;:335.52,&quot;left&quot;:46.98535433070865,&quot;top&quot;:82.58401574803149,&quot;width&quot;:626.4986614173229}"/>
</p:tagLst>
</file>

<file path=ppt/tags/tag209.xml><?xml version="1.0" encoding="utf-8"?>
<p:tagLst xmlns:p="http://schemas.openxmlformats.org/presentationml/2006/main">
  <p:tag name="KSO_WM_DIAGRAM_VIRTUALLY_FRAME" val="{&quot;height&quot;:335.52,&quot;left&quot;:46.98535433070865,&quot;top&quot;:82.58401574803149,&quot;width&quot;:626.4986614173229}"/>
</p:tagLst>
</file>

<file path=ppt/tags/tag21.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210.xml><?xml version="1.0" encoding="utf-8"?>
<p:tagLst xmlns:p="http://schemas.openxmlformats.org/presentationml/2006/main">
  <p:tag name="KSO_WM_DIAGRAM_VIRTUALLY_FRAME" val="{&quot;height&quot;:335.52,&quot;left&quot;:46.98535433070865,&quot;top&quot;:82.58401574803149,&quot;width&quot;:626.4986614173229}"/>
</p:tagLst>
</file>

<file path=ppt/tags/tag211.xml><?xml version="1.0" encoding="utf-8"?>
<p:tagLst xmlns:p="http://schemas.openxmlformats.org/presentationml/2006/main">
  <p:tag name="KSO_WM_DIAGRAM_VIRTUALLY_FRAME" val="{&quot;height&quot;:335.52,&quot;left&quot;:46.98535433070865,&quot;top&quot;:82.58401574803149,&quot;width&quot;:626.4986614173229}"/>
</p:tagLst>
</file>

<file path=ppt/tags/tag212.xml><?xml version="1.0" encoding="utf-8"?>
<p:tagLst xmlns:p="http://schemas.openxmlformats.org/presentationml/2006/main">
  <p:tag name="KSO_WM_DIAGRAM_VIRTUALLY_FRAME" val="{&quot;height&quot;:335.52,&quot;left&quot;:46.98535433070865,&quot;top&quot;:82.58401574803149,&quot;width&quot;:626.4986614173229}"/>
</p:tagLst>
</file>

<file path=ppt/tags/tag213.xml><?xml version="1.0" encoding="utf-8"?>
<p:tagLst xmlns:p="http://schemas.openxmlformats.org/presentationml/2006/main">
  <p:tag name="KSO_WM_DIAGRAM_VIRTUALLY_FRAME" val="{&quot;height&quot;:335.52,&quot;left&quot;:46.98535433070865,&quot;top&quot;:82.58401574803149,&quot;width&quot;:626.4986614173229}"/>
</p:tagLst>
</file>

<file path=ppt/tags/tag214.xml><?xml version="1.0" encoding="utf-8"?>
<p:tagLst xmlns:p="http://schemas.openxmlformats.org/presentationml/2006/main">
  <p:tag name="KSO_WM_DIAGRAM_VIRTUALLY_FRAME" val="{&quot;height&quot;:335.52,&quot;left&quot;:46.98535433070865,&quot;top&quot;:82.58401574803149,&quot;width&quot;:626.4986614173229}"/>
</p:tagLst>
</file>

<file path=ppt/tags/tag215.xml><?xml version="1.0" encoding="utf-8"?>
<p:tagLst xmlns:p="http://schemas.openxmlformats.org/presentationml/2006/main">
  <p:tag name="KSO_WM_DIAGRAM_VIRTUALLY_FRAME" val="{&quot;height&quot;:330.48110236220475,&quot;left&quot;:42.15,&quot;top&quot;:69.63551181102362,&quot;width&quot;:628.7248818897638}"/>
</p:tagLst>
</file>

<file path=ppt/tags/tag216.xml><?xml version="1.0" encoding="utf-8"?>
<p:tagLst xmlns:p="http://schemas.openxmlformats.org/presentationml/2006/main">
  <p:tag name="KSO_WM_DIAGRAM_VIRTUALLY_FRAME" val="{&quot;height&quot;:330.48110236220475,&quot;left&quot;:42.15,&quot;top&quot;:69.63551181102362,&quot;width&quot;:628.7248818897638}"/>
</p:tagLst>
</file>

<file path=ppt/tags/tag217.xml><?xml version="1.0" encoding="utf-8"?>
<p:tagLst xmlns:p="http://schemas.openxmlformats.org/presentationml/2006/main">
  <p:tag name="KSO_WM_DIAGRAM_VIRTUALLY_FRAME" val="{&quot;height&quot;:330.48110236220475,&quot;left&quot;:42.15,&quot;top&quot;:69.63551181102362,&quot;width&quot;:628.7248818897638}"/>
</p:tagLst>
</file>

<file path=ppt/tags/tag218.xml><?xml version="1.0" encoding="utf-8"?>
<p:tagLst xmlns:p="http://schemas.openxmlformats.org/presentationml/2006/main">
  <p:tag name="KSO_WM_DIAGRAM_VIRTUALLY_FRAME" val="{&quot;height&quot;:330.48110236220475,&quot;left&quot;:42.15,&quot;top&quot;:69.63551181102362,&quot;width&quot;:628.7248818897638}"/>
</p:tagLst>
</file>

<file path=ppt/tags/tag219.xml><?xml version="1.0" encoding="utf-8"?>
<p:tagLst xmlns:p="http://schemas.openxmlformats.org/presentationml/2006/main">
  <p:tag name="KSO_WM_DIAGRAM_VIRTUALLY_FRAME" val="{&quot;height&quot;:330.48110236220475,&quot;left&quot;:42.15,&quot;top&quot;:69.63551181102362,&quot;width&quot;:628.7248818897638}"/>
</p:tagLst>
</file>

<file path=ppt/tags/tag22.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220.xml><?xml version="1.0" encoding="utf-8"?>
<p:tagLst xmlns:p="http://schemas.openxmlformats.org/presentationml/2006/main">
  <p:tag name="KSO_WM_DIAGRAM_VIRTUALLY_FRAME" val="{&quot;height&quot;:330.48110236220475,&quot;left&quot;:42.15,&quot;top&quot;:69.63551181102362,&quot;width&quot;:628.7248818897638}"/>
</p:tagLst>
</file>

<file path=ppt/tags/tag221.xml><?xml version="1.0" encoding="utf-8"?>
<p:tagLst xmlns:p="http://schemas.openxmlformats.org/presentationml/2006/main">
  <p:tag name="KSO_WM_DIAGRAM_VIRTUALLY_FRAME" val="{&quot;height&quot;:330.48110236220475,&quot;left&quot;:42.15,&quot;top&quot;:69.63551181102362,&quot;width&quot;:628.7248818897638}"/>
</p:tagLst>
</file>

<file path=ppt/tags/tag222.xml><?xml version="1.0" encoding="utf-8"?>
<p:tagLst xmlns:p="http://schemas.openxmlformats.org/presentationml/2006/main">
  <p:tag name="KSO_WM_DIAGRAM_VIRTUALLY_FRAME" val="{&quot;height&quot;:330.48110236220475,&quot;left&quot;:42.15,&quot;top&quot;:69.63551181102362,&quot;width&quot;:628.7248818897638}"/>
</p:tagLst>
</file>

<file path=ppt/tags/tag223.xml><?xml version="1.0" encoding="utf-8"?>
<p:tagLst xmlns:p="http://schemas.openxmlformats.org/presentationml/2006/main">
  <p:tag name="KSO_WM_DIAGRAM_VIRTUALLY_FRAME" val="{&quot;height&quot;:330.48110236220475,&quot;left&quot;:42.15,&quot;top&quot;:69.63551181102362,&quot;width&quot;:628.7248818897638}"/>
</p:tagLst>
</file>

<file path=ppt/tags/tag224.xml><?xml version="1.0" encoding="utf-8"?>
<p:tagLst xmlns:p="http://schemas.openxmlformats.org/presentationml/2006/main">
  <p:tag name="KSO_WM_DIAGRAM_VIRTUALLY_FRAME" val="{&quot;height&quot;:330.48110236220475,&quot;left&quot;:42.15,&quot;top&quot;:69.63551181102362,&quot;width&quot;:628.7248818897638}"/>
</p:tagLst>
</file>

<file path=ppt/tags/tag225.xml><?xml version="1.0" encoding="utf-8"?>
<p:tagLst xmlns:p="http://schemas.openxmlformats.org/presentationml/2006/main">
  <p:tag name="KSO_WM_DIAGRAM_VIRTUALLY_FRAME" val="{&quot;height&quot;:330.48110236220475,&quot;left&quot;:42.15,&quot;top&quot;:69.63551181102362,&quot;width&quot;:628.7248818897638}"/>
</p:tagLst>
</file>

<file path=ppt/tags/tag226.xml><?xml version="1.0" encoding="utf-8"?>
<p:tagLst xmlns:p="http://schemas.openxmlformats.org/presentationml/2006/main">
  <p:tag name="KSO_WM_DIAGRAM_VIRTUALLY_FRAME" val="{&quot;height&quot;:330.48110236220475,&quot;left&quot;:42.15,&quot;top&quot;:69.63551181102362,&quot;width&quot;:628.7248818897638}"/>
</p:tagLst>
</file>

<file path=ppt/tags/tag227.xml><?xml version="1.0" encoding="utf-8"?>
<p:tagLst xmlns:p="http://schemas.openxmlformats.org/presentationml/2006/main">
  <p:tag name="KSO_WM_DIAGRAM_VIRTUALLY_FRAME" val="{&quot;height&quot;:330.48110236220475,&quot;left&quot;:42.15,&quot;top&quot;:69.63551181102362,&quot;width&quot;:628.7248818897638}"/>
</p:tagLst>
</file>

<file path=ppt/tags/tag228.xml><?xml version="1.0" encoding="utf-8"?>
<p:tagLst xmlns:p="http://schemas.openxmlformats.org/presentationml/2006/main">
  <p:tag name="KSO_WM_DIAGRAM_VIRTUALLY_FRAME" val="{&quot;height&quot;:330.48110236220475,&quot;left&quot;:42.15,&quot;top&quot;:69.63551181102362,&quot;width&quot;:628.7248818897638}"/>
</p:tagLst>
</file>

<file path=ppt/tags/tag229.xml><?xml version="1.0" encoding="utf-8"?>
<p:tagLst xmlns:p="http://schemas.openxmlformats.org/presentationml/2006/main">
  <p:tag name="KSO_WM_DIAGRAM_VIRTUALLY_FRAME" val="{&quot;height&quot;:330.48110236220475,&quot;left&quot;:42.15,&quot;top&quot;:69.63551181102362,&quot;width&quot;:628.7248818897638}"/>
</p:tagLst>
</file>

<file path=ppt/tags/tag23.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230.xml><?xml version="1.0" encoding="utf-8"?>
<p:tagLst xmlns:p="http://schemas.openxmlformats.org/presentationml/2006/main">
  <p:tag name="KSO_WM_DIAGRAM_VIRTUALLY_FRAME" val="{&quot;height&quot;:330.48110236220475,&quot;left&quot;:42.15,&quot;top&quot;:69.63551181102362,&quot;width&quot;:628.7248818897638}"/>
</p:tagLst>
</file>

<file path=ppt/tags/tag231.xml><?xml version="1.0" encoding="utf-8"?>
<p:tagLst xmlns:p="http://schemas.openxmlformats.org/presentationml/2006/main">
  <p:tag name="KSO_WM_DIAGRAM_VIRTUALLY_FRAME" val="{&quot;height&quot;:330.48110236220475,&quot;left&quot;:42.15,&quot;top&quot;:69.63551181102362,&quot;width&quot;:628.7248818897638}"/>
</p:tagLst>
</file>

<file path=ppt/tags/tag232.xml><?xml version="1.0" encoding="utf-8"?>
<p:tagLst xmlns:p="http://schemas.openxmlformats.org/presentationml/2006/main">
  <p:tag name="KSO_WM_DIAGRAM_VIRTUALLY_FRAME" val="{&quot;height&quot;:330.48110236220475,&quot;left&quot;:42.15,&quot;top&quot;:69.63551181102362,&quot;width&quot;:628.7248818897638}"/>
</p:tagLst>
</file>

<file path=ppt/tags/tag233.xml><?xml version="1.0" encoding="utf-8"?>
<p:tagLst xmlns:p="http://schemas.openxmlformats.org/presentationml/2006/main">
  <p:tag name="KSO_WM_DIAGRAM_VIRTUALLY_FRAME" val="{&quot;height&quot;:330.48110236220475,&quot;left&quot;:42.15,&quot;top&quot;:69.63551181102362,&quot;width&quot;:628.7248818897638}"/>
</p:tagLst>
</file>

<file path=ppt/tags/tag234.xml><?xml version="1.0" encoding="utf-8"?>
<p:tagLst xmlns:p="http://schemas.openxmlformats.org/presentationml/2006/main">
  <p:tag name="KSO_WM_DIAGRAM_VIRTUALLY_FRAME" val="{&quot;height&quot;:330.48110236220475,&quot;left&quot;:42.15,&quot;top&quot;:69.63551181102362,&quot;width&quot;:628.7248818897638}"/>
</p:tagLst>
</file>

<file path=ppt/tags/tag235.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36.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37.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38.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39.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4.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240.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41.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42.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43.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44.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45.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46.xml><?xml version="1.0" encoding="utf-8"?>
<p:tagLst xmlns:p="http://schemas.openxmlformats.org/presentationml/2006/main">
  <p:tag name="KSO_WM_DIAGRAM_VIRTUALLY_FRAME" val="{&quot;height&quot;:337.49606299212604,&quot;left&quot;:54.76204724409449,&quot;top&quot;:81.13937007874016,&quot;width&quot;:610.4759842519685}"/>
</p:tagLst>
</file>

<file path=ppt/tags/tag247.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48.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49.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250.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1.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2.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3.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4.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5.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6.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7.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8.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59.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6.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260.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61.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62.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63.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64.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265.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66.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67.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68.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69.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270.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1.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2.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3.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4.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5.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6.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7.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8.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79.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8.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280.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81.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82.xml><?xml version="1.0" encoding="utf-8"?>
<p:tagLst xmlns:p="http://schemas.openxmlformats.org/presentationml/2006/main">
  <p:tag name="KSO_WM_DIAGRAM_VIRTUALLY_FRAME" val="{&quot;height&quot;:270.12456692913383,&quot;left&quot;:42.30551181102362,&quot;top&quot;:76.09330708661417,&quot;width&quot;:635.3889763779528}"/>
</p:tagLst>
</file>

<file path=ppt/tags/tag283.xml><?xml version="1.0" encoding="utf-8"?>
<p:tagLst xmlns:p="http://schemas.openxmlformats.org/presentationml/2006/main">
  <p:tag name="commondata" val="eyJoZGlkIjoiMjQxYjM3M2E2MjNkNWQ4NjIwMmM5NjdhNTRmMzdjNDUifQ=="/>
</p:tagLst>
</file>

<file path=ppt/tags/tag29.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3.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30.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31.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32.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33.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34.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35.xml><?xml version="1.0" encoding="utf-8"?>
<p:tagLst xmlns:p="http://schemas.openxmlformats.org/presentationml/2006/main">
  <p:tag name="KSO_WM_DIAGRAM_VIRTUALLY_FRAME" val="{&quot;height&quot;:270.149262460199,&quot;left&quot;:57.263414705155355,&quot;top&quot;:86.56538320909235,&quot;width&quot;:605.473199468073}"/>
</p:tagLst>
</file>

<file path=ppt/tags/tag36.xml><?xml version="1.0" encoding="utf-8"?>
<p:tagLst xmlns:p="http://schemas.openxmlformats.org/presentationml/2006/main">
  <p:tag name="KSO_WM_DIAGRAM_VIRTUALLY_FRAME" val="{&quot;height&quot;:252.16795275590556,&quot;left&quot;:41.15811023622047,&quot;top&quot;:80.77661417322835,&quot;width&quot;:637.6837795275591}"/>
</p:tagLst>
</file>

<file path=ppt/tags/tag37.xml><?xml version="1.0" encoding="utf-8"?>
<p:tagLst xmlns:p="http://schemas.openxmlformats.org/presentationml/2006/main">
  <p:tag name="KSO_WM_DIAGRAM_VIRTUALLY_FRAME" val="{&quot;height&quot;:252.16795275590556,&quot;left&quot;:41.15811023622047,&quot;top&quot;:80.77661417322835,&quot;width&quot;:637.6837795275591}"/>
</p:tagLst>
</file>

<file path=ppt/tags/tag38.xml><?xml version="1.0" encoding="utf-8"?>
<p:tagLst xmlns:p="http://schemas.openxmlformats.org/presentationml/2006/main">
  <p:tag name="KSO_WM_DIAGRAM_VIRTUALLY_FRAME" val="{&quot;height&quot;:252.16795275590556,&quot;left&quot;:41.15811023622047,&quot;top&quot;:80.77661417322835,&quot;width&quot;:637.6837795275591}"/>
</p:tagLst>
</file>

<file path=ppt/tags/tag39.xml><?xml version="1.0" encoding="utf-8"?>
<p:tagLst xmlns:p="http://schemas.openxmlformats.org/presentationml/2006/main">
  <p:tag name="KSO_WM_DIAGRAM_VIRTUALLY_FRAME" val="{&quot;height&quot;:252.16795275590556,&quot;left&quot;:41.15811023622047,&quot;top&quot;:80.77661417322835,&quot;width&quot;:637.6837795275591}"/>
</p:tagLst>
</file>

<file path=ppt/tags/tag4.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40.xml><?xml version="1.0" encoding="utf-8"?>
<p:tagLst xmlns:p="http://schemas.openxmlformats.org/presentationml/2006/main">
  <p:tag name="KSO_WM_DIAGRAM_VIRTUALLY_FRAME" val="{&quot;height&quot;:252.16795275590556,&quot;left&quot;:41.15811023622047,&quot;top&quot;:80.77661417322835,&quot;width&quot;:637.6837795275591}"/>
</p:tagLst>
</file>

<file path=ppt/tags/tag41.xml><?xml version="1.0" encoding="utf-8"?>
<p:tagLst xmlns:p="http://schemas.openxmlformats.org/presentationml/2006/main">
  <p:tag name="KSO_WM_DIAGRAM_VIRTUALLY_FRAME" val="{&quot;height&quot;:252.16795275590556,&quot;left&quot;:41.15811023622047,&quot;top&quot;:80.77661417322835,&quot;width&quot;:637.6837795275591}"/>
</p:tagLst>
</file>

<file path=ppt/tags/tag42.xml><?xml version="1.0" encoding="utf-8"?>
<p:tagLst xmlns:p="http://schemas.openxmlformats.org/presentationml/2006/main">
  <p:tag name="KSO_WM_DIAGRAM_VIRTUALLY_FRAME" val="{&quot;height&quot;:281.37866141732286,&quot;left&quot;:47.51188976377953,&quot;top&quot;:86.58,&quot;width&quot;:624.9762279337475}"/>
</p:tagLst>
</file>

<file path=ppt/tags/tag43.xml><?xml version="1.0" encoding="utf-8"?>
<p:tagLst xmlns:p="http://schemas.openxmlformats.org/presentationml/2006/main">
  <p:tag name="KSO_WM_DIAGRAM_VIRTUALLY_FRAME" val="{&quot;height&quot;:281.37866141732286,&quot;left&quot;:47.51188976377953,&quot;top&quot;:86.58,&quot;width&quot;:624.9762279337475}"/>
</p:tagLst>
</file>

<file path=ppt/tags/tag44.xml><?xml version="1.0" encoding="utf-8"?>
<p:tagLst xmlns:p="http://schemas.openxmlformats.org/presentationml/2006/main">
  <p:tag name="KSO_WM_DIAGRAM_VIRTUALLY_FRAME" val="{&quot;height&quot;:281.37866141732286,&quot;left&quot;:47.51188976377953,&quot;top&quot;:86.58,&quot;width&quot;:624.9762279337475}"/>
</p:tagLst>
</file>

<file path=ppt/tags/tag45.xml><?xml version="1.0" encoding="utf-8"?>
<p:tagLst xmlns:p="http://schemas.openxmlformats.org/presentationml/2006/main">
  <p:tag name="KSO_WM_DIAGRAM_VIRTUALLY_FRAME" val="{&quot;height&quot;:281.37866141732286,&quot;left&quot;:47.51188976377953,&quot;top&quot;:86.58,&quot;width&quot;:624.9762279337475}"/>
</p:tagLst>
</file>

<file path=ppt/tags/tag46.xml><?xml version="1.0" encoding="utf-8"?>
<p:tagLst xmlns:p="http://schemas.openxmlformats.org/presentationml/2006/main">
  <p:tag name="KSO_WM_DIAGRAM_VIRTUALLY_FRAME" val="{&quot;height&quot;:281.37866141732286,&quot;left&quot;:47.51188976377953,&quot;top&quot;:86.58,&quot;width&quot;:624.9762279337475}"/>
</p:tagLst>
</file>

<file path=ppt/tags/tag47.xml><?xml version="1.0" encoding="utf-8"?>
<p:tagLst xmlns:p="http://schemas.openxmlformats.org/presentationml/2006/main">
  <p:tag name="KSO_WM_DIAGRAM_VIRTUALLY_FRAME" val="{&quot;height&quot;:281.37866141732286,&quot;left&quot;:47.51188976377953,&quot;top&quot;:86.58,&quot;width&quot;:624.9762279337475}"/>
</p:tagLst>
</file>

<file path=ppt/tags/tag48.xml><?xml version="1.0" encoding="utf-8"?>
<p:tagLst xmlns:p="http://schemas.openxmlformats.org/presentationml/2006/main">
  <p:tag name="KSO_WM_DIAGRAM_VIRTUALLY_FRAME" val="{&quot;height&quot;:281.37866141732286,&quot;left&quot;:47.51188976377953,&quot;top&quot;:86.58,&quot;width&quot;:624.9762279337475}"/>
</p:tagLst>
</file>

<file path=ppt/tags/tag49.xml><?xml version="1.0" encoding="utf-8"?>
<p:tagLst xmlns:p="http://schemas.openxmlformats.org/presentationml/2006/main">
  <p:tag name="KSO_WM_DIAGRAM_VIRTUALLY_FRAME" val="{&quot;height&quot;:281.37866141732286,&quot;left&quot;:47.51188976377953,&quot;top&quot;:86.58,&quot;width&quot;:624.9762279337475}"/>
</p:tagLst>
</file>

<file path=ppt/tags/tag5.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50.xml><?xml version="1.0" encoding="utf-8"?>
<p:tagLst xmlns:p="http://schemas.openxmlformats.org/presentationml/2006/main">
  <p:tag name="KSO_WM_DIAGRAM_VIRTUALLY_FRAME" val="{&quot;height&quot;:281.37866141732286,&quot;left&quot;:47.51188976377953,&quot;top&quot;:86.58,&quot;width&quot;:624.9762279337475}"/>
</p:tagLst>
</file>

<file path=ppt/tags/tag51.xml><?xml version="1.0" encoding="utf-8"?>
<p:tagLst xmlns:p="http://schemas.openxmlformats.org/presentationml/2006/main">
  <p:tag name="KSO_WM_DIAGRAM_VIRTUALLY_FRAME" val="{&quot;height&quot;:281.37866141732286,&quot;left&quot;:47.51188976377953,&quot;top&quot;:86.58,&quot;width&quot;:624.9762279337475}"/>
</p:tagLst>
</file>

<file path=ppt/tags/tag52.xml><?xml version="1.0" encoding="utf-8"?>
<p:tagLst xmlns:p="http://schemas.openxmlformats.org/presentationml/2006/main">
  <p:tag name="KSO_WM_DIAGRAM_VIRTUALLY_FRAME" val="{&quot;height&quot;:281.37866141732286,&quot;left&quot;:47.51188976377953,&quot;top&quot;:86.58,&quot;width&quot;:624.9762279337475}"/>
</p:tagLst>
</file>

<file path=ppt/tags/tag53.xml><?xml version="1.0" encoding="utf-8"?>
<p:tagLst xmlns:p="http://schemas.openxmlformats.org/presentationml/2006/main">
  <p:tag name="KSO_WM_DIAGRAM_VIRTUALLY_FRAME" val="{&quot;height&quot;:281.37866141732286,&quot;left&quot;:47.51188976377953,&quot;top&quot;:86.58,&quot;width&quot;:624.9762279337475}"/>
</p:tagLst>
</file>

<file path=ppt/tags/tag54.xml><?xml version="1.0" encoding="utf-8"?>
<p:tagLst xmlns:p="http://schemas.openxmlformats.org/presentationml/2006/main">
  <p:tag name="KSO_WM_DIAGRAM_VIRTUALLY_FRAME" val="{&quot;height&quot;:279.3211811023622,&quot;left&quot;:54.75,&quot;top&quot;:81.13937007874016,&quot;width&quot;:610.4880314960631}"/>
</p:tagLst>
</file>

<file path=ppt/tags/tag55.xml><?xml version="1.0" encoding="utf-8"?>
<p:tagLst xmlns:p="http://schemas.openxmlformats.org/presentationml/2006/main">
  <p:tag name="KSO_WM_DIAGRAM_VIRTUALLY_FRAME" val="{&quot;height&quot;:279.3211811023622,&quot;left&quot;:54.75,&quot;top&quot;:81.13937007874016,&quot;width&quot;:610.4880314960631}"/>
</p:tagLst>
</file>

<file path=ppt/tags/tag56.xml><?xml version="1.0" encoding="utf-8"?>
<p:tagLst xmlns:p="http://schemas.openxmlformats.org/presentationml/2006/main">
  <p:tag name="KSO_WM_DIAGRAM_VIRTUALLY_FRAME" val="{&quot;height&quot;:279.3211811023622,&quot;left&quot;:54.75,&quot;top&quot;:81.13937007874016,&quot;width&quot;:610.4880314960631}"/>
</p:tagLst>
</file>

<file path=ppt/tags/tag57.xml><?xml version="1.0" encoding="utf-8"?>
<p:tagLst xmlns:p="http://schemas.openxmlformats.org/presentationml/2006/main">
  <p:tag name="KSO_WM_DIAGRAM_VIRTUALLY_FRAME" val="{&quot;height&quot;:279.3211811023622,&quot;left&quot;:54.75,&quot;top&quot;:81.13937007874016,&quot;width&quot;:610.4880314960631}"/>
</p:tagLst>
</file>

<file path=ppt/tags/tag58.xml><?xml version="1.0" encoding="utf-8"?>
<p:tagLst xmlns:p="http://schemas.openxmlformats.org/presentationml/2006/main">
  <p:tag name="KSO_WM_DIAGRAM_VIRTUALLY_FRAME" val="{&quot;height&quot;:279.3211811023622,&quot;left&quot;:54.75,&quot;top&quot;:81.13937007874016,&quot;width&quot;:610.4880314960631}"/>
</p:tagLst>
</file>

<file path=ppt/tags/tag59.xml><?xml version="1.0" encoding="utf-8"?>
<p:tagLst xmlns:p="http://schemas.openxmlformats.org/presentationml/2006/main">
  <p:tag name="KSO_WM_DIAGRAM_VIRTUALLY_FRAME" val="{&quot;height&quot;:279.3211811023622,&quot;left&quot;:54.75,&quot;top&quot;:81.13937007874016,&quot;width&quot;:610.4880314960631}"/>
</p:tagLst>
</file>

<file path=ppt/tags/tag6.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60.xml><?xml version="1.0" encoding="utf-8"?>
<p:tagLst xmlns:p="http://schemas.openxmlformats.org/presentationml/2006/main">
  <p:tag name="KSO_WM_DIAGRAM_VIRTUALLY_FRAME" val="{&quot;height&quot;:279.3211811023622,&quot;left&quot;:54.75,&quot;top&quot;:81.13937007874016,&quot;width&quot;:610.4880314960631}"/>
</p:tagLst>
</file>

<file path=ppt/tags/tag61.xml><?xml version="1.0" encoding="utf-8"?>
<p:tagLst xmlns:p="http://schemas.openxmlformats.org/presentationml/2006/main">
  <p:tag name="KSO_WM_DIAGRAM_VIRTUALLY_FRAME" val="{&quot;height&quot;:279.3211811023622,&quot;left&quot;:54.75,&quot;top&quot;:81.13937007874016,&quot;width&quot;:610.4880314960631}"/>
</p:tagLst>
</file>

<file path=ppt/tags/tag62.xml><?xml version="1.0" encoding="utf-8"?>
<p:tagLst xmlns:p="http://schemas.openxmlformats.org/presentationml/2006/main">
  <p:tag name="KSO_WM_DIAGRAM_VIRTUALLY_FRAME" val="{&quot;height&quot;:279.3211811023622,&quot;left&quot;:54.75,&quot;top&quot;:81.13937007874016,&quot;width&quot;:610.4880314960631}"/>
</p:tagLst>
</file>

<file path=ppt/tags/tag63.xml><?xml version="1.0" encoding="utf-8"?>
<p:tagLst xmlns:p="http://schemas.openxmlformats.org/presentationml/2006/main">
  <p:tag name="KSO_WM_DIAGRAM_VIRTUALLY_FRAME" val="{&quot;height&quot;:279.3211811023622,&quot;left&quot;:54.75,&quot;top&quot;:81.13937007874016,&quot;width&quot;:610.4880314960631}"/>
</p:tagLst>
</file>

<file path=ppt/tags/tag64.xml><?xml version="1.0" encoding="utf-8"?>
<p:tagLst xmlns:p="http://schemas.openxmlformats.org/presentationml/2006/main">
  <p:tag name="KSO_WM_DIAGRAM_VIRTUALLY_FRAME" val="{&quot;height&quot;:279.3211811023622,&quot;left&quot;:54.75,&quot;top&quot;:81.13937007874016,&quot;width&quot;:610.4880314960631}"/>
</p:tagLst>
</file>

<file path=ppt/tags/tag65.xml><?xml version="1.0" encoding="utf-8"?>
<p:tagLst xmlns:p="http://schemas.openxmlformats.org/presentationml/2006/main">
  <p:tag name="KSO_WM_DIAGRAM_VIRTUALLY_FRAME" val="{&quot;height&quot;:279.3211811023622,&quot;left&quot;:54.75,&quot;top&quot;:81.13937007874016,&quot;width&quot;:610.4880314960631}"/>
</p:tagLst>
</file>

<file path=ppt/tags/tag66.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67.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68.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69.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7.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70.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71.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72.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73.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74.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75.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76.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77.xml><?xml version="1.0" encoding="utf-8"?>
<p:tagLst xmlns:p="http://schemas.openxmlformats.org/presentationml/2006/main">
  <p:tag name="KSO_WM_DIAGRAM_VIRTUALLY_FRAME" val="{&quot;height&quot;:310.8962204724409,&quot;left&quot;:112.30811023622046,&quot;top&quot;:90.9408661417323,&quot;width&quot;:564.7727559055118}"/>
</p:tagLst>
</file>

<file path=ppt/tags/tag78.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79.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80.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1.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2.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3.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4.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5.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6.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7.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8.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89.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9.xml><?xml version="1.0" encoding="utf-8"?>
<p:tagLst xmlns:p="http://schemas.openxmlformats.org/presentationml/2006/main">
  <p:tag name="KSO_WM_DIAGRAM_VIRTUALLY_FRAME" val="{&quot;height&quot;:286.5716535433071,&quot;left&quot;:50.471968503937006,&quot;top&quot;:80.21417322834645,&quot;width&quot;:619.0560629921259}"/>
</p:tagLst>
</file>

<file path=ppt/tags/tag90.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91.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92.xml><?xml version="1.0" encoding="utf-8"?>
<p:tagLst xmlns:p="http://schemas.openxmlformats.org/presentationml/2006/main">
  <p:tag name="KSO_WM_DIAGRAM_VIRTUALLY_FRAME" val="{&quot;height&quot;:300.74173228346456,&quot;left&quot;:20.6063779527559,&quot;top&quot;:88.9116535433071,&quot;width&quot;:643.9872440944881}"/>
</p:tagLst>
</file>

<file path=ppt/tags/tag93.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94.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95.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96.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97.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98.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ags/tag99.xml><?xml version="1.0" encoding="utf-8"?>
<p:tagLst xmlns:p="http://schemas.openxmlformats.org/presentationml/2006/main">
  <p:tag name="KSO_WM_DIAGRAM_VIRTUALLY_FRAME" val="{&quot;height&quot;:270.1300787401574,&quot;left&quot;:23.904015748031494,&quot;top&quot;:91.73496062992126,&quot;width&quot;:672.1919685039372}"/>
</p:tagLst>
</file>

<file path=ppt/theme/theme1.xml><?xml version="1.0" encoding="utf-8"?>
<a:theme xmlns:a="http://schemas.openxmlformats.org/drawingml/2006/main" name="Office 主题">
  <a:themeElements>
    <a:clrScheme name="自定义 16">
      <a:dk1>
        <a:srgbClr val="000000"/>
      </a:dk1>
      <a:lt1>
        <a:srgbClr val="FFFFFF"/>
      </a:lt1>
      <a:dk2>
        <a:srgbClr val="44546A"/>
      </a:dk2>
      <a:lt2>
        <a:srgbClr val="E7E6E6"/>
      </a:lt2>
      <a:accent1>
        <a:srgbClr val="C00000"/>
      </a:accent1>
      <a:accent2>
        <a:srgbClr val="FFC000"/>
      </a:accent2>
      <a:accent3>
        <a:srgbClr val="C00000"/>
      </a:accent3>
      <a:accent4>
        <a:srgbClr val="FFC000"/>
      </a:accent4>
      <a:accent5>
        <a:srgbClr val="C00000"/>
      </a:accent5>
      <a:accent6>
        <a:srgbClr val="FFC000"/>
      </a:accent6>
      <a:hlink>
        <a:srgbClr val="3A3838"/>
      </a:hlink>
      <a:folHlink>
        <a:srgbClr val="869FB7"/>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5869</Words>
  <Application>WPS 演示</Application>
  <PresentationFormat>On-screen Show (16:9)</PresentationFormat>
  <Paragraphs>546</Paragraphs>
  <Slides>41</Slides>
  <Notes>40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41</vt:i4>
      </vt:variant>
    </vt:vector>
  </HeadingPairs>
  <TitlesOfParts>
    <vt:vector size="55" baseType="lpstr">
      <vt:lpstr>Arial</vt:lpstr>
      <vt:lpstr>宋体</vt:lpstr>
      <vt:lpstr>Wingdings</vt:lpstr>
      <vt:lpstr>微软雅黑</vt:lpstr>
      <vt:lpstr>微软雅黑</vt:lpstr>
      <vt:lpstr>Arial</vt:lpstr>
      <vt:lpstr>Arial</vt:lpstr>
      <vt:lpstr>Arial Unicode MS</vt:lpstr>
      <vt:lpstr>Calibri</vt:lpstr>
      <vt:lpstr>等线</vt:lpstr>
      <vt:lpstr>宋体</vt:lpstr>
      <vt:lpstr>仿宋_GB2312</vt:lpstr>
      <vt:lpstr>仿宋</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PptxGenJS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PptxGenJS Presentation</dc:title>
  <dc:creator>PptxGenJS</dc:creator>
  <dc:subject>PptxGenJS Presentation</dc:subject>
  <cp:lastModifiedBy>梅</cp:lastModifiedBy>
  <cp:revision>20</cp:revision>
  <dcterms:created xsi:type="dcterms:W3CDTF">2024-11-15T03:11:00Z</dcterms:created>
  <dcterms:modified xsi:type="dcterms:W3CDTF">2024-11-21T06:26:51Z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E826695A956842B6B82BAF48FFE84A29_13</vt:lpwstr>
  </property>
  <property fmtid="{D5CDD505-2E9C-101B-9397-08002B2CF9AE}" pid="3" name="KSOProductBuildVer">
    <vt:lpwstr>2052-12.1.0.18912</vt:lpwstr>
  </property>
</Properties>
</file>