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62" r:id="rId3"/>
    <p:sldId id="360" r:id="rId4"/>
    <p:sldId id="335" r:id="rId5"/>
    <p:sldId id="386" r:id="rId6"/>
    <p:sldId id="387" r:id="rId7"/>
    <p:sldId id="388" r:id="rId8"/>
    <p:sldId id="389" r:id="rId9"/>
    <p:sldId id="390" r:id="rId10"/>
    <p:sldId id="399" r:id="rId11"/>
    <p:sldId id="366" r:id="rId12"/>
  </p:sldIdLst>
  <p:sldSz cx="9144000" cy="5143500" type="screen16x9"/>
  <p:notesSz cx="6858000" cy="9144000"/>
  <p:embeddedFontLst>
    <p:embeddedFont>
      <p:font typeface="仿宋" panose="02010609060101010101" charset="-122"/>
      <p:regular r:id="rId19"/>
    </p:embeddedFont>
    <p:embeddedFont>
      <p:font typeface="等线" panose="02010600030101010101" charset="-122"/>
      <p:regular r:id="rId20"/>
    </p:embeddedFont>
    <p:embeddedFont>
      <p:font typeface="等线 Light" panose="02010600030101010101" charset="-122"/>
      <p:regular r:id="rId21"/>
    </p:embeddedFont>
    <p:embeddedFont>
      <p:font typeface="Calibri" panose="020F0502020204030204" charset="0"/>
      <p:regular r:id="rId22"/>
      <p:bold r:id="rId23"/>
      <p:italic r:id="rId24"/>
      <p:boldItalic r:id="rId25"/>
    </p:embeddedFont>
  </p:embeddedFontLst>
  <p:custDataLst>
    <p:tags r:id="rId26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41" userDrawn="1">
          <p15:clr>
            <a:srgbClr val="A4A3A4"/>
          </p15:clr>
        </p15:guide>
        <p15:guide id="2" pos="2956" userDrawn="1">
          <p15:clr>
            <a:srgbClr val="A4A3A4"/>
          </p15:clr>
        </p15:guide>
        <p15:guide id="3" pos="3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ng" initials="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D1FC"/>
    <a:srgbClr val="80CEFC"/>
    <a:srgbClr val="55AAED"/>
    <a:srgbClr val="27964E"/>
    <a:srgbClr val="EC4019"/>
    <a:srgbClr val="A80000"/>
    <a:srgbClr val="38B565"/>
    <a:srgbClr val="D628DA"/>
    <a:srgbClr val="882FB2"/>
    <a:srgbClr val="9431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30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398" y="954"/>
      </p:cViewPr>
      <p:guideLst>
        <p:guide orient="horz" pos="1741"/>
        <p:guide pos="2956"/>
        <p:guide pos="3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38.xml"/><Relationship Id="rId25" Type="http://schemas.openxmlformats.org/officeDocument/2006/relationships/font" Target="fonts/font7.fntdata"/><Relationship Id="rId24" Type="http://schemas.openxmlformats.org/officeDocument/2006/relationships/font" Target="fonts/font6.fntdata"/><Relationship Id="rId23" Type="http://schemas.openxmlformats.org/officeDocument/2006/relationships/font" Target="fonts/font5.fntdata"/><Relationship Id="rId22" Type="http://schemas.openxmlformats.org/officeDocument/2006/relationships/font" Target="fonts/font4.fntdata"/><Relationship Id="rId21" Type="http://schemas.openxmlformats.org/officeDocument/2006/relationships/font" Target="fonts/font3.fntdata"/><Relationship Id="rId20" Type="http://schemas.openxmlformats.org/officeDocument/2006/relationships/font" Target="fonts/font2.fntdata"/><Relationship Id="rId2" Type="http://schemas.openxmlformats.org/officeDocument/2006/relationships/theme" Target="theme/theme1.xml"/><Relationship Id="rId19" Type="http://schemas.openxmlformats.org/officeDocument/2006/relationships/font" Target="fonts/font1.fntdata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7375B-645A-4B83-93EC-8A3A766EDB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F8934-6CED-46F5-B7D3-6CA10363127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83E8761-A14E-4E6E-B19C-D0ABAA7747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3410F0F-E077-475B-A7EC-03CDC27F5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83E8761-A14E-4E6E-B19C-D0ABAA7747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3410F0F-E077-475B-A7EC-03CDC27F5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83E8761-A14E-4E6E-B19C-D0ABAA7747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3410F0F-E077-475B-A7EC-03CDC27F5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83E8761-A14E-4E6E-B19C-D0ABAA7747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3410F0F-E077-475B-A7EC-03CDC27F5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83E8761-A14E-4E6E-B19C-D0ABAA7747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3410F0F-E077-475B-A7EC-03CDC27F5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83E8761-A14E-4E6E-B19C-D0ABAA7747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3410F0F-E077-475B-A7EC-03CDC27F5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83E8761-A14E-4E6E-B19C-D0ABAA7747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3410F0F-E077-475B-A7EC-03CDC27F5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83E8761-A14E-4E6E-B19C-D0ABAA7747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3410F0F-E077-475B-A7EC-03CDC27F5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83E8761-A14E-4E6E-B19C-D0ABAA7747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3410F0F-E077-475B-A7EC-03CDC27F5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83E8761-A14E-4E6E-B19C-D0ABAA7747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3410F0F-E077-475B-A7EC-03CDC27F5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83E8761-A14E-4E6E-B19C-D0ABAA7747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3410F0F-E077-475B-A7EC-03CDC27F5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 userDrawn="1"/>
        </p:nvSpPr>
        <p:spPr>
          <a:xfrm>
            <a:off x="190499" y="182335"/>
            <a:ext cx="8763001" cy="4778829"/>
          </a:xfrm>
          <a:prstGeom prst="roundRect">
            <a:avLst>
              <a:gd name="adj" fmla="val 3000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smtClean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tags" Target="../tags/tag3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image" Target="../media/image2.png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9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tags" Target="../tags/tag14.xml"/><Relationship Id="rId7" Type="http://schemas.openxmlformats.org/officeDocument/2006/relationships/image" Target="../media/image5.jpeg"/><Relationship Id="rId6" Type="http://schemas.openxmlformats.org/officeDocument/2006/relationships/tags" Target="../tags/tag13.xml"/><Relationship Id="rId5" Type="http://schemas.openxmlformats.org/officeDocument/2006/relationships/image" Target="../media/image4.jpeg"/><Relationship Id="rId4" Type="http://schemas.openxmlformats.org/officeDocument/2006/relationships/tags" Target="../tags/tag12.xml"/><Relationship Id="rId3" Type="http://schemas.openxmlformats.org/officeDocument/2006/relationships/image" Target="../media/image3.jpeg"/><Relationship Id="rId2" Type="http://schemas.openxmlformats.org/officeDocument/2006/relationships/tags" Target="../tags/tag11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21.xml"/><Relationship Id="rId7" Type="http://schemas.openxmlformats.org/officeDocument/2006/relationships/image" Target="../media/image7.jpeg"/><Relationship Id="rId6" Type="http://schemas.openxmlformats.org/officeDocument/2006/relationships/tags" Target="../tags/tag20.xml"/><Relationship Id="rId5" Type="http://schemas.openxmlformats.org/officeDocument/2006/relationships/image" Target="../media/image6.jpeg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Relationship Id="rId3" Type="http://schemas.openxmlformats.org/officeDocument/2006/relationships/image" Target="../media/image8.jpeg"/><Relationship Id="rId2" Type="http://schemas.openxmlformats.org/officeDocument/2006/relationships/tags" Target="../tags/tag23.xml"/><Relationship Id="rId1" Type="http://schemas.openxmlformats.org/officeDocument/2006/relationships/tags" Target="../tags/tag22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26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tags" Target="../tags/tag2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image" Target="../media/image13.jpeg"/><Relationship Id="rId7" Type="http://schemas.openxmlformats.org/officeDocument/2006/relationships/image" Target="../media/image12.jpeg"/><Relationship Id="rId6" Type="http://schemas.openxmlformats.org/officeDocument/2006/relationships/tags" Target="../tags/tag31.xml"/><Relationship Id="rId5" Type="http://schemas.openxmlformats.org/officeDocument/2006/relationships/image" Target="../media/image11.jpeg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2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36.xml"/><Relationship Id="rId2" Type="http://schemas.openxmlformats.org/officeDocument/2006/relationships/image" Target="../media/image14.png"/><Relationship Id="rId1" Type="http://schemas.openxmlformats.org/officeDocument/2006/relationships/tags" Target="../tags/tag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: 圆角 55"/>
          <p:cNvSpPr/>
          <p:nvPr/>
        </p:nvSpPr>
        <p:spPr>
          <a:xfrm>
            <a:off x="5285105" y="2968625"/>
            <a:ext cx="3305175" cy="299720"/>
          </a:xfrm>
          <a:prstGeom prst="roundRect">
            <a:avLst>
              <a:gd name="adj" fmla="val 50000"/>
            </a:avLst>
          </a:prstGeom>
          <a:gradFill>
            <a:gsLst>
              <a:gs pos="14000">
                <a:srgbClr val="0070C0"/>
              </a:gs>
              <a:gs pos="100000">
                <a:srgbClr val="00B0F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1400" b="1" smtClean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单位：河北华电石家庄热电有限公司</a:t>
            </a:r>
            <a:endParaRPr lang="zh-CN" altLang="en-US" sz="1400" b="1" dirty="0">
              <a:solidFill>
                <a:schemeClr val="bg1"/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88665" y="1774190"/>
            <a:ext cx="5773420" cy="6451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5号-经典雅黑" panose="02000000000000000000" pitchFamily="2" charset="-122"/>
                <a:ea typeface="字魂35号-经典雅黑" panose="02000000000000000000" pitchFamily="2" charset="-122"/>
                <a:cs typeface="+mn-ea"/>
                <a:sym typeface="+mn-lt"/>
              </a:rPr>
              <a:t>烟气阻隔板便携矫正工具</a:t>
            </a:r>
            <a:endParaRPr lang="zh-CN" altLang="en-US" sz="3600" smtClean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sym typeface="思源宋体 CN" panose="02020400000000000000" pitchFamily="18" charset="-122"/>
            </a:endParaRPr>
          </a:p>
        </p:txBody>
      </p:sp>
      <p:sp>
        <p:nvSpPr>
          <p:cNvPr id="4" name="矩形: 圆角 55"/>
          <p:cNvSpPr/>
          <p:nvPr/>
        </p:nvSpPr>
        <p:spPr>
          <a:xfrm>
            <a:off x="5285105" y="3610610"/>
            <a:ext cx="3305810" cy="299720"/>
          </a:xfrm>
          <a:prstGeom prst="roundRect">
            <a:avLst>
              <a:gd name="adj" fmla="val 50000"/>
            </a:avLst>
          </a:prstGeom>
          <a:gradFill>
            <a:gsLst>
              <a:gs pos="14000">
                <a:srgbClr val="0070C0"/>
              </a:gs>
              <a:gs pos="100000">
                <a:srgbClr val="00B0F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1400" b="1" smtClean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汇报人：王振强</a:t>
            </a:r>
            <a:endParaRPr lang="zh-CN" altLang="en-US" sz="1400" b="1" dirty="0">
              <a:solidFill>
                <a:schemeClr val="bg1"/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8" name="矩形: 圆角 55"/>
          <p:cNvSpPr/>
          <p:nvPr/>
        </p:nvSpPr>
        <p:spPr>
          <a:xfrm>
            <a:off x="5285105" y="4252595"/>
            <a:ext cx="3305810" cy="299720"/>
          </a:xfrm>
          <a:prstGeom prst="roundRect">
            <a:avLst>
              <a:gd name="adj" fmla="val 50000"/>
            </a:avLst>
          </a:prstGeom>
          <a:gradFill>
            <a:gsLst>
              <a:gs pos="14000">
                <a:srgbClr val="0070C0"/>
              </a:gs>
              <a:gs pos="100000">
                <a:srgbClr val="00B0F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1400" b="1" smtClean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日期：</a:t>
            </a:r>
            <a:r>
              <a:rPr lang="en-US" altLang="zh-CN" sz="1400" b="1" smtClean="0">
                <a:solidFill>
                  <a:schemeClr val="bg1"/>
                </a:solidFill>
                <a:latin typeface="Times New Roman" panose="02020603050405020304" charset="0"/>
                <a:ea typeface="思源宋体 CN" panose="02020400000000000000" pitchFamily="18" charset="-122"/>
                <a:cs typeface="Times New Roman" panose="02020603050405020304" charset="0"/>
                <a:sym typeface="思源宋体 CN" panose="02020400000000000000" pitchFamily="18" charset="-122"/>
              </a:rPr>
              <a:t>2024</a:t>
            </a:r>
            <a:r>
              <a:rPr lang="zh-CN" altLang="en-US" sz="1400" b="1" smtClean="0">
                <a:solidFill>
                  <a:schemeClr val="bg1"/>
                </a:solidFill>
                <a:latin typeface="Times New Roman" panose="02020603050405020304" charset="0"/>
                <a:ea typeface="思源宋体 CN" panose="02020400000000000000" pitchFamily="18" charset="-122"/>
                <a:cs typeface="Times New Roman" panose="02020603050405020304" charset="0"/>
                <a:sym typeface="思源宋体 CN" panose="02020400000000000000" pitchFamily="18" charset="-122"/>
              </a:rPr>
              <a:t>年</a:t>
            </a:r>
            <a:r>
              <a:rPr lang="en-US" altLang="zh-CN" sz="1400" b="1" smtClean="0">
                <a:solidFill>
                  <a:schemeClr val="bg1"/>
                </a:solidFill>
                <a:latin typeface="Times New Roman" panose="02020603050405020304" charset="0"/>
                <a:ea typeface="思源宋体 CN" panose="02020400000000000000" pitchFamily="18" charset="-122"/>
                <a:cs typeface="Times New Roman" panose="02020603050405020304" charset="0"/>
                <a:sym typeface="思源宋体 CN" panose="02020400000000000000" pitchFamily="18" charset="-122"/>
              </a:rPr>
              <a:t>11</a:t>
            </a:r>
            <a:r>
              <a:rPr lang="zh-CN" altLang="en-US" sz="1400" b="1" smtClean="0">
                <a:solidFill>
                  <a:schemeClr val="bg1"/>
                </a:solidFill>
                <a:latin typeface="Times New Roman" panose="02020603050405020304" charset="0"/>
                <a:ea typeface="思源宋体 CN" panose="02020400000000000000" pitchFamily="18" charset="-122"/>
                <a:cs typeface="Times New Roman" panose="02020603050405020304" charset="0"/>
                <a:sym typeface="思源宋体 CN" panose="02020400000000000000" pitchFamily="18" charset="-122"/>
              </a:rPr>
              <a:t>月</a:t>
            </a:r>
            <a:endParaRPr lang="zh-CN" altLang="en-US" sz="1400" b="1" dirty="0" smtClean="0">
              <a:solidFill>
                <a:schemeClr val="bg1"/>
              </a:solidFill>
              <a:latin typeface="Times New Roman" panose="02020603050405020304" charset="0"/>
              <a:ea typeface="思源宋体 CN" panose="02020400000000000000" pitchFamily="18" charset="-122"/>
              <a:cs typeface="Times New Roman" panose="02020603050405020304" charset="0"/>
              <a:sym typeface="思源宋体 CN" panose="02020400000000000000" pitchFamily="18" charset="-122"/>
            </a:endParaRPr>
          </a:p>
        </p:txBody>
      </p:sp>
      <p:pic>
        <p:nvPicPr>
          <p:cNvPr id="5" name="图片 4" descr="图片3"/>
          <p:cNvPicPr>
            <a:picLocks noChangeAspect="1"/>
          </p:cNvPicPr>
          <p:nvPr/>
        </p:nvPicPr>
        <p:blipFill>
          <a:blip r:embed="rId1"/>
          <a:srcRect l="22096"/>
          <a:stretch>
            <a:fillRect/>
          </a:stretch>
        </p:blipFill>
        <p:spPr>
          <a:xfrm>
            <a:off x="-635" y="1905"/>
            <a:ext cx="3210560" cy="51517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  <p:bldLst>
      <p:bldP spid="29" grpId="0" bldLvl="0" animBg="1"/>
      <p:bldP spid="31" grpId="0" bldLvl="0" animBg="1"/>
      <p:bldP spid="4" grpId="0" bldLvl="0" animBg="1"/>
      <p:bldP spid="8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4716653" y="3948430"/>
            <a:ext cx="1037771" cy="96522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 smtClean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831580" y="917211"/>
            <a:ext cx="312420" cy="290581"/>
          </a:xfrm>
          <a:prstGeom prst="rect">
            <a:avLst/>
          </a:prstGeom>
          <a:gradFill flip="none" rotWithShape="1">
            <a:gsLst>
              <a:gs pos="14000">
                <a:srgbClr val="0070C0"/>
              </a:gs>
              <a:gs pos="100000">
                <a:srgbClr val="00B0F0"/>
              </a:gs>
            </a:gsLst>
            <a:lin ang="2700000" scaled="0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 smtClean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940565" y="3290032"/>
            <a:ext cx="312420" cy="290581"/>
          </a:xfrm>
          <a:prstGeom prst="rect">
            <a:avLst/>
          </a:prstGeom>
          <a:gradFill flip="none" rotWithShape="1">
            <a:gsLst>
              <a:gs pos="14000">
                <a:srgbClr val="0070C0"/>
              </a:gs>
              <a:gs pos="100000">
                <a:srgbClr val="00B0F0"/>
              </a:gs>
            </a:gsLst>
            <a:lin ang="2700000" scaled="0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 smtClean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249302" y="4324100"/>
            <a:ext cx="312420" cy="290581"/>
          </a:xfrm>
          <a:prstGeom prst="rect">
            <a:avLst/>
          </a:prstGeom>
          <a:gradFill flip="none" rotWithShape="1">
            <a:gsLst>
              <a:gs pos="14000">
                <a:srgbClr val="0070C0"/>
              </a:gs>
              <a:gs pos="100000">
                <a:srgbClr val="00B0F0"/>
              </a:gs>
            </a:gsLst>
            <a:lin ang="2700000" scaled="0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 smtClean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831580" y="2816425"/>
            <a:ext cx="312420" cy="290581"/>
          </a:xfrm>
          <a:prstGeom prst="rect">
            <a:avLst/>
          </a:prstGeom>
          <a:gradFill flip="none" rotWithShape="1">
            <a:gsLst>
              <a:gs pos="14000">
                <a:srgbClr val="0070C0"/>
              </a:gs>
              <a:gs pos="100000">
                <a:srgbClr val="00B0F0"/>
              </a:gs>
            </a:gsLst>
            <a:lin ang="2700000" scaled="0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 smtClean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29" name="矩形: 圆角 55"/>
          <p:cNvSpPr/>
          <p:nvPr/>
        </p:nvSpPr>
        <p:spPr>
          <a:xfrm>
            <a:off x="1038175" y="3376876"/>
            <a:ext cx="1597820" cy="300031"/>
          </a:xfrm>
          <a:prstGeom prst="roundRect">
            <a:avLst>
              <a:gd name="adj" fmla="val 50000"/>
            </a:avLst>
          </a:prstGeom>
          <a:gradFill>
            <a:gsLst>
              <a:gs pos="14000">
                <a:srgbClr val="0070C0"/>
              </a:gs>
              <a:gs pos="100000">
                <a:srgbClr val="00B0F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smtClean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汇报人：王振强</a:t>
            </a:r>
            <a:endParaRPr lang="zh-CN" altLang="en-US" sz="1400" b="1" dirty="0">
              <a:solidFill>
                <a:schemeClr val="bg1"/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97486" y="1721979"/>
            <a:ext cx="3978960" cy="110680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思源宋体 CN" panose="02020400000000000000" pitchFamily="18" charset="-122"/>
              </a:rPr>
              <a:t>感谢观看</a:t>
            </a:r>
            <a:endParaRPr lang="zh-CN" altLang="en-US" sz="6600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sym typeface="思源宋体 CN" panose="02020400000000000000" pitchFamily="18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831120" y="190500"/>
            <a:ext cx="1587989" cy="147698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 smtClean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45" name="PA-文本框 88"/>
          <p:cNvSpPr txBox="1"/>
          <p:nvPr>
            <p:custDataLst>
              <p:tags r:id="rId1"/>
            </p:custDataLst>
          </p:nvPr>
        </p:nvSpPr>
        <p:spPr>
          <a:xfrm>
            <a:off x="741680" y="289560"/>
            <a:ext cx="3244850" cy="276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0"/>
            <a:r>
              <a:rPr lang="en-US" altLang="zh-CN" sz="1800" smtClean="0">
                <a:gradFill>
                  <a:gsLst>
                    <a:gs pos="14000">
                      <a:srgbClr val="0070C0"/>
                    </a:gs>
                    <a:gs pos="100000">
                      <a:srgbClr val="00B0F0"/>
                    </a:gs>
                  </a:gsLst>
                  <a:lin ang="2700000" scaled="0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思源宋体 CN" panose="02020400000000000000" pitchFamily="18" charset="-122"/>
              </a:rPr>
              <a:t>河北华电石家庄热电有限公司</a:t>
            </a:r>
            <a:endParaRPr lang="en-US" altLang="zh-CN" sz="1800" smtClean="0">
              <a:gradFill>
                <a:gsLst>
                  <a:gs pos="14000">
                    <a:srgbClr val="0070C0"/>
                  </a:gs>
                  <a:gs pos="100000">
                    <a:srgbClr val="00B0F0"/>
                  </a:gs>
                </a:gsLst>
                <a:lin ang="2700000" scaled="0"/>
              </a:gra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思源宋体 CN" panose="02020400000000000000" pitchFamily="18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715373" y="-16526"/>
            <a:ext cx="445170" cy="414051"/>
          </a:xfrm>
          <a:prstGeom prst="rect">
            <a:avLst/>
          </a:prstGeom>
          <a:gradFill flip="none" rotWithShape="1">
            <a:gsLst>
              <a:gs pos="14000">
                <a:srgbClr val="0070C0"/>
              </a:gs>
              <a:gs pos="100000">
                <a:srgbClr val="00B0F0"/>
              </a:gs>
            </a:gsLst>
            <a:lin ang="2700000" scaled="0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 smtClean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14343" name="图片 3075" descr="index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20" y="222885"/>
            <a:ext cx="556260" cy="3530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83" name="Picture 83" descr="0153df76a7af38b28d0896e080e54b039152e46deb35-IRfGoH_fw65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99" t="4356" r="7811" b="16983"/>
          <a:stretch>
            <a:fillRect/>
          </a:stretch>
        </p:blipFill>
        <p:spPr>
          <a:xfrm>
            <a:off x="5553710" y="2521268"/>
            <a:ext cx="3659188" cy="2597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  <p:bldLst>
      <p:bldP spid="29" grpId="0" bldLvl="0" animBg="1"/>
      <p:bldP spid="31" grpId="0" bldLvl="0" animBg="1"/>
      <p:bldP spid="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1337945" y="1854835"/>
            <a:ext cx="1049655" cy="175323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思源宋体 CN" panose="02020400000000000000" pitchFamily="18" charset="-122"/>
              </a:rPr>
              <a:t>目录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sym typeface="思源宋体 CN" panose="02020400000000000000" pitchFamily="18" charset="-122"/>
            </a:endParaRPr>
          </a:p>
        </p:txBody>
      </p:sp>
      <p:sp>
        <p:nvSpPr>
          <p:cNvPr id="36" name="椭圆 35"/>
          <p:cNvSpPr/>
          <p:nvPr>
            <p:custDataLst>
              <p:tags r:id="rId1"/>
            </p:custDataLst>
          </p:nvPr>
        </p:nvSpPr>
        <p:spPr>
          <a:xfrm>
            <a:off x="5588469" y="2085622"/>
            <a:ext cx="462642" cy="462642"/>
          </a:xfrm>
          <a:prstGeom prst="ellipse">
            <a:avLst/>
          </a:prstGeom>
          <a:solidFill>
            <a:srgbClr val="0070C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2</a:t>
            </a:r>
            <a:endParaRPr lang="zh-CN" altLang="en-US" sz="1800" dirty="0">
              <a:solidFill>
                <a:schemeClr val="bg1"/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37" name="矩形: 圆角 37"/>
          <p:cNvSpPr/>
          <p:nvPr>
            <p:custDataLst>
              <p:tags r:id="rId2"/>
            </p:custDataLst>
          </p:nvPr>
        </p:nvSpPr>
        <p:spPr>
          <a:xfrm>
            <a:off x="6187659" y="2064020"/>
            <a:ext cx="2121931" cy="47686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700" spc="225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思源宋体 CN" panose="02020400000000000000" pitchFamily="18" charset="-122"/>
              </a:rPr>
              <a:t>技术原理</a:t>
            </a:r>
            <a:endParaRPr lang="zh-CN" altLang="en-US" sz="2700" spc="225">
              <a:solidFill>
                <a:schemeClr val="tx1">
                  <a:lumMod val="75000"/>
                  <a:lumOff val="2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sym typeface="思源宋体 CN" panose="02020400000000000000" pitchFamily="18" charset="-122"/>
            </a:endParaRPr>
          </a:p>
        </p:txBody>
      </p:sp>
      <p:sp>
        <p:nvSpPr>
          <p:cNvPr id="40" name="椭圆 39"/>
          <p:cNvSpPr/>
          <p:nvPr>
            <p:custDataLst>
              <p:tags r:id="rId3"/>
            </p:custDataLst>
          </p:nvPr>
        </p:nvSpPr>
        <p:spPr>
          <a:xfrm>
            <a:off x="5370029" y="1247604"/>
            <a:ext cx="462642" cy="462642"/>
          </a:xfrm>
          <a:prstGeom prst="ellipse">
            <a:avLst/>
          </a:prstGeom>
          <a:solidFill>
            <a:srgbClr val="0070C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1</a:t>
            </a:r>
            <a:endParaRPr lang="zh-CN" altLang="en-US" sz="1800" dirty="0">
              <a:solidFill>
                <a:schemeClr val="bg1"/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41" name="矩形: 圆角 50"/>
          <p:cNvSpPr/>
          <p:nvPr>
            <p:custDataLst>
              <p:tags r:id="rId4"/>
            </p:custDataLst>
          </p:nvPr>
        </p:nvSpPr>
        <p:spPr>
          <a:xfrm>
            <a:off x="5969219" y="1225681"/>
            <a:ext cx="2121931" cy="47686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700" spc="225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思源宋体 CN" panose="02020400000000000000" pitchFamily="18" charset="-122"/>
              </a:rPr>
              <a:t>课题背景 </a:t>
            </a:r>
            <a:endParaRPr lang="zh-CN" altLang="en-US" sz="2700" spc="225" smtClean="0">
              <a:solidFill>
                <a:schemeClr val="tx1">
                  <a:lumMod val="75000"/>
                  <a:lumOff val="2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sym typeface="思源宋体 CN" panose="02020400000000000000" pitchFamily="18" charset="-122"/>
            </a:endParaRPr>
          </a:p>
        </p:txBody>
      </p:sp>
      <p:sp>
        <p:nvSpPr>
          <p:cNvPr id="43" name="Oval 373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429000" y="1854200"/>
            <a:ext cx="1696085" cy="1685925"/>
          </a:xfrm>
          <a:prstGeom prst="ellipse">
            <a:avLst/>
          </a:prstGeom>
          <a:blipFill dpi="0" rotWithShape="1">
            <a:blip r:embed="rId6" cstate="screen"/>
            <a:srcRect/>
            <a:stretch>
              <a:fillRect/>
            </a:stretch>
          </a:blip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2" name="椭圆 1"/>
          <p:cNvSpPr/>
          <p:nvPr>
            <p:custDataLst>
              <p:tags r:id="rId7"/>
            </p:custDataLst>
          </p:nvPr>
        </p:nvSpPr>
        <p:spPr>
          <a:xfrm>
            <a:off x="5601169" y="2939697"/>
            <a:ext cx="462642" cy="462642"/>
          </a:xfrm>
          <a:prstGeom prst="ellipse">
            <a:avLst/>
          </a:prstGeom>
          <a:solidFill>
            <a:srgbClr val="0070C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80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3</a:t>
            </a:r>
            <a:endParaRPr lang="en-US" sz="1800" dirty="0">
              <a:solidFill>
                <a:schemeClr val="bg1"/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3" name="矩形: 圆角 37"/>
          <p:cNvSpPr/>
          <p:nvPr>
            <p:custDataLst>
              <p:tags r:id="rId8"/>
            </p:custDataLst>
          </p:nvPr>
        </p:nvSpPr>
        <p:spPr>
          <a:xfrm>
            <a:off x="6200359" y="2918095"/>
            <a:ext cx="2121931" cy="47686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700" spc="225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思源宋体 CN" panose="02020400000000000000" pitchFamily="18" charset="-122"/>
              </a:rPr>
              <a:t>应用效果</a:t>
            </a:r>
            <a:endParaRPr lang="zh-CN" altLang="en-US" sz="2700" spc="225">
              <a:solidFill>
                <a:schemeClr val="tx1">
                  <a:lumMod val="75000"/>
                  <a:lumOff val="2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sym typeface="思源宋体 CN" panose="02020400000000000000" pitchFamily="18" charset="-122"/>
            </a:endParaRPr>
          </a:p>
        </p:txBody>
      </p:sp>
      <p:sp>
        <p:nvSpPr>
          <p:cNvPr id="6" name="椭圆 5"/>
          <p:cNvSpPr/>
          <p:nvPr>
            <p:custDataLst>
              <p:tags r:id="rId9"/>
            </p:custDataLst>
          </p:nvPr>
        </p:nvSpPr>
        <p:spPr>
          <a:xfrm>
            <a:off x="5361774" y="3752497"/>
            <a:ext cx="462642" cy="462642"/>
          </a:xfrm>
          <a:prstGeom prst="ellipse">
            <a:avLst/>
          </a:prstGeom>
          <a:solidFill>
            <a:srgbClr val="0070C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80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4</a:t>
            </a:r>
            <a:endParaRPr lang="en-US" sz="1800" dirty="0">
              <a:solidFill>
                <a:schemeClr val="bg1"/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7" name="矩形: 圆角 37"/>
          <p:cNvSpPr/>
          <p:nvPr>
            <p:custDataLst>
              <p:tags r:id="rId10"/>
            </p:custDataLst>
          </p:nvPr>
        </p:nvSpPr>
        <p:spPr>
          <a:xfrm>
            <a:off x="5960964" y="3730895"/>
            <a:ext cx="2121931" cy="47686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700" spc="225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思源宋体 CN" panose="02020400000000000000" pitchFamily="18" charset="-122"/>
              </a:rPr>
              <a:t>创造效益</a:t>
            </a:r>
            <a:endParaRPr lang="zh-CN" altLang="en-US" sz="2700" spc="225">
              <a:solidFill>
                <a:schemeClr val="tx1">
                  <a:lumMod val="75000"/>
                  <a:lumOff val="2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  <p:bldLst>
      <p:bldP spid="24" grpId="0" bldLvl="0" animBg="1"/>
      <p:bldP spid="36" grpId="0" bldLvl="0" animBg="1"/>
      <p:bldP spid="37" grpId="0" bldLvl="0" animBg="1"/>
      <p:bldP spid="40" grpId="0" bldLvl="0" animBg="1"/>
      <p:bldP spid="41" grpId="0" bldLvl="0" animBg="1"/>
      <p:bldP spid="2" grpId="0" bldLvl="0" animBg="1"/>
      <p:bldP spid="3" grpId="0" bldLvl="0" animBg="1"/>
      <p:bldP spid="6" grpId="0" bldLvl="0" animBg="1"/>
      <p:bldP spid="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80645" y="710565"/>
            <a:ext cx="8993505" cy="1950085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22" name="PA-矩形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0810" y="950595"/>
            <a:ext cx="8893175" cy="1727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 algn="just" eaLnBrk="1" fontAlgn="auto" hangingPunct="1">
              <a:lnSpc>
                <a:spcPct val="150000"/>
              </a:lnSpc>
            </a:pPr>
            <a:r>
              <a:rPr lang="zh-CN" altLang="en-US" sz="1500" b="1" dirty="0">
                <a:solidFill>
                  <a:schemeClr val="bg1"/>
                </a:solidFill>
                <a:latin typeface="Times New Roman" panose="02020603050405020304" charset="0"/>
                <a:ea typeface="思源宋体 CN" panose="02020400000000000000" pitchFamily="18" charset="-122"/>
                <a:cs typeface="Times New Roman" panose="02020603050405020304" charset="0"/>
                <a:sym typeface="思源宋体 CN" panose="02020400000000000000" pitchFamily="18" charset="-122"/>
              </a:rPr>
              <a:t>河北华电石家庄热电有限公司九期为天然气热电联产工程，其匹配的余热锅炉受热面为模块化布置，沿烟气方向分为6个模块，每个模块上、下部及两侧均设有烟气阻隔板，可有效地防止烟气走廊的形成，避免影响传热效果。下部烟气阻隔板与模块之间可以上下相对滑动，满足受热模块向下膨胀的要求。在机组实际运行过程中，由于原始安装精度不高及高温下各部位膨胀不均等问题，造成下部阻隔板相互挤压严重变形，形成烟气走廊如图</a:t>
            </a:r>
            <a:r>
              <a:rPr lang="en-US" altLang="zh-CN" sz="1500" b="1" dirty="0">
                <a:solidFill>
                  <a:schemeClr val="bg1"/>
                </a:solidFill>
                <a:latin typeface="Times New Roman" panose="02020603050405020304" charset="0"/>
                <a:ea typeface="思源宋体 CN" panose="02020400000000000000" pitchFamily="18" charset="-122"/>
                <a:cs typeface="Times New Roman" panose="02020603050405020304" charset="0"/>
                <a:sym typeface="思源宋体 CN" panose="02020400000000000000" pitchFamily="18" charset="-122"/>
              </a:rPr>
              <a:t>2</a:t>
            </a:r>
            <a:r>
              <a:rPr lang="zh-CN" altLang="en-US" sz="1500" b="1" dirty="0">
                <a:solidFill>
                  <a:schemeClr val="bg1"/>
                </a:solidFill>
                <a:latin typeface="Times New Roman" panose="02020603050405020304" charset="0"/>
                <a:ea typeface="思源宋体 CN" panose="02020400000000000000" pitchFamily="18" charset="-122"/>
                <a:cs typeface="Times New Roman" panose="02020603050405020304" charset="0"/>
                <a:sym typeface="思源宋体 CN" panose="02020400000000000000" pitchFamily="18" charset="-122"/>
              </a:rPr>
              <a:t>，严重影响锅炉换热，还会造成底板温度升高，增加散热损失，且存在安全隐患。</a:t>
            </a:r>
            <a:endParaRPr lang="zh-CN" altLang="en-US" sz="1500" b="1" dirty="0">
              <a:solidFill>
                <a:schemeClr val="bg1"/>
              </a:solidFill>
              <a:latin typeface="Times New Roman" panose="02020603050405020304" charset="0"/>
              <a:ea typeface="思源宋体 CN" panose="02020400000000000000" pitchFamily="18" charset="-122"/>
              <a:cs typeface="Times New Roman" panose="02020603050405020304" charset="0"/>
              <a:sym typeface="思源宋体 CN" panose="02020400000000000000" pitchFamily="18" charset="-122"/>
            </a:endParaRPr>
          </a:p>
          <a:p>
            <a:pPr indent="457200" algn="just" eaLnBrk="1" fontAlgn="auto" hangingPunct="1">
              <a:lnSpc>
                <a:spcPct val="150000"/>
              </a:lnSpc>
            </a:pPr>
            <a:endParaRPr lang="zh-CN" altLang="en-US" sz="1500" b="1" dirty="0">
              <a:solidFill>
                <a:schemeClr val="bg1"/>
              </a:solidFill>
              <a:latin typeface="Times New Roman" panose="02020603050405020304" charset="0"/>
              <a:ea typeface="思源宋体 CN" panose="02020400000000000000" pitchFamily="18" charset="-122"/>
              <a:cs typeface="Times New Roman" panose="02020603050405020304" charset="0"/>
              <a:sym typeface="思源宋体 CN" panose="02020400000000000000" pitchFamily="18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44467" y="229026"/>
            <a:ext cx="2719933" cy="471654"/>
            <a:chOff x="1295400" y="1707748"/>
            <a:chExt cx="3626577" cy="628871"/>
          </a:xfrm>
        </p:grpSpPr>
        <p:sp>
          <p:nvSpPr>
            <p:cNvPr id="29" name="矩形: 圆角 25"/>
            <p:cNvSpPr/>
            <p:nvPr/>
          </p:nvSpPr>
          <p:spPr>
            <a:xfrm>
              <a:off x="1295400" y="1707748"/>
              <a:ext cx="615950" cy="615950"/>
            </a:xfrm>
            <a:prstGeom prst="roundRect">
              <a:avLst/>
            </a:prstGeom>
            <a:gradFill>
              <a:gsLst>
                <a:gs pos="61000">
                  <a:srgbClr val="0070C0"/>
                </a:gs>
                <a:gs pos="0">
                  <a:srgbClr val="0070C0">
                    <a:alpha val="50000"/>
                  </a:srgb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smtClean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01</a:t>
              </a:r>
              <a:endParaRPr lang="zh-CN" altLang="en-US" sz="15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147027" y="1784593"/>
              <a:ext cx="2774950" cy="552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spc="45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sym typeface="思源宋体 CN" panose="02020400000000000000" pitchFamily="18" charset="-122"/>
                </a:rPr>
                <a:t>课题背景</a:t>
              </a:r>
              <a:endParaRPr lang="zh-CN" altLang="en-US" sz="2100" spc="45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rot="5400000">
              <a:off x="2012406" y="1959418"/>
              <a:ext cx="130629" cy="112611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</p:grp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4692015" y="4750435"/>
            <a:ext cx="4010660" cy="27559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indent="0" algn="ctr"/>
            <a:r>
              <a:rPr lang="zh-CN" sz="1200" b="1">
                <a:latin typeface="Times New Roman" panose="02020603050405020304" charset="0"/>
                <a:ea typeface="仿宋" panose="02010609060101010101" charset="-122"/>
              </a:rPr>
              <a:t>图</a:t>
            </a:r>
            <a:r>
              <a:rPr lang="en-US" sz="1200" b="1">
                <a:latin typeface="Times New Roman" panose="02020603050405020304" charset="0"/>
                <a:ea typeface="仿宋" panose="02010609060101010101" charset="-122"/>
                <a:cs typeface="Times New Roman" panose="02020603050405020304" charset="0"/>
              </a:rPr>
              <a:t>2 </a:t>
            </a:r>
            <a:r>
              <a:rPr lang="zh-CN" sz="1200" b="1">
                <a:latin typeface="Times New Roman" panose="02020603050405020304" charset="0"/>
                <a:ea typeface="仿宋" panose="02010609060101010101" charset="-122"/>
              </a:rPr>
              <a:t>九期</a:t>
            </a:r>
            <a:r>
              <a:rPr lang="en-US" sz="1200" b="1">
                <a:latin typeface="Times New Roman" panose="02020603050405020304" charset="0"/>
                <a:ea typeface="仿宋" panose="02010609060101010101" charset="-122"/>
                <a:cs typeface="Times New Roman" panose="02020603050405020304" charset="0"/>
              </a:rPr>
              <a:t>#4</a:t>
            </a:r>
            <a:r>
              <a:rPr lang="zh-CN" sz="1200" b="1">
                <a:latin typeface="Times New Roman" panose="02020603050405020304" charset="0"/>
                <a:ea typeface="仿宋" panose="02010609060101010101" charset="-122"/>
              </a:rPr>
              <a:t>余炉烟气阻隔板变形</a:t>
            </a:r>
            <a:endParaRPr lang="zh-CN" sz="1200" b="1">
              <a:latin typeface="Times New Roman" panose="02020603050405020304" charset="0"/>
              <a:ea typeface="仿宋" panose="02010609060101010101" charset="-122"/>
            </a:endParaRPr>
          </a:p>
        </p:txBody>
      </p:sp>
      <p:pic>
        <p:nvPicPr>
          <p:cNvPr id="8195" name="图片 3" descr="IMG_20170528_173121.jpg"/>
          <p:cNvPicPr>
            <a:picLocks noChangeAspect="1"/>
          </p:cNvPicPr>
          <p:nvPr/>
        </p:nvPicPr>
        <p:blipFill>
          <a:blip r:embed="rId3"/>
          <a:srcRect l="8017" r="25291" b="24622"/>
          <a:stretch>
            <a:fillRect/>
          </a:stretch>
        </p:blipFill>
        <p:spPr>
          <a:xfrm>
            <a:off x="391160" y="2763520"/>
            <a:ext cx="1606500" cy="187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6" name="图片 3" descr="IMG_20170807_111833.jp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121535" y="2763520"/>
            <a:ext cx="2162808" cy="187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IMG_20210318_10282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449345" y="2763520"/>
            <a:ext cx="2496000" cy="18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文本框 6"/>
          <p:cNvSpPr txBox="1"/>
          <p:nvPr>
            <p:custDataLst>
              <p:tags r:id="rId8"/>
            </p:custDataLst>
          </p:nvPr>
        </p:nvSpPr>
        <p:spPr>
          <a:xfrm>
            <a:off x="455295" y="4748530"/>
            <a:ext cx="4010660" cy="27559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indent="0" algn="ctr"/>
            <a:r>
              <a:rPr lang="zh-CN" sz="1200" b="1">
                <a:latin typeface="Times New Roman" panose="02020603050405020304" charset="0"/>
                <a:ea typeface="仿宋" panose="02010609060101010101" charset="-122"/>
              </a:rPr>
              <a:t>图</a:t>
            </a:r>
            <a:r>
              <a:rPr lang="en-US" sz="1200" b="1">
                <a:latin typeface="Times New Roman" panose="02020603050405020304" charset="0"/>
                <a:ea typeface="仿宋" panose="02010609060101010101" charset="-122"/>
                <a:cs typeface="Times New Roman" panose="02020603050405020304" charset="0"/>
              </a:rPr>
              <a:t>1 </a:t>
            </a:r>
            <a:r>
              <a:rPr lang="zh-CN" sz="1200" b="1">
                <a:latin typeface="Times New Roman" panose="02020603050405020304" charset="0"/>
                <a:ea typeface="仿宋" panose="02010609060101010101" charset="-122"/>
              </a:rPr>
              <a:t>余热锅炉模块及底部空间</a:t>
            </a:r>
            <a:endParaRPr lang="zh-CN" sz="1200" b="1">
              <a:latin typeface="Times New Roman" panose="02020603050405020304" charset="0"/>
              <a:ea typeface="仿宋" panose="02010609060101010101" charset="-122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  <p:bldLst>
      <p:bldP spid="15" grpId="0" bldLvl="0" animBg="1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45135" y="960755"/>
            <a:ext cx="8381365" cy="1578610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22" name="PA-矩形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77215" y="1023620"/>
            <a:ext cx="8116570" cy="1384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余热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锅炉人孔门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对角线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尺寸为750mm，烟气阻隔板尺寸为1000×1200mm。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受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人孔门尺寸限制变形的烟气阻隔板不能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整体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移出炉膛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修理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，只能在炉膛内矫正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。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且炉内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管道交错、空间狭小，如进行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暴力敲击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极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易损伤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管道或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保温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内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护板</a:t>
            </a:r>
            <a:r>
              <a:rPr lang="zh-CN" altLang="en-US" sz="1500" b="1" dirty="0">
                <a:solidFill>
                  <a:schemeClr val="bg1"/>
                </a:solidFill>
                <a:latin typeface="Times New Roman" panose="02020603050405020304" charset="0"/>
                <a:ea typeface="思源宋体 CN" panose="02020400000000000000" pitchFamily="18" charset="-122"/>
                <a:cs typeface="Times New Roman" panose="02020603050405020304" charset="0"/>
                <a:sym typeface="思源宋体 CN" panose="02020400000000000000" pitchFamily="18" charset="-122"/>
              </a:rPr>
              <a:t>。为解决以上问题，特设计制作了烟气阻隔板便携矫正工具。</a:t>
            </a:r>
            <a:endParaRPr lang="zh-CN" altLang="en-US" sz="1500" b="1" dirty="0">
              <a:solidFill>
                <a:schemeClr val="bg1"/>
              </a:solidFill>
              <a:latin typeface="Times New Roman" panose="02020603050405020304" charset="0"/>
              <a:ea typeface="思源宋体 CN" panose="02020400000000000000" pitchFamily="18" charset="-122"/>
              <a:cs typeface="Times New Roman" panose="02020603050405020304" charset="0"/>
              <a:sym typeface="思源宋体 CN" panose="02020400000000000000" pitchFamily="18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44467" y="229026"/>
            <a:ext cx="2719933" cy="471654"/>
            <a:chOff x="1295400" y="1707748"/>
            <a:chExt cx="3626577" cy="628871"/>
          </a:xfrm>
        </p:grpSpPr>
        <p:sp>
          <p:nvSpPr>
            <p:cNvPr id="29" name="矩形: 圆角 25"/>
            <p:cNvSpPr/>
            <p:nvPr/>
          </p:nvSpPr>
          <p:spPr>
            <a:xfrm>
              <a:off x="1295400" y="1707748"/>
              <a:ext cx="615950" cy="615950"/>
            </a:xfrm>
            <a:prstGeom prst="roundRect">
              <a:avLst/>
            </a:prstGeom>
            <a:gradFill>
              <a:gsLst>
                <a:gs pos="61000">
                  <a:srgbClr val="0070C0"/>
                </a:gs>
                <a:gs pos="0">
                  <a:srgbClr val="0070C0">
                    <a:alpha val="50000"/>
                  </a:srgb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smtClean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01</a:t>
              </a:r>
              <a:endParaRPr lang="zh-CN" altLang="en-US" sz="15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147027" y="1784593"/>
              <a:ext cx="2774950" cy="552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spc="45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sym typeface="思源宋体 CN" panose="02020400000000000000" pitchFamily="18" charset="-122"/>
                </a:rPr>
                <a:t>课题背景 </a:t>
              </a:r>
              <a:endParaRPr lang="zh-CN" altLang="en-US" sz="2100" spc="45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rot="5400000">
              <a:off x="2012406" y="1959418"/>
              <a:ext cx="130629" cy="112611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</p:grp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920115" y="4820285"/>
            <a:ext cx="3350260" cy="275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sz="1200" b="1">
                <a:latin typeface="Times New Roman" panose="02020603050405020304" charset="0"/>
                <a:ea typeface="仿宋" panose="02010609060101010101" charset="-122"/>
              </a:rPr>
              <a:t>图</a:t>
            </a:r>
            <a:r>
              <a:rPr lang="en-US" sz="1200" b="1">
                <a:latin typeface="Times New Roman" panose="02020603050405020304" charset="0"/>
                <a:ea typeface="仿宋" panose="02010609060101010101" charset="-122"/>
              </a:rPr>
              <a:t>3</a:t>
            </a:r>
            <a:r>
              <a:rPr sz="1200" b="1">
                <a:latin typeface="Times New Roman" panose="02020603050405020304" charset="0"/>
                <a:ea typeface="仿宋" panose="02010609060101010101" charset="-122"/>
              </a:rPr>
              <a:t> </a:t>
            </a:r>
            <a:r>
              <a:rPr lang="zh-CN" sz="1200" b="1">
                <a:latin typeface="Times New Roman" panose="02020603050405020304" charset="0"/>
                <a:ea typeface="仿宋" panose="02010609060101010101" charset="-122"/>
              </a:rPr>
              <a:t>余热锅炉炉膛人孔门</a:t>
            </a:r>
            <a:endParaRPr lang="zh-CN" sz="1200" b="1">
              <a:latin typeface="Times New Roman" panose="02020603050405020304" charset="0"/>
              <a:ea typeface="仿宋" panose="02010609060101010101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4333875" y="4794250"/>
            <a:ext cx="4053205" cy="275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sz="1200" b="1">
                <a:latin typeface="Times New Roman" panose="02020603050405020304" charset="0"/>
                <a:ea typeface="仿宋" panose="02010609060101010101" charset="-122"/>
              </a:rPr>
              <a:t>图</a:t>
            </a:r>
            <a:r>
              <a:rPr lang="en-US" sz="1200" b="1">
                <a:latin typeface="Times New Roman" panose="02020603050405020304" charset="0"/>
                <a:ea typeface="仿宋" panose="02010609060101010101" charset="-122"/>
              </a:rPr>
              <a:t>4</a:t>
            </a:r>
            <a:r>
              <a:rPr sz="1200" b="1">
                <a:latin typeface="Times New Roman" panose="02020603050405020304" charset="0"/>
                <a:ea typeface="仿宋" panose="02010609060101010101" charset="-122"/>
              </a:rPr>
              <a:t> </a:t>
            </a:r>
            <a:r>
              <a:rPr lang="zh-CN" sz="1200" b="1">
                <a:latin typeface="Times New Roman" panose="02020603050405020304" charset="0"/>
                <a:ea typeface="仿宋" panose="02010609060101010101" charset="-122"/>
              </a:rPr>
              <a:t>余热锅炉炉膛内部空间</a:t>
            </a:r>
            <a:endParaRPr lang="zh-CN" sz="1200" b="1">
              <a:latin typeface="Times New Roman" panose="02020603050405020304" charset="0"/>
              <a:ea typeface="仿宋" panose="02010609060101010101" charset="-122"/>
            </a:endParaRPr>
          </a:p>
        </p:txBody>
      </p:sp>
      <p:pic>
        <p:nvPicPr>
          <p:cNvPr id="12292" name="图片 1" descr="e27bf4fdb1c5f935ed99e9940fa791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13260" r="34340" b="16142"/>
          <a:stretch>
            <a:fillRect/>
          </a:stretch>
        </p:blipFill>
        <p:spPr>
          <a:xfrm rot="5400000">
            <a:off x="1515245" y="2427477"/>
            <a:ext cx="2160000" cy="2590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00cd666251f1214b8cef035b868604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005388" y="2642870"/>
            <a:ext cx="2880000" cy="216000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  <p:bldLst>
      <p:bldP spid="15" grpId="0" bldLvl="0" animBg="1"/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27050" y="854075"/>
            <a:ext cx="3414395" cy="3618230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22" name="PA-矩形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00710" y="1318260"/>
            <a:ext cx="3152140" cy="2769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首先制作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两个相互对应的支撑架，支撑架是由多条边固定连接成的多边形框架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。再将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两个支撑架之间通过多条等长的连杆相连接，每条连杆的两端分别固定连接在两端支撑架对应的角上，两个支撑架与中间的连杆组成多面棱柱形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，图</a:t>
            </a:r>
            <a:r>
              <a:rPr lang="en-US" alt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5 </a:t>
            </a:r>
            <a:r>
              <a:rPr lang="zh-CN" altLang="en-US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为三棱柱示例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，使用时，配合撬杠或千斤顶使用。</a:t>
            </a:r>
            <a:endParaRPr lang="zh-CN" altLang="en-US" sz="1500" b="1" dirty="0">
              <a:solidFill>
                <a:schemeClr val="bg1"/>
              </a:solidFill>
              <a:latin typeface="Times New Roman" panose="02020603050405020304" charset="0"/>
              <a:ea typeface="思源宋体 CN" panose="02020400000000000000" pitchFamily="18" charset="-122"/>
              <a:cs typeface="Times New Roman" panose="02020603050405020304" charset="0"/>
              <a:sym typeface="思源宋体 CN" panose="02020400000000000000" pitchFamily="18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44467" y="229026"/>
            <a:ext cx="2719933" cy="471654"/>
            <a:chOff x="1295400" y="1707748"/>
            <a:chExt cx="3626577" cy="628871"/>
          </a:xfrm>
        </p:grpSpPr>
        <p:sp>
          <p:nvSpPr>
            <p:cNvPr id="29" name="矩形: 圆角 25"/>
            <p:cNvSpPr/>
            <p:nvPr/>
          </p:nvSpPr>
          <p:spPr>
            <a:xfrm>
              <a:off x="1295400" y="1707748"/>
              <a:ext cx="615950" cy="615950"/>
            </a:xfrm>
            <a:prstGeom prst="roundRect">
              <a:avLst/>
            </a:prstGeom>
            <a:gradFill>
              <a:gsLst>
                <a:gs pos="61000">
                  <a:srgbClr val="0070C0"/>
                </a:gs>
                <a:gs pos="0">
                  <a:srgbClr val="0070C0">
                    <a:alpha val="50000"/>
                  </a:srgb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smtClean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02</a:t>
              </a:r>
              <a:endParaRPr lang="en-US" sz="15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147027" y="1784593"/>
              <a:ext cx="2774950" cy="552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spc="45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sym typeface="思源宋体 CN" panose="02020400000000000000" pitchFamily="18" charset="-122"/>
                </a:rPr>
                <a:t>技术原理 </a:t>
              </a:r>
              <a:endParaRPr lang="zh-CN" altLang="en-US" sz="2100" spc="45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rot="5400000">
              <a:off x="2012406" y="1959418"/>
              <a:ext cx="130629" cy="112611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</p:grp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4577409" y="4401820"/>
            <a:ext cx="348932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sz="1200" b="1">
                <a:latin typeface="Times New Roman" panose="02020603050405020304" charset="0"/>
                <a:ea typeface="仿宋" panose="02010609060101010101" charset="-122"/>
              </a:rPr>
              <a:t>图</a:t>
            </a:r>
            <a:r>
              <a:rPr lang="en-US" sz="1200" b="1">
                <a:latin typeface="Times New Roman" panose="02020603050405020304" charset="0"/>
                <a:ea typeface="仿宋" panose="02010609060101010101" charset="-122"/>
              </a:rPr>
              <a:t>5</a:t>
            </a:r>
            <a:r>
              <a:rPr sz="1200" b="1">
                <a:latin typeface="Times New Roman" panose="02020603050405020304" charset="0"/>
                <a:ea typeface="仿宋" panose="02010609060101010101" charset="-122"/>
              </a:rPr>
              <a:t> 烟气阻隔板矫正工具</a:t>
            </a:r>
            <a:r>
              <a:rPr lang="zh-CN" sz="1200" b="1">
                <a:latin typeface="Times New Roman" panose="02020603050405020304" charset="0"/>
                <a:ea typeface="仿宋" panose="02010609060101010101" charset="-122"/>
              </a:rPr>
              <a:t>设计图（三棱柱）</a:t>
            </a:r>
            <a:endParaRPr lang="zh-CN" sz="1200" b="1">
              <a:latin typeface="Times New Roman" panose="02020603050405020304" charset="0"/>
              <a:ea typeface="仿宋" panose="02010609060101010101" charset="-122"/>
            </a:endParaRPr>
          </a:p>
          <a:p>
            <a:pPr indent="0" algn="ctr"/>
            <a:r>
              <a:rPr lang="zh-CN" sz="1200">
                <a:latin typeface="Times New Roman" panose="02020603050405020304" charset="0"/>
                <a:ea typeface="仿宋" panose="02010609060101010101" charset="-122"/>
              </a:rPr>
              <a:t>1、连杆；11、连杆一；12、连杆二；13、连杆三；2、支撑架</a:t>
            </a:r>
            <a:endParaRPr lang="zh-CN" sz="1200">
              <a:latin typeface="Times New Roman" panose="02020603050405020304" charset="0"/>
              <a:ea typeface="仿宋" panose="02010609060101010101" charset="-122"/>
            </a:endParaRPr>
          </a:p>
        </p:txBody>
      </p:sp>
      <p:pic>
        <p:nvPicPr>
          <p:cNvPr id="4" name="图片 3" descr="d4d62a3f0d4d082addbf68b68d2655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9140" y="756285"/>
            <a:ext cx="3545863" cy="352800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  <p:bldLst>
      <p:bldP spid="15" grpId="0" bldLvl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27050" y="829310"/>
            <a:ext cx="3422650" cy="4204970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22" name="PA-矩形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5470" y="823595"/>
            <a:ext cx="3255010" cy="407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1.</a:t>
            </a:r>
            <a:r>
              <a:rPr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粗修：处理变形较大的烟气阻隔板，矫正</a:t>
            </a:r>
            <a:r>
              <a:rPr lang="zh-CN"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工具</a:t>
            </a:r>
            <a:r>
              <a:rPr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如图</a:t>
            </a:r>
            <a:r>
              <a:rPr lang="en-US"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6</a:t>
            </a:r>
            <a:r>
              <a:rPr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放置，</a:t>
            </a:r>
            <a:r>
              <a:rPr lang="zh-CN"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支撑架</a:t>
            </a:r>
            <a:r>
              <a:rPr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一根贴平地面，另一根垂直地面。将阻隔板弯曲部位的凸起一面向上</a:t>
            </a:r>
            <a:r>
              <a:rPr lang="zh-CN"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穿入</a:t>
            </a:r>
            <a:r>
              <a:rPr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空隙，用撬</a:t>
            </a:r>
            <a:r>
              <a:rPr lang="zh-CN"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杠</a:t>
            </a:r>
            <a:r>
              <a:rPr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远端抵住上部直管，利用杠杆原理向下压阻隔板，达到矫正目的。</a:t>
            </a:r>
            <a:endParaRPr sz="1400" b="1" dirty="0">
              <a:solidFill>
                <a:schemeClr val="bg1"/>
              </a:solidFill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 eaLnBrk="1" hangingPunct="1">
              <a:lnSpc>
                <a:spcPct val="150000"/>
              </a:lnSpc>
            </a:pPr>
            <a:endParaRPr sz="1400" b="1" dirty="0">
              <a:solidFill>
                <a:schemeClr val="bg1"/>
              </a:solidFill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2.</a:t>
            </a:r>
            <a:r>
              <a:rPr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精修：处理变形较小的烟气阻隔板，矫正</a:t>
            </a:r>
            <a:r>
              <a:rPr lang="zh-CN"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工具</a:t>
            </a:r>
            <a:r>
              <a:rPr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如图</a:t>
            </a:r>
            <a:r>
              <a:rPr lang="en-US"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7</a:t>
            </a:r>
            <a:r>
              <a:rPr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放置，</a:t>
            </a:r>
            <a:r>
              <a:rPr lang="zh-CN"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支撑架</a:t>
            </a:r>
            <a:r>
              <a:rPr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倒扣在地面上，将阻隔板</a:t>
            </a:r>
            <a:r>
              <a:rPr lang="zh-CN"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穿入</a:t>
            </a:r>
            <a:r>
              <a:rPr sz="14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空隙，将千斤顶放置在阻隔板上，顶部抵住上部直管，千斤顶加压，达到精修的目的。</a:t>
            </a:r>
            <a:endParaRPr sz="1400" b="1" dirty="0">
              <a:solidFill>
                <a:schemeClr val="bg1"/>
              </a:solidFill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44467" y="229026"/>
            <a:ext cx="2719933" cy="471654"/>
            <a:chOff x="1295400" y="1707748"/>
            <a:chExt cx="3626577" cy="628871"/>
          </a:xfrm>
        </p:grpSpPr>
        <p:sp>
          <p:nvSpPr>
            <p:cNvPr id="29" name="矩形: 圆角 25"/>
            <p:cNvSpPr/>
            <p:nvPr/>
          </p:nvSpPr>
          <p:spPr>
            <a:xfrm>
              <a:off x="1295400" y="1707748"/>
              <a:ext cx="615950" cy="615950"/>
            </a:xfrm>
            <a:prstGeom prst="roundRect">
              <a:avLst/>
            </a:prstGeom>
            <a:gradFill>
              <a:gsLst>
                <a:gs pos="61000">
                  <a:srgbClr val="0070C0"/>
                </a:gs>
                <a:gs pos="0">
                  <a:srgbClr val="0070C0">
                    <a:alpha val="50000"/>
                  </a:srgb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smtClean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02</a:t>
              </a:r>
              <a:endParaRPr lang="en-US" sz="15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147027" y="1784593"/>
              <a:ext cx="2774950" cy="552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spc="45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sym typeface="思源宋体 CN" panose="02020400000000000000" pitchFamily="18" charset="-122"/>
                </a:rPr>
                <a:t>技术原理</a:t>
              </a:r>
              <a:endParaRPr lang="zh-CN" altLang="en-US" sz="2100" spc="45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rot="5400000">
              <a:off x="2012406" y="1959418"/>
              <a:ext cx="130629" cy="112611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4675823" y="2247900"/>
            <a:ext cx="41052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sz="1200" b="1">
                <a:latin typeface="Times New Roman" panose="02020603050405020304" charset="0"/>
                <a:ea typeface="仿宋" panose="02010609060101010101" charset="-122"/>
              </a:rPr>
              <a:t>图</a:t>
            </a:r>
            <a:r>
              <a:rPr lang="en-US" sz="1200" b="1">
                <a:latin typeface="Times New Roman" panose="02020603050405020304" charset="0"/>
                <a:ea typeface="仿宋" panose="02010609060101010101" charset="-122"/>
              </a:rPr>
              <a:t>6</a:t>
            </a:r>
            <a:r>
              <a:rPr sz="1200" b="1">
                <a:latin typeface="Times New Roman" panose="02020603050405020304" charset="0"/>
                <a:ea typeface="仿宋" panose="02010609060101010101" charset="-122"/>
              </a:rPr>
              <a:t> 烟气阻隔板矫正工具</a:t>
            </a:r>
            <a:r>
              <a:rPr lang="zh-CN" sz="1200" b="1">
                <a:latin typeface="Times New Roman" panose="02020603050405020304" charset="0"/>
                <a:ea typeface="仿宋" panose="02010609060101010101" charset="-122"/>
              </a:rPr>
              <a:t>粗修原理图</a:t>
            </a:r>
            <a:endParaRPr lang="zh-CN" sz="1200" b="1">
              <a:latin typeface="Times New Roman" panose="02020603050405020304" charset="0"/>
              <a:ea typeface="仿宋" panose="02010609060101010101" charset="-122"/>
            </a:endParaRPr>
          </a:p>
          <a:p>
            <a:pPr indent="0" algn="ctr"/>
            <a:r>
              <a:rPr lang="en-US" altLang="zh-CN" sz="1200">
                <a:latin typeface="Times New Roman" panose="02020603050405020304" charset="0"/>
                <a:ea typeface="仿宋" panose="02010609060101010101" charset="-122"/>
                <a:sym typeface="+mn-ea"/>
              </a:rPr>
              <a:t>3</a:t>
            </a:r>
            <a:r>
              <a:rPr lang="zh-CN" sz="1200">
                <a:latin typeface="Times New Roman" panose="02020603050405020304" charset="0"/>
                <a:ea typeface="仿宋" panose="02010609060101010101" charset="-122"/>
                <a:sym typeface="+mn-ea"/>
              </a:rPr>
              <a:t>、阻隔板</a:t>
            </a:r>
            <a:r>
              <a:rPr lang="zh-CN" sz="1200">
                <a:latin typeface="Times New Roman" panose="02020603050405020304" charset="0"/>
                <a:ea typeface="仿宋" panose="02010609060101010101" charset="-122"/>
              </a:rPr>
              <a:t>；</a:t>
            </a:r>
            <a:r>
              <a:rPr lang="en-US" altLang="zh-CN" sz="1200">
                <a:latin typeface="Times New Roman" panose="02020603050405020304" charset="0"/>
                <a:ea typeface="仿宋" panose="02010609060101010101" charset="-122"/>
                <a:sym typeface="+mn-ea"/>
              </a:rPr>
              <a:t>4</a:t>
            </a:r>
            <a:r>
              <a:rPr lang="zh-CN" sz="1200">
                <a:latin typeface="Times New Roman" panose="02020603050405020304" charset="0"/>
                <a:ea typeface="仿宋" panose="02010609060101010101" charset="-122"/>
                <a:sym typeface="+mn-ea"/>
              </a:rPr>
              <a:t>、撬杠</a:t>
            </a:r>
            <a:endParaRPr lang="zh-CN" sz="1200">
              <a:latin typeface="Times New Roman" panose="02020603050405020304" charset="0"/>
              <a:ea typeface="仿宋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49153" y="4620895"/>
            <a:ext cx="415861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sz="1200" b="1">
                <a:latin typeface="Times New Roman" panose="02020603050405020304" charset="0"/>
                <a:ea typeface="仿宋" panose="02010609060101010101" charset="-122"/>
              </a:rPr>
              <a:t>图</a:t>
            </a:r>
            <a:r>
              <a:rPr lang="en-US" sz="1200" b="1">
                <a:latin typeface="Times New Roman" panose="02020603050405020304" charset="0"/>
                <a:ea typeface="仿宋" panose="02010609060101010101" charset="-122"/>
              </a:rPr>
              <a:t>7</a:t>
            </a:r>
            <a:r>
              <a:rPr sz="1200" b="1">
                <a:latin typeface="Times New Roman" panose="02020603050405020304" charset="0"/>
                <a:ea typeface="仿宋" panose="02010609060101010101" charset="-122"/>
              </a:rPr>
              <a:t> </a:t>
            </a:r>
            <a:r>
              <a:rPr sz="1200" b="1">
                <a:latin typeface="Times New Roman" panose="02020603050405020304" charset="0"/>
                <a:ea typeface="仿宋" panose="02010609060101010101" charset="-122"/>
                <a:sym typeface="+mn-ea"/>
              </a:rPr>
              <a:t>烟气阻隔板矫正工具</a:t>
            </a:r>
            <a:r>
              <a:rPr lang="zh-CN" sz="1200" b="1">
                <a:latin typeface="Times New Roman" panose="02020603050405020304" charset="0"/>
                <a:ea typeface="仿宋" panose="02010609060101010101" charset="-122"/>
                <a:sym typeface="+mn-ea"/>
              </a:rPr>
              <a:t>精修原理图</a:t>
            </a:r>
            <a:endParaRPr lang="zh-CN" sz="1200" b="1">
              <a:latin typeface="Times New Roman" panose="02020603050405020304" charset="0"/>
              <a:ea typeface="仿宋" panose="02010609060101010101" charset="-122"/>
              <a:sym typeface="+mn-ea"/>
            </a:endParaRPr>
          </a:p>
          <a:p>
            <a:pPr indent="0" algn="ctr"/>
            <a:r>
              <a:rPr lang="en-US" sz="1200">
                <a:latin typeface="Times New Roman" panose="02020603050405020304" charset="0"/>
                <a:ea typeface="仿宋" panose="02010609060101010101" charset="-122"/>
              </a:rPr>
              <a:t>5</a:t>
            </a:r>
            <a:r>
              <a:rPr lang="zh-CN" altLang="en-US" sz="1200">
                <a:latin typeface="Times New Roman" panose="02020603050405020304" charset="0"/>
                <a:ea typeface="仿宋" panose="02010609060101010101" charset="-122"/>
              </a:rPr>
              <a:t>、</a:t>
            </a:r>
            <a:r>
              <a:rPr sz="1200">
                <a:latin typeface="Times New Roman" panose="02020603050405020304" charset="0"/>
                <a:ea typeface="仿宋" panose="02010609060101010101" charset="-122"/>
              </a:rPr>
              <a:t>千斤顶</a:t>
            </a:r>
            <a:endParaRPr sz="1200">
              <a:latin typeface="Times New Roman" panose="02020603050405020304" charset="0"/>
              <a:ea typeface="仿宋" panose="02010609060101010101" charset="-122"/>
            </a:endParaRPr>
          </a:p>
        </p:txBody>
      </p:sp>
      <p:pic>
        <p:nvPicPr>
          <p:cNvPr id="10" name="图片 9" descr="51bb4f19c84d6527f5aa2351ff0934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2453" y="592455"/>
            <a:ext cx="3092015" cy="1656000"/>
          </a:xfrm>
          <a:prstGeom prst="rect">
            <a:avLst/>
          </a:prstGeom>
        </p:spPr>
      </p:pic>
      <p:pic>
        <p:nvPicPr>
          <p:cNvPr id="11" name="图片 10" descr="0690fd63429d95002084855f2aa8f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2321" y="2753995"/>
            <a:ext cx="4072280" cy="172800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  <p:bldLst>
      <p:bldP spid="15" grpId="0" bldLvl="0" animBg="1"/>
      <p:bldP spid="5" grpId="0"/>
      <p:bldP spid="1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48005" y="776605"/>
            <a:ext cx="8234045" cy="1758315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22" name="PA-矩形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06425" y="748348"/>
            <a:ext cx="8099425" cy="1731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检修过程中</a:t>
            </a:r>
            <a:r>
              <a:rPr lang="zh-CN" altLang="en-US" sz="1500" b="1" dirty="0">
                <a:solidFill>
                  <a:schemeClr val="bg1"/>
                </a:solidFill>
                <a:latin typeface="Times New Roman" panose="02020603050405020304" charset="0"/>
                <a:ea typeface="思源宋体 CN" panose="02020400000000000000" pitchFamily="18" charset="-122"/>
                <a:cs typeface="Times New Roman" panose="02020603050405020304" charset="0"/>
                <a:sym typeface="思源宋体 CN" panose="02020400000000000000" pitchFamily="18" charset="-122"/>
              </a:rPr>
              <a:t>制作并使用了烟气阻隔板矫正工具如图</a:t>
            </a:r>
            <a:r>
              <a:rPr lang="en-US" altLang="zh-CN" sz="1500" b="1" dirty="0">
                <a:solidFill>
                  <a:schemeClr val="bg1"/>
                </a:solidFill>
                <a:latin typeface="Times New Roman" panose="02020603050405020304" charset="0"/>
                <a:ea typeface="思源宋体 CN" panose="02020400000000000000" pitchFamily="18" charset="-122"/>
                <a:cs typeface="Times New Roman" panose="02020603050405020304" charset="0"/>
                <a:sym typeface="思源宋体 CN" panose="02020400000000000000" pitchFamily="18" charset="-122"/>
              </a:rPr>
              <a:t>8</a:t>
            </a:r>
            <a:r>
              <a:rPr lang="zh-CN" altLang="en-US" sz="1500" b="1" dirty="0">
                <a:solidFill>
                  <a:schemeClr val="bg1"/>
                </a:solidFill>
                <a:latin typeface="Times New Roman" panose="02020603050405020304" charset="0"/>
                <a:ea typeface="思源宋体 CN" panose="02020400000000000000" pitchFamily="18" charset="-122"/>
                <a:cs typeface="Times New Roman" panose="02020603050405020304" charset="0"/>
                <a:sym typeface="思源宋体 CN" panose="02020400000000000000" pitchFamily="18" charset="-122"/>
              </a:rPr>
              <a:t>，使得工作效率及质量大大提高。原本一周至两周的工作量，仅需3至4天即可完成。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解决了检修过程中较大尺寸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的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阻隔板无法进出炉膛人孔门，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其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受热变形后在炉膛内直接拆卸矫正的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施工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要求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，操作简单、高效。</a:t>
            </a:r>
            <a:endParaRPr lang="zh-CN" sz="1500" b="1" dirty="0">
              <a:solidFill>
                <a:schemeClr val="bg1"/>
              </a:solidFill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1500" b="1" dirty="0">
                <a:solidFill>
                  <a:schemeClr val="bg1"/>
                </a:solidFill>
                <a:latin typeface="Times New Roman" panose="02020603050405020304" charset="0"/>
                <a:ea typeface="思源宋体 CN" panose="02020400000000000000" pitchFamily="18" charset="-122"/>
                <a:cs typeface="Times New Roman" panose="02020603050405020304" charset="0"/>
                <a:sym typeface="思源宋体 CN" panose="02020400000000000000" pitchFamily="18" charset="-122"/>
              </a:rPr>
              <a:t>矫正后再配合限位板安装，图</a:t>
            </a:r>
            <a:r>
              <a:rPr lang="en-US" altLang="zh-CN" sz="1500" b="1" dirty="0">
                <a:solidFill>
                  <a:schemeClr val="bg1"/>
                </a:solidFill>
                <a:latin typeface="Times New Roman" panose="02020603050405020304" charset="0"/>
                <a:ea typeface="思源宋体 CN" panose="02020400000000000000" pitchFamily="18" charset="-122"/>
                <a:cs typeface="Times New Roman" panose="02020603050405020304" charset="0"/>
                <a:sym typeface="思源宋体 CN" panose="02020400000000000000" pitchFamily="18" charset="-122"/>
              </a:rPr>
              <a:t>9</a:t>
            </a:r>
            <a:r>
              <a:rPr lang="zh-CN" altLang="en-US" sz="1500" b="1" dirty="0">
                <a:solidFill>
                  <a:schemeClr val="bg1"/>
                </a:solidFill>
                <a:latin typeface="Times New Roman" panose="02020603050405020304" charset="0"/>
                <a:ea typeface="思源宋体 CN" panose="02020400000000000000" pitchFamily="18" charset="-122"/>
                <a:cs typeface="Times New Roman" panose="02020603050405020304" charset="0"/>
                <a:sym typeface="思源宋体 CN" panose="02020400000000000000" pitchFamily="18" charset="-122"/>
              </a:rPr>
              <a:t>与图</a:t>
            </a:r>
            <a:r>
              <a:rPr lang="en-US" altLang="zh-CN" sz="1500" b="1" dirty="0">
                <a:solidFill>
                  <a:schemeClr val="bg1"/>
                </a:solidFill>
                <a:latin typeface="Times New Roman" panose="02020603050405020304" charset="0"/>
                <a:ea typeface="思源宋体 CN" panose="02020400000000000000" pitchFamily="18" charset="-122"/>
                <a:cs typeface="Times New Roman" panose="02020603050405020304" charset="0"/>
                <a:sym typeface="思源宋体 CN" panose="02020400000000000000" pitchFamily="18" charset="-122"/>
              </a:rPr>
              <a:t>10</a:t>
            </a:r>
            <a:r>
              <a:rPr lang="zh-CN" altLang="en-US" sz="1500" b="1" dirty="0">
                <a:solidFill>
                  <a:schemeClr val="bg1"/>
                </a:solidFill>
                <a:latin typeface="Times New Roman" panose="02020603050405020304" charset="0"/>
                <a:ea typeface="思源宋体 CN" panose="02020400000000000000" pitchFamily="18" charset="-122"/>
                <a:cs typeface="Times New Roman" panose="02020603050405020304" charset="0"/>
                <a:sym typeface="思源宋体 CN" panose="02020400000000000000" pitchFamily="18" charset="-122"/>
              </a:rPr>
              <a:t>为安装后与运行一段时间后效果图，烟气阻隔板变形</a:t>
            </a:r>
            <a:r>
              <a:rPr lang="zh-CN" altLang="en-US" sz="1500" b="1" dirty="0">
                <a:solidFill>
                  <a:schemeClr val="bg1"/>
                </a:solidFill>
                <a:latin typeface="Times New Roman" panose="02020603050405020304" charset="0"/>
                <a:ea typeface="思源宋体 CN" panose="02020400000000000000" pitchFamily="18" charset="-122"/>
                <a:cs typeface="Times New Roman" panose="02020603050405020304" charset="0"/>
                <a:sym typeface="思源宋体 CN" panose="02020400000000000000" pitchFamily="18" charset="-122"/>
              </a:rPr>
              <a:t>情况得到明显改善。</a:t>
            </a:r>
            <a:endParaRPr lang="zh-CN" altLang="en-US" sz="1500" b="1" dirty="0">
              <a:solidFill>
                <a:schemeClr val="bg1"/>
              </a:solidFill>
              <a:latin typeface="Times New Roman" panose="02020603050405020304" charset="0"/>
              <a:ea typeface="思源宋体 CN" panose="02020400000000000000" pitchFamily="18" charset="-122"/>
              <a:cs typeface="Times New Roman" panose="02020603050405020304" charset="0"/>
              <a:sym typeface="思源宋体 CN" panose="02020400000000000000" pitchFamily="18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36212" y="220771"/>
            <a:ext cx="2719933" cy="471654"/>
            <a:chOff x="1295400" y="1707748"/>
            <a:chExt cx="3626577" cy="628871"/>
          </a:xfrm>
        </p:grpSpPr>
        <p:sp>
          <p:nvSpPr>
            <p:cNvPr id="29" name="矩形: 圆角 25"/>
            <p:cNvSpPr/>
            <p:nvPr/>
          </p:nvSpPr>
          <p:spPr>
            <a:xfrm>
              <a:off x="1295400" y="1707748"/>
              <a:ext cx="615950" cy="615950"/>
            </a:xfrm>
            <a:prstGeom prst="roundRect">
              <a:avLst/>
            </a:prstGeom>
            <a:gradFill>
              <a:gsLst>
                <a:gs pos="61000">
                  <a:srgbClr val="0070C0"/>
                </a:gs>
                <a:gs pos="0">
                  <a:srgbClr val="0070C0">
                    <a:alpha val="50000"/>
                  </a:srgb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smtClean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0</a:t>
              </a:r>
              <a:r>
                <a:rPr lang="en-US" sz="1500" smtClean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3</a:t>
              </a:r>
              <a:endParaRPr lang="en-US" sz="15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147027" y="1784593"/>
              <a:ext cx="2774950" cy="552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spc="45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sym typeface="思源宋体 CN" panose="02020400000000000000" pitchFamily="18" charset="-122"/>
                </a:rPr>
                <a:t>应用效果</a:t>
              </a:r>
              <a:endParaRPr lang="zh-CN" altLang="en-US" sz="2100" spc="45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rot="5400000">
              <a:off x="2012406" y="1959418"/>
              <a:ext cx="130629" cy="112611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</p:grpSp>
      <p:sp>
        <p:nvSpPr>
          <p:cNvPr id="100" name="文本框 99"/>
          <p:cNvSpPr txBox="1"/>
          <p:nvPr>
            <p:custDataLst>
              <p:tags r:id="rId2"/>
            </p:custDataLst>
          </p:nvPr>
        </p:nvSpPr>
        <p:spPr>
          <a:xfrm>
            <a:off x="-207010" y="4698683"/>
            <a:ext cx="4077970" cy="275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sz="1200" b="1">
                <a:latin typeface="Times New Roman" panose="02020603050405020304" charset="0"/>
                <a:ea typeface="仿宋" panose="02010609060101010101" charset="-122"/>
              </a:rPr>
              <a:t>图</a:t>
            </a:r>
            <a:r>
              <a:rPr lang="en-US" sz="1200" b="1">
                <a:latin typeface="Times New Roman" panose="02020603050405020304" charset="0"/>
                <a:ea typeface="仿宋" panose="02010609060101010101" charset="-122"/>
              </a:rPr>
              <a:t>8 </a:t>
            </a:r>
            <a:r>
              <a:rPr sz="1200" b="1">
                <a:latin typeface="Times New Roman" panose="02020603050405020304" charset="0"/>
                <a:ea typeface="仿宋" panose="02010609060101010101" charset="-122"/>
                <a:sym typeface="+mn-ea"/>
              </a:rPr>
              <a:t>烟气阻隔板矫正工具</a:t>
            </a:r>
            <a:r>
              <a:rPr lang="zh-CN" sz="1200" b="1">
                <a:latin typeface="Times New Roman" panose="02020603050405020304" charset="0"/>
                <a:ea typeface="仿宋" panose="02010609060101010101" charset="-122"/>
                <a:sym typeface="+mn-ea"/>
              </a:rPr>
              <a:t>实物图</a:t>
            </a:r>
            <a:endParaRPr lang="zh-CN" sz="1200" b="1">
              <a:latin typeface="Times New Roman" panose="02020603050405020304" charset="0"/>
              <a:ea typeface="仿宋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2859405" y="4698683"/>
            <a:ext cx="3766185" cy="275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sz="1200" b="1">
                <a:latin typeface="Times New Roman" panose="02020603050405020304" charset="0"/>
                <a:ea typeface="仿宋" panose="02010609060101010101" charset="-122"/>
              </a:rPr>
              <a:t>图</a:t>
            </a:r>
            <a:r>
              <a:rPr lang="en-US" sz="1200" b="1">
                <a:latin typeface="Times New Roman" panose="02020603050405020304" charset="0"/>
                <a:ea typeface="仿宋" panose="02010609060101010101" charset="-122"/>
              </a:rPr>
              <a:t>9</a:t>
            </a:r>
            <a:r>
              <a:rPr sz="1200" b="1">
                <a:latin typeface="Times New Roman" panose="02020603050405020304" charset="0"/>
                <a:ea typeface="仿宋" panose="02010609060101010101" charset="-122"/>
              </a:rPr>
              <a:t> </a:t>
            </a:r>
            <a:r>
              <a:rPr lang="zh-CN" sz="1200" b="1">
                <a:latin typeface="Times New Roman" panose="02020603050405020304" charset="0"/>
                <a:ea typeface="仿宋" panose="02010609060101010101" charset="-122"/>
              </a:rPr>
              <a:t>余热锅炉烟气阻隔板矫正后效果图</a:t>
            </a:r>
            <a:endParaRPr lang="zh-CN" sz="1200" b="1">
              <a:latin typeface="Times New Roman" panose="02020603050405020304" charset="0"/>
              <a:ea typeface="仿宋" panose="02010609060101010101" charset="-122"/>
            </a:endParaRPr>
          </a:p>
        </p:txBody>
      </p:sp>
      <p:pic>
        <p:nvPicPr>
          <p:cNvPr id="2" name="图片 -2147482624" descr="b53814fa44a00a0428cd87698d5a3e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41046" y="2794318"/>
            <a:ext cx="2642866" cy="187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 descr="IMG_20210527_09440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492500" y="2794318"/>
            <a:ext cx="2496308" cy="1872000"/>
          </a:xfrm>
          <a:prstGeom prst="rect">
            <a:avLst/>
          </a:prstGeom>
        </p:spPr>
      </p:pic>
      <p:pic>
        <p:nvPicPr>
          <p:cNvPr id="21541" name="图片 3" descr="dd4120cd5c991e80ac62b1fb0bdaea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89044" y="2794318"/>
            <a:ext cx="2497505" cy="1872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5493385" y="4699635"/>
            <a:ext cx="4077970" cy="275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sz="1200" b="1">
                <a:latin typeface="Times New Roman" panose="02020603050405020304" charset="0"/>
                <a:ea typeface="仿宋" panose="02010609060101010101" charset="-122"/>
              </a:rPr>
              <a:t>图</a:t>
            </a:r>
            <a:r>
              <a:rPr lang="en-US" sz="1200" b="1">
                <a:latin typeface="Times New Roman" panose="02020603050405020304" charset="0"/>
                <a:ea typeface="仿宋" panose="02010609060101010101" charset="-122"/>
              </a:rPr>
              <a:t>10</a:t>
            </a:r>
            <a:r>
              <a:rPr sz="1200" b="1">
                <a:latin typeface="Times New Roman" panose="02020603050405020304" charset="0"/>
                <a:ea typeface="仿宋" panose="02010609060101010101" charset="-122"/>
              </a:rPr>
              <a:t> </a:t>
            </a:r>
            <a:r>
              <a:rPr lang="zh-CN" sz="1200" b="1">
                <a:latin typeface="Times New Roman" panose="02020603050405020304" charset="0"/>
                <a:ea typeface="仿宋" panose="02010609060101010101" charset="-122"/>
              </a:rPr>
              <a:t>运行后烟气阻隔板复查情况图</a:t>
            </a:r>
            <a:endParaRPr lang="zh-CN" sz="1200" b="1">
              <a:latin typeface="Times New Roman" panose="02020603050405020304" charset="0"/>
              <a:ea typeface="仿宋" panose="02010609060101010101" charset="-122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  <p:bldLst>
      <p:bldP spid="15" grpId="0" bldLvl="0" animBg="1"/>
      <p:bldP spid="100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45135" y="779145"/>
            <a:ext cx="8315960" cy="1873885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22" name="PA-矩形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2130" y="954405"/>
            <a:ext cx="8141970" cy="1523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根据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表</a:t>
            </a:r>
            <a:r>
              <a:rPr lang="en-US" alt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1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使用工具前与使用工具后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数据统计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，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平均减少维修阻隔板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1</a:t>
            </a:r>
            <a:r>
              <a:rPr lang="en-US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0</a:t>
            </a:r>
            <a:r>
              <a:rPr lang="zh-CN" altLang="en-US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块</a:t>
            </a:r>
            <a:r>
              <a:rPr lang="en-US" alt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/</a:t>
            </a:r>
            <a:r>
              <a:rPr lang="zh-CN" altLang="en-US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次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，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两台锅炉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每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年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检修节约费用约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（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0.15×1</a:t>
            </a:r>
            <a:r>
              <a:rPr lang="en-US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0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×0.003×7930×30+1</a:t>
            </a:r>
            <a:r>
              <a:rPr lang="en-US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0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×1.5×500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）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×</a:t>
            </a:r>
            <a:r>
              <a:rPr lang="en-US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2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≈</a:t>
            </a:r>
            <a:r>
              <a:rPr lang="en-US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1.7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万元</a:t>
            </a:r>
            <a:r>
              <a:rPr lang="en-US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/</a:t>
            </a:r>
            <a:r>
              <a:rPr lang="zh-CN" altLang="en-US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年</a:t>
            </a:r>
            <a:endParaRPr sz="1500" b="1" dirty="0">
              <a:solidFill>
                <a:schemeClr val="bg1"/>
              </a:solidFill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 eaLnBrk="1" hangingPunct="1">
              <a:lnSpc>
                <a:spcPct val="150000"/>
              </a:lnSpc>
            </a:pPr>
            <a:r>
              <a:rPr sz="1200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①材料单价：不锈钢板30元/kg，密度为7930kg/m3。</a:t>
            </a:r>
            <a:endParaRPr sz="1200" dirty="0">
              <a:solidFill>
                <a:schemeClr val="bg1"/>
              </a:solidFill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 eaLnBrk="1" hangingPunct="1">
              <a:lnSpc>
                <a:spcPct val="150000"/>
              </a:lnSpc>
            </a:pPr>
            <a:r>
              <a:rPr sz="1200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②技工、焊工人工单价：500元/工日。</a:t>
            </a:r>
            <a:endParaRPr sz="1200" dirty="0">
              <a:solidFill>
                <a:schemeClr val="bg1"/>
              </a:solidFill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 eaLnBrk="1" hangingPunct="1">
              <a:lnSpc>
                <a:spcPct val="150000"/>
              </a:lnSpc>
            </a:pPr>
            <a:r>
              <a:rPr sz="1200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③修补更换材料以0.15㎡/块、厚3mm记取，消耗人工1.5工日/块</a:t>
            </a:r>
            <a:endParaRPr sz="1200" dirty="0">
              <a:solidFill>
                <a:schemeClr val="bg1"/>
              </a:solidFill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36212" y="220771"/>
            <a:ext cx="2719933" cy="471654"/>
            <a:chOff x="1295400" y="1707748"/>
            <a:chExt cx="3626577" cy="628871"/>
          </a:xfrm>
        </p:grpSpPr>
        <p:sp>
          <p:nvSpPr>
            <p:cNvPr id="29" name="矩形: 圆角 25"/>
            <p:cNvSpPr/>
            <p:nvPr/>
          </p:nvSpPr>
          <p:spPr>
            <a:xfrm>
              <a:off x="1295400" y="1707748"/>
              <a:ext cx="615950" cy="615950"/>
            </a:xfrm>
            <a:prstGeom prst="roundRect">
              <a:avLst/>
            </a:prstGeom>
            <a:gradFill>
              <a:gsLst>
                <a:gs pos="61000">
                  <a:srgbClr val="0070C0"/>
                </a:gs>
                <a:gs pos="0">
                  <a:srgbClr val="0070C0">
                    <a:alpha val="50000"/>
                  </a:srgb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smtClean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04</a:t>
              </a:r>
              <a:endParaRPr lang="en-US" sz="15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147027" y="1784593"/>
              <a:ext cx="2774950" cy="552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spc="45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sym typeface="思源宋体 CN" panose="02020400000000000000" pitchFamily="18" charset="-122"/>
                </a:rPr>
                <a:t>创造效益</a:t>
              </a:r>
              <a:endParaRPr lang="zh-CN" altLang="en-US" sz="2100" spc="45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rot="5400000">
              <a:off x="2012406" y="1959418"/>
              <a:ext cx="130629" cy="112611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</p:grpSp>
      <p:graphicFrame>
        <p:nvGraphicFramePr>
          <p:cNvPr id="8" name="表格 7"/>
          <p:cNvGraphicFramePr/>
          <p:nvPr/>
        </p:nvGraphicFramePr>
        <p:xfrm>
          <a:off x="2592388" y="3015615"/>
          <a:ext cx="3811270" cy="20205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3550"/>
                <a:gridCol w="1082675"/>
                <a:gridCol w="749300"/>
                <a:gridCol w="624205"/>
                <a:gridCol w="891540"/>
              </a:tblGrid>
              <a:tr h="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200" b="0">
                          <a:latin typeface="Times New Roman" panose="02020603050405020304" charset="0"/>
                          <a:ea typeface="仿宋" panose="02010609060101010101" charset="-122"/>
                          <a:cs typeface="仿宋" panose="02010609060101010101" charset="-122"/>
                        </a:rPr>
                        <a:t>机组</a:t>
                      </a:r>
                      <a:endParaRPr lang="zh-CN" altLang="en-US" sz="1200" b="0">
                        <a:latin typeface="Times New Roman" panose="02020603050405020304" charset="0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仿宋" panose="02010609060101010101" charset="-122"/>
                        </a:rPr>
                        <a:t>日期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200" b="0">
                          <a:latin typeface="Times New Roman" panose="02020603050405020304" charset="0"/>
                          <a:ea typeface="仿宋" panose="02010609060101010101" charset="-122"/>
                          <a:cs typeface="仿宋" panose="02010609060101010101" charset="-122"/>
                        </a:rPr>
                        <a:t>变形数量</a:t>
                      </a:r>
                      <a:endParaRPr lang="zh-CN" altLang="en-US" sz="1200" b="0">
                        <a:latin typeface="Times New Roman" panose="02020603050405020304" charset="0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200" b="0">
                          <a:latin typeface="Times New Roman" panose="02020603050405020304" charset="0"/>
                          <a:ea typeface="仿宋" panose="02010609060101010101" charset="-122"/>
                          <a:cs typeface="仿宋" panose="02010609060101010101" charset="-122"/>
                        </a:rPr>
                        <a:t>检修</a:t>
                      </a:r>
                      <a:endParaRPr lang="zh-CN" altLang="en-US" sz="1200" b="0">
                        <a:latin typeface="Times New Roman" panose="02020603050405020304" charset="0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200" b="0">
                          <a:latin typeface="Times New Roman" panose="02020603050405020304" charset="0"/>
                          <a:ea typeface="仿宋" panose="02010609060101010101" charset="-122"/>
                          <a:cs typeface="仿宋" panose="02010609060101010101" charset="-122"/>
                        </a:rPr>
                        <a:t>使用工具</a:t>
                      </a:r>
                      <a:endParaRPr lang="zh-CN" altLang="en-US" sz="1200" b="0">
                        <a:latin typeface="Times New Roman" panose="02020603050405020304" charset="0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Times New Roman" panose="02020603050405020304" charset="0"/>
                        </a:rPr>
                        <a:t>#4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Times New Roman" panose="02020603050405020304" charset="0"/>
                        </a:rPr>
                        <a:t>2019.10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en-US" sz="1200" b="0">
                          <a:latin typeface="Times New Roman" panose="02020603050405020304" charset="0"/>
                          <a:ea typeface="Arial" panose="020B0604020202020204" pitchFamily="34" charset="0"/>
                          <a:cs typeface="Times New Roman" panose="02020603050405020304" charset="0"/>
                        </a:rPr>
                        <a:t>5</a:t>
                      </a: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√</a:t>
                      </a: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  <a:sym typeface="+mn-ea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Times New Roman" panose="02020603050405020304" charset="0"/>
                        </a:rPr>
                        <a:t>#4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Times New Roman" panose="02020603050405020304" charset="0"/>
                        </a:rPr>
                        <a:t>2020.05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en-US" sz="1200" b="0">
                          <a:latin typeface="Times New Roman" panose="02020603050405020304" charset="0"/>
                          <a:ea typeface="Arial" panose="020B0604020202020204" pitchFamily="34" charset="0"/>
                          <a:cs typeface="Times New Roman" panose="02020603050405020304" charset="0"/>
                        </a:rPr>
                        <a:t>9</a:t>
                      </a: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√</a:t>
                      </a: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  <a:sym typeface="+mn-ea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Times New Roman" panose="02020603050405020304" charset="0"/>
                        </a:rPr>
                        <a:t>#4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Times New Roman" panose="02020603050405020304" charset="0"/>
                        </a:rPr>
                        <a:t>2020.09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en-US" sz="1200" b="0">
                          <a:latin typeface="Times New Roman" panose="02020603050405020304" charset="0"/>
                          <a:ea typeface="Arial" panose="020B0604020202020204" pitchFamily="34" charset="0"/>
                          <a:cs typeface="Times New Roman" panose="02020603050405020304" charset="0"/>
                        </a:rPr>
                        <a:t>11</a:t>
                      </a: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√</a:t>
                      </a: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7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Times New Roman" panose="02020603050405020304" charset="0"/>
                        </a:rPr>
                        <a:t>#4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Times New Roman" panose="02020603050405020304" charset="0"/>
                        </a:rPr>
                        <a:t>2021.03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en-US" sz="1200" b="0">
                          <a:latin typeface="Times New Roman" panose="02020603050405020304" charset="0"/>
                          <a:ea typeface="Arial" panose="020B0604020202020204" pitchFamily="34" charset="0"/>
                          <a:cs typeface="Times New Roman" panose="02020603050405020304" charset="0"/>
                        </a:rPr>
                        <a:t>19</a:t>
                      </a: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Times New Roman" panose="02020603050405020304" charset="0"/>
                        </a:rPr>
                        <a:t> 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Times New Roman" panose="02020603050405020304" charset="0"/>
                        </a:rPr>
                        <a:t>#4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Times New Roman" panose="02020603050405020304" charset="0"/>
                        </a:rPr>
                        <a:t>2021.05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en-US" sz="1200" b="0">
                          <a:latin typeface="Times New Roman" panose="02020603050405020304" charset="0"/>
                          <a:ea typeface="Arial" panose="020B0604020202020204" pitchFamily="34" charset="0"/>
                          <a:cs typeface="Times New Roman" panose="02020603050405020304" charset="0"/>
                        </a:rPr>
                        <a:t>23</a:t>
                      </a: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√</a:t>
                      </a: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√</a:t>
                      </a: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  <a:sym typeface="+mn-ea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Times New Roman" panose="02020603050405020304" charset="0"/>
                        </a:rPr>
                        <a:t>#4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Times New Roman" panose="02020603050405020304" charset="0"/>
                        </a:rPr>
                        <a:t>2021.10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en-US" sz="1200" b="0">
                          <a:latin typeface="Times New Roman" panose="02020603050405020304" charset="0"/>
                          <a:ea typeface="Arial" panose="020B0604020202020204" pitchFamily="34" charset="0"/>
                          <a:cs typeface="Times New Roman" panose="02020603050405020304" charset="0"/>
                        </a:rPr>
                        <a:t>0</a:t>
                      </a: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Times New Roman" panose="02020603050405020304" charset="0"/>
                        </a:rPr>
                        <a:t>#4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Times New Roman" panose="02020603050405020304" charset="0"/>
                        </a:rPr>
                        <a:t>2022.02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en-US" sz="1200" b="0">
                          <a:latin typeface="Times New Roman" panose="02020603050405020304" charset="0"/>
                          <a:ea typeface="Arial" panose="020B0604020202020204" pitchFamily="34" charset="0"/>
                          <a:cs typeface="Times New Roman" panose="02020603050405020304" charset="0"/>
                        </a:rPr>
                        <a:t>1</a:t>
                      </a: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Times New Roman" panose="02020603050405020304" charset="0"/>
                        </a:rPr>
                        <a:t>#4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Times New Roman" panose="02020603050405020304" charset="0"/>
                        </a:rPr>
                        <a:t>2022.5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en-US" sz="1200" b="0">
                          <a:latin typeface="Times New Roman" panose="02020603050405020304" charset="0"/>
                          <a:ea typeface="Arial" panose="020B0604020202020204" pitchFamily="34" charset="0"/>
                          <a:cs typeface="Times New Roman" panose="02020603050405020304" charset="0"/>
                        </a:rPr>
                        <a:t>1</a:t>
                      </a: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√</a:t>
                      </a: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√</a:t>
                      </a: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  <a:sym typeface="+mn-ea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Times New Roman" panose="02020603050405020304" charset="0"/>
                        </a:rPr>
                        <a:t>#4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ea typeface="仿宋" panose="02010609060101010101" charset="-122"/>
                          <a:cs typeface="Times New Roman" panose="02020603050405020304" charset="0"/>
                        </a:rPr>
                        <a:t>2023.6</a:t>
                      </a:r>
                      <a:endParaRPr lang="en-US" altLang="en-US" sz="1200" b="0">
                        <a:latin typeface="Times New Roman" panose="02020603050405020304" charset="0"/>
                        <a:ea typeface="仿宋" panose="02010609060101010101" charset="-122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en-US" sz="1200" b="0">
                          <a:latin typeface="Times New Roman" panose="02020603050405020304" charset="0"/>
                          <a:ea typeface="Arial" panose="020B0604020202020204" pitchFamily="34" charset="0"/>
                          <a:cs typeface="Times New Roman" panose="02020603050405020304" charset="0"/>
                        </a:rPr>
                        <a:t>3</a:t>
                      </a: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√</a:t>
                      </a: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√</a:t>
                      </a:r>
                      <a:endParaRPr lang="en-US" altLang="en-US" sz="1200" b="0">
                        <a:latin typeface="Times New Roman" panose="02020603050405020304" charset="0"/>
                        <a:ea typeface="Arial" panose="020B0604020202020204" pitchFamily="34" charset="0"/>
                        <a:cs typeface="Times New Roman" panose="02020603050405020304" charset="0"/>
                        <a:sym typeface="+mn-ea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2445385" y="2738120"/>
            <a:ext cx="4105275" cy="275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zh-CN" sz="1200">
                <a:latin typeface="Times New Roman" panose="02020603050405020304" charset="0"/>
                <a:ea typeface="仿宋" panose="02010609060101010101" charset="-122"/>
              </a:rPr>
              <a:t>表</a:t>
            </a:r>
            <a:r>
              <a:rPr lang="en-US" sz="1200">
                <a:latin typeface="Times New Roman" panose="02020603050405020304" charset="0"/>
                <a:ea typeface="仿宋" panose="02010609060101010101" charset="-122"/>
                <a:cs typeface="Times New Roman" panose="02020603050405020304" charset="0"/>
              </a:rPr>
              <a:t>1 </a:t>
            </a:r>
            <a:r>
              <a:rPr sz="1200">
                <a:latin typeface="Times New Roman" panose="02020603050405020304" charset="0"/>
                <a:ea typeface="仿宋" panose="02010609060101010101" charset="-122"/>
              </a:rPr>
              <a:t>2019~202</a:t>
            </a:r>
            <a:r>
              <a:rPr lang="en-US" sz="1200">
                <a:latin typeface="Times New Roman" panose="02020603050405020304" charset="0"/>
                <a:ea typeface="仿宋" panose="02010609060101010101" charset="-122"/>
              </a:rPr>
              <a:t>3</a:t>
            </a:r>
            <a:r>
              <a:rPr sz="1200">
                <a:latin typeface="Times New Roman" panose="02020603050405020304" charset="0"/>
                <a:ea typeface="仿宋" panose="02010609060101010101" charset="-122"/>
              </a:rPr>
              <a:t>年烟气阻隔板变形情况统计表</a:t>
            </a:r>
            <a:endParaRPr sz="1200">
              <a:latin typeface="Times New Roman" panose="02020603050405020304" charset="0"/>
              <a:ea typeface="仿宋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  <p:bldLst>
      <p:bldP spid="15" grpId="0" bldLvl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86410" y="779145"/>
            <a:ext cx="3505200" cy="3605530"/>
          </a:xfrm>
          <a:prstGeom prst="rect">
            <a:avLst/>
          </a:prstGeom>
          <a:solidFill>
            <a:srgbClr val="0070C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22" name="PA-矩形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73405" y="942975"/>
            <a:ext cx="3321050" cy="3232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此工具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解决了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在狭小空间内不动火的情况下对于尺寸过大或变形较大的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不锈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钢板无法快速矫正的技术问题，即保证了阻隔板的</a:t>
            </a:r>
            <a:r>
              <a:rPr lang="zh-CN" altLang="en-US" sz="1500" b="1" dirty="0">
                <a:solidFill>
                  <a:schemeClr val="bg1"/>
                </a:solidFill>
                <a:latin typeface="Times New Roman" panose="02020603050405020304" charset="0"/>
                <a:ea typeface="思源宋体 CN" panose="02020400000000000000" pitchFamily="18" charset="-122"/>
                <a:cs typeface="Times New Roman" panose="02020603050405020304" charset="0"/>
                <a:sym typeface="思源宋体 CN" panose="02020400000000000000" pitchFamily="18" charset="-122"/>
              </a:rPr>
              <a:t>完整性又便于携带和移动。</a:t>
            </a:r>
            <a:endParaRPr lang="zh-CN" sz="1500" b="1" dirty="0">
              <a:solidFill>
                <a:schemeClr val="bg1"/>
              </a:solidFill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 eaLnBrk="1" hangingPunct="1">
              <a:lnSpc>
                <a:spcPct val="150000"/>
              </a:lnSpc>
            </a:pP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对于不锈钢材质的阻隔板弹性大，人工锤击矫正难度大，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使用此工具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避免了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采用人工锤击</a:t>
            </a: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可能损害设备和人身的</a:t>
            </a:r>
            <a:r>
              <a:rPr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安全隐患。</a:t>
            </a:r>
            <a:endParaRPr sz="1500" b="1" dirty="0">
              <a:solidFill>
                <a:schemeClr val="bg1"/>
              </a:solidFill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此工具获得实用新型专利</a:t>
            </a:r>
            <a:r>
              <a:rPr lang="en-US" altLang="zh-CN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1</a:t>
            </a:r>
            <a:r>
              <a:rPr lang="zh-CN" altLang="en-US" sz="1500" b="1" dirty="0">
                <a:solidFill>
                  <a:schemeClr val="bg1"/>
                </a:solidFill>
                <a:ea typeface="思源宋体 CN" panose="02020400000000000000" pitchFamily="18" charset="-122"/>
                <a:sym typeface="思源宋体 CN" panose="02020400000000000000" pitchFamily="18" charset="-122"/>
              </a:rPr>
              <a:t>项。</a:t>
            </a:r>
            <a:endParaRPr lang="zh-CN" altLang="en-US" sz="1500" b="1" dirty="0">
              <a:solidFill>
                <a:schemeClr val="bg1"/>
              </a:solidFill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36212" y="220771"/>
            <a:ext cx="2719933" cy="471654"/>
            <a:chOff x="1295400" y="1707748"/>
            <a:chExt cx="3626577" cy="628871"/>
          </a:xfrm>
        </p:grpSpPr>
        <p:sp>
          <p:nvSpPr>
            <p:cNvPr id="29" name="矩形: 圆角 25"/>
            <p:cNvSpPr/>
            <p:nvPr/>
          </p:nvSpPr>
          <p:spPr>
            <a:xfrm>
              <a:off x="1295400" y="1707748"/>
              <a:ext cx="615950" cy="615950"/>
            </a:xfrm>
            <a:prstGeom prst="roundRect">
              <a:avLst/>
            </a:prstGeom>
            <a:gradFill>
              <a:gsLst>
                <a:gs pos="61000">
                  <a:srgbClr val="0070C0"/>
                </a:gs>
                <a:gs pos="0">
                  <a:srgbClr val="0070C0">
                    <a:alpha val="50000"/>
                  </a:srgb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500" smtClean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04</a:t>
              </a:r>
              <a:endParaRPr lang="en-US" sz="15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147027" y="1784593"/>
              <a:ext cx="2774950" cy="552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spc="45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sym typeface="思源宋体 CN" panose="02020400000000000000" pitchFamily="18" charset="-122"/>
                </a:rPr>
                <a:t>创造效益</a:t>
              </a:r>
              <a:endParaRPr lang="zh-CN" altLang="en-US" sz="2100" spc="45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rot="5400000">
              <a:off x="2012406" y="1959418"/>
              <a:ext cx="130629" cy="112611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605020" y="4638675"/>
            <a:ext cx="4077970" cy="275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sz="1200" b="1">
                <a:latin typeface="Times New Roman" panose="02020603050405020304" charset="0"/>
                <a:ea typeface="仿宋" panose="02010609060101010101" charset="-122"/>
              </a:rPr>
              <a:t>图</a:t>
            </a:r>
            <a:r>
              <a:rPr lang="en-US" sz="1200" b="1">
                <a:latin typeface="Times New Roman" panose="02020603050405020304" charset="0"/>
                <a:ea typeface="仿宋" panose="02010609060101010101" charset="-122"/>
              </a:rPr>
              <a:t>10</a:t>
            </a:r>
            <a:r>
              <a:rPr sz="1200" b="1">
                <a:latin typeface="Times New Roman" panose="02020603050405020304" charset="0"/>
                <a:ea typeface="仿宋" panose="02010609060101010101" charset="-122"/>
              </a:rPr>
              <a:t> </a:t>
            </a:r>
            <a:r>
              <a:rPr lang="zh-CN" sz="1200" b="1">
                <a:latin typeface="Times New Roman" panose="02020603050405020304" charset="0"/>
                <a:ea typeface="仿宋" panose="02010609060101010101" charset="-122"/>
              </a:rPr>
              <a:t>实用新型专利证书</a:t>
            </a:r>
            <a:endParaRPr lang="zh-CN" sz="1200" b="1">
              <a:latin typeface="Times New Roman" panose="02020603050405020304" charset="0"/>
              <a:ea typeface="仿宋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rcRect r="763" b="1095"/>
          <a:stretch>
            <a:fillRect/>
          </a:stretch>
        </p:blipFill>
        <p:spPr>
          <a:xfrm>
            <a:off x="5091394" y="501015"/>
            <a:ext cx="3105223" cy="396000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  <p:bldLst>
      <p:bldP spid="15" grpId="0" bldLvl="0" animBg="1"/>
      <p:bldP spid="4" grpId="0"/>
    </p:bldLst>
  </p:timing>
</p:sld>
</file>

<file path=ppt/tags/tag1.xml><?xml version="1.0" encoding="utf-8"?>
<p:tagLst xmlns:p="http://schemas.openxmlformats.org/presentationml/2006/main">
  <p:tag name="KSO_WM_DIAGRAM_VIRTUALLY_FRAME" val="{&quot;height&quot;:260.7403937007874,&quot;left&quot;:85.30393700787401,&quot;top&quot;:96.51031496062993,&quot;width&quot;:569.9944881889763}"/>
</p:tagLst>
</file>

<file path=ppt/tags/tag10.xml><?xml version="1.0" encoding="utf-8"?>
<p:tagLst xmlns:p="http://schemas.openxmlformats.org/presentationml/2006/main">
  <p:tag name="PA" val="v5.2.11"/>
</p:tagLst>
</file>

<file path=ppt/tags/tag11.xml><?xml version="1.0" encoding="utf-8"?>
<p:tagLst xmlns:p="http://schemas.openxmlformats.org/presentationml/2006/main">
  <p:tag name="KSO_WM_DIAGRAM_VIRTUALLY_FRAME" val="{&quot;height&quot;:180.75,&quot;left&quot;:35.85,&quot;top&quot;:217.6,&quot;width&quot;:649.4}"/>
</p:tagLst>
</file>

<file path=ppt/tags/tag12.xml><?xml version="1.0" encoding="utf-8"?>
<p:tagLst xmlns:p="http://schemas.openxmlformats.org/presentationml/2006/main">
  <p:tag name="KSO_WM_DIAGRAM_VIRTUALLY_FRAME" val="{&quot;height&quot;:180.75,&quot;left&quot;:35.85,&quot;top&quot;:217.6,&quot;width&quot;:649.4}"/>
</p:tagLst>
</file>

<file path=ppt/tags/tag13.xml><?xml version="1.0" encoding="utf-8"?>
<p:tagLst xmlns:p="http://schemas.openxmlformats.org/presentationml/2006/main">
  <p:tag name="KSO_WM_DIAGRAM_VIRTUALLY_FRAME" val="{&quot;height&quot;:180.75,&quot;left&quot;:35.85,&quot;top&quot;:217.6,&quot;width&quot;:649.4}"/>
</p:tagLst>
</file>

<file path=ppt/tags/tag14.xml><?xml version="1.0" encoding="utf-8"?>
<p:tagLst xmlns:p="http://schemas.openxmlformats.org/presentationml/2006/main">
  <p:tag name="KSO_WM_DIAGRAM_VIRTUALLY_FRAME" val="{&quot;height&quot;:180.75,&quot;left&quot;:35.85,&quot;top&quot;:217.6,&quot;width&quot;:649.4}"/>
</p:tagLst>
</file>

<file path=ppt/tags/tag15.xml><?xml version="1.0" encoding="utf-8"?>
<p:tagLst xmlns:p="http://schemas.openxmlformats.org/presentationml/2006/main">
  <p:tag name="ISLIDE.ICON" val="#393679;"/>
</p:tagLst>
</file>

<file path=ppt/tags/tag16.xml><?xml version="1.0" encoding="utf-8"?>
<p:tagLst xmlns:p="http://schemas.openxmlformats.org/presentationml/2006/main">
  <p:tag name="PA" val="v5.2.11"/>
</p:tagLst>
</file>

<file path=ppt/tags/tag17.xml><?xml version="1.0" encoding="utf-8"?>
<p:tagLst xmlns:p="http://schemas.openxmlformats.org/presentationml/2006/main">
  <p:tag name="KSO_WM_DIAGRAM_VIRTUALLY_FRAME" val="{&quot;height&quot;:214.344482421875,&quot;left&quot;:56.2,&quot;top&quot;:207.15,&quot;width&quot;:638.85}"/>
</p:tagLst>
</file>

<file path=ppt/tags/tag18.xml><?xml version="1.0" encoding="utf-8"?>
<p:tagLst xmlns:p="http://schemas.openxmlformats.org/presentationml/2006/main">
  <p:tag name="KSO_WM_DIAGRAM_VIRTUALLY_FRAME" val="{&quot;height&quot;:214.344482421875,&quot;left&quot;:56.2,&quot;top&quot;:207.15,&quot;width&quot;:638.85}"/>
</p:tagLst>
</file>

<file path=ppt/tags/tag19.xml><?xml version="1.0" encoding="utf-8"?>
<p:tagLst xmlns:p="http://schemas.openxmlformats.org/presentationml/2006/main">
  <p:tag name="KSO_WM_DIAGRAM_VIRTUALLY_FRAME" val="{&quot;height&quot;:214.344482421875,&quot;left&quot;:56.2,&quot;top&quot;:207.15,&quot;width&quot;:638.85}"/>
</p:tagLst>
</file>

<file path=ppt/tags/tag2.xml><?xml version="1.0" encoding="utf-8"?>
<p:tagLst xmlns:p="http://schemas.openxmlformats.org/presentationml/2006/main">
  <p:tag name="KSO_WM_DIAGRAM_VIRTUALLY_FRAME" val="{&quot;height&quot;:260.7403937007874,&quot;left&quot;:85.30393700787401,&quot;top&quot;:96.51031496062993,&quot;width&quot;:569.9944881889763}"/>
</p:tagLst>
</file>

<file path=ppt/tags/tag20.xml><?xml version="1.0" encoding="utf-8"?>
<p:tagLst xmlns:p="http://schemas.openxmlformats.org/presentationml/2006/main">
  <p:tag name="KSO_WM_DIAGRAM_VIRTUALLY_FRAME" val="{&quot;height&quot;:214.344482421875,&quot;left&quot;:56.2,&quot;top&quot;:207.15,&quot;width&quot;:638.85}"/>
</p:tagLst>
</file>

<file path=ppt/tags/tag21.xml><?xml version="1.0" encoding="utf-8"?>
<p:tagLst xmlns:p="http://schemas.openxmlformats.org/presentationml/2006/main">
  <p:tag name="ISLIDE.ICON" val="#393679;"/>
</p:tagLst>
</file>

<file path=ppt/tags/tag22.xml><?xml version="1.0" encoding="utf-8"?>
<p:tagLst xmlns:p="http://schemas.openxmlformats.org/presentationml/2006/main">
  <p:tag name="PA" val="v5.2.11"/>
</p:tagLst>
</file>

<file path=ppt/tags/tag23.xml><?xml version="1.0" encoding="utf-8"?>
<p:tagLst xmlns:p="http://schemas.openxmlformats.org/presentationml/2006/main">
  <p:tag name="KSO_WM_DIAGRAM_VIRTUALLY_FRAME" val="{&quot;height&quot;:183.75,&quot;left&quot;:107.1,&quot;top&quot;:212,&quot;width&quot;:587.95}"/>
</p:tagLst>
</file>

<file path=ppt/tags/tag24.xml><?xml version="1.0" encoding="utf-8"?>
<p:tagLst xmlns:p="http://schemas.openxmlformats.org/presentationml/2006/main">
  <p:tag name="ISLIDE.ICON" val="#393679;"/>
</p:tagLst>
</file>

<file path=ppt/tags/tag25.xml><?xml version="1.0" encoding="utf-8"?>
<p:tagLst xmlns:p="http://schemas.openxmlformats.org/presentationml/2006/main">
  <p:tag name="PA" val="v5.2.11"/>
</p:tagLst>
</file>

<file path=ppt/tags/tag26.xml><?xml version="1.0" encoding="utf-8"?>
<p:tagLst xmlns:p="http://schemas.openxmlformats.org/presentationml/2006/main">
  <p:tag name="ISLIDE.ICON" val="#393679;"/>
</p:tagLst>
</file>

<file path=ppt/tags/tag27.xml><?xml version="1.0" encoding="utf-8"?>
<p:tagLst xmlns:p="http://schemas.openxmlformats.org/presentationml/2006/main">
  <p:tag name="PA" val="v5.2.11"/>
</p:tagLst>
</file>

<file path=ppt/tags/tag28.xml><?xml version="1.0" encoding="utf-8"?>
<p:tagLst xmlns:p="http://schemas.openxmlformats.org/presentationml/2006/main">
  <p:tag name="KSO_WM_DIAGRAM_VIRTUALLY_FRAME" val="{&quot;height&quot;:233.32503937007874,&quot;left&quot;:-16.3,&quot;top&quot;:162.55,&quot;width&quot;:685.2}"/>
</p:tagLst>
</file>

<file path=ppt/tags/tag29.xml><?xml version="1.0" encoding="utf-8"?>
<p:tagLst xmlns:p="http://schemas.openxmlformats.org/presentationml/2006/main">
  <p:tag name="KSO_WM_DIAGRAM_VIRTUALLY_FRAME" val="{&quot;height&quot;:233.32503937007874,&quot;left&quot;:-16.3,&quot;top&quot;:162.55,&quot;width&quot;:685.2}"/>
</p:tagLst>
</file>

<file path=ppt/tags/tag3.xml><?xml version="1.0" encoding="utf-8"?>
<p:tagLst xmlns:p="http://schemas.openxmlformats.org/presentationml/2006/main">
  <p:tag name="KSO_WM_DIAGRAM_VIRTUALLY_FRAME" val="{&quot;height&quot;:260.7403937007874,&quot;left&quot;:85.30393700787401,&quot;top&quot;:96.51031496062993,&quot;width&quot;:569.9944881889763}"/>
</p:tagLst>
</file>

<file path=ppt/tags/tag30.xml><?xml version="1.0" encoding="utf-8"?>
<p:tagLst xmlns:p="http://schemas.openxmlformats.org/presentationml/2006/main">
  <p:tag name="KSO_WM_DIAGRAM_VIRTUALLY_FRAME" val="{&quot;height&quot;:233.32503937007874,&quot;left&quot;:-16.3,&quot;top&quot;:162.55,&quot;width&quot;:685.2}"/>
</p:tagLst>
</file>

<file path=ppt/tags/tag31.xml><?xml version="1.0" encoding="utf-8"?>
<p:tagLst xmlns:p="http://schemas.openxmlformats.org/presentationml/2006/main">
  <p:tag name="KSO_WM_DIAGRAM_VIRTUALLY_FRAME" val="{&quot;height&quot;:233.32503937007874,&quot;left&quot;:-16.3,&quot;top&quot;:162.55,&quot;width&quot;:685.2}"/>
</p:tagLst>
</file>

<file path=ppt/tags/tag32.xml><?xml version="1.0" encoding="utf-8"?>
<p:tagLst xmlns:p="http://schemas.openxmlformats.org/presentationml/2006/main">
  <p:tag name="ISLIDE.ICON" val="#393679;"/>
</p:tagLst>
</file>

<file path=ppt/tags/tag33.xml><?xml version="1.0" encoding="utf-8"?>
<p:tagLst xmlns:p="http://schemas.openxmlformats.org/presentationml/2006/main">
  <p:tag name="PA" val="v5.2.11"/>
</p:tagLst>
</file>

<file path=ppt/tags/tag34.xml><?xml version="1.0" encoding="utf-8"?>
<p:tagLst xmlns:p="http://schemas.openxmlformats.org/presentationml/2006/main">
  <p:tag name="ISLIDE.ICON" val="#393679;"/>
</p:tagLst>
</file>

<file path=ppt/tags/tag35.xml><?xml version="1.0" encoding="utf-8"?>
<p:tagLst xmlns:p="http://schemas.openxmlformats.org/presentationml/2006/main">
  <p:tag name="PA" val="v5.2.11"/>
</p:tagLst>
</file>

<file path=ppt/tags/tag36.xml><?xml version="1.0" encoding="utf-8"?>
<p:tagLst xmlns:p="http://schemas.openxmlformats.org/presentationml/2006/main">
  <p:tag name="ISLIDE.ICON" val="#393679;"/>
</p:tagLst>
</file>

<file path=ppt/tags/tag37.xml><?xml version="1.0" encoding="utf-8"?>
<p:tagLst xmlns:p="http://schemas.openxmlformats.org/presentationml/2006/main">
  <p:tag name="PA" val="v5.2.11"/>
</p:tagLst>
</file>

<file path=ppt/tags/tag38.xml><?xml version="1.0" encoding="utf-8"?>
<p:tagLst xmlns:p="http://schemas.openxmlformats.org/presentationml/2006/main">
  <p:tag name="commondata" val="eyJoZGlkIjoiNzVhZDY1MTdjMGMwZWYxZDVmNTM1MTU5MmU2MzIwNzkifQ=="/>
</p:tagLst>
</file>

<file path=ppt/tags/tag4.xml><?xml version="1.0" encoding="utf-8"?>
<p:tagLst xmlns:p="http://schemas.openxmlformats.org/presentationml/2006/main">
  <p:tag name="KSO_WM_DIAGRAM_VIRTUALLY_FRAME" val="{&quot;height&quot;:260.7403937007874,&quot;left&quot;:85.30393700787401,&quot;top&quot;:96.51031496062993,&quot;width&quot;:569.9944881889763}"/>
</p:tagLst>
</file>

<file path=ppt/tags/tag5.xml><?xml version="1.0" encoding="utf-8"?>
<p:tagLst xmlns:p="http://schemas.openxmlformats.org/presentationml/2006/main">
  <p:tag name="KSO_WM_DIAGRAM_VIRTUALLY_FRAME" val="{&quot;height&quot;:235.3903937007874,&quot;left&quot;:85.30393700787401,&quot;top&quot;:121.86031496062992,&quot;width&quot;:568.9944881889763}"/>
</p:tagLst>
</file>

<file path=ppt/tags/tag6.xml><?xml version="1.0" encoding="utf-8"?>
<p:tagLst xmlns:p="http://schemas.openxmlformats.org/presentationml/2006/main">
  <p:tag name="KSO_WM_DIAGRAM_VIRTUALLY_FRAME" val="{&quot;height&quot;:260.7403937007874,&quot;left&quot;:85.30393700787401,&quot;top&quot;:96.51031496062993,&quot;width&quot;:569.9944881889763}"/>
</p:tagLst>
</file>

<file path=ppt/tags/tag7.xml><?xml version="1.0" encoding="utf-8"?>
<p:tagLst xmlns:p="http://schemas.openxmlformats.org/presentationml/2006/main">
  <p:tag name="KSO_WM_DIAGRAM_VIRTUALLY_FRAME" val="{&quot;height&quot;:260.7403937007874,&quot;left&quot;:85.30393700787401,&quot;top&quot;:96.51031496062993,&quot;width&quot;:569.9944881889763}"/>
</p:tagLst>
</file>

<file path=ppt/tags/tag8.xml><?xml version="1.0" encoding="utf-8"?>
<p:tagLst xmlns:p="http://schemas.openxmlformats.org/presentationml/2006/main">
  <p:tag name="KSO_WM_DIAGRAM_VIRTUALLY_FRAME" val="{&quot;height&quot;:260.7403937007874,&quot;left&quot;:85.30393700787401,&quot;top&quot;:96.51031496062993,&quot;width&quot;:569.9944881889763}"/>
</p:tagLst>
</file>

<file path=ppt/tags/tag9.xml><?xml version="1.0" encoding="utf-8"?>
<p:tagLst xmlns:p="http://schemas.openxmlformats.org/presentationml/2006/main">
  <p:tag name="KSO_WM_DIAGRAM_VIRTUALLY_FRAME" val="{&quot;height&quot;:260.7403937007874,&quot;left&quot;:85.30393700787401,&quot;top&quot;:96.51031496062993,&quot;width&quot;:569.9944881889763}"/>
</p:tagLst>
</file>

<file path=ppt/theme/theme1.xml><?xml version="1.0" encoding="utf-8"?>
<a:theme xmlns:a="http://schemas.openxmlformats.org/drawingml/2006/main" name="Office 主题​​">
  <a:themeElements>
    <a:clrScheme name="自定义 1">
      <a:dk1>
        <a:sysClr val="windowText" lastClr="000000"/>
      </a:dk1>
      <a:lt1>
        <a:srgbClr val="FFFFFF"/>
      </a:lt1>
      <a:dk2>
        <a:srgbClr val="44546A"/>
      </a:dk2>
      <a:lt2>
        <a:srgbClr val="E7E6E6"/>
      </a:lt2>
      <a:accent1>
        <a:srgbClr val="00B0F0"/>
      </a:accent1>
      <a:accent2>
        <a:srgbClr val="3734BE"/>
      </a:accent2>
      <a:accent3>
        <a:srgbClr val="034A90"/>
      </a:accent3>
      <a:accent4>
        <a:srgbClr val="008000"/>
      </a:accent4>
      <a:accent5>
        <a:srgbClr val="1C26E8"/>
      </a:accent5>
      <a:accent6>
        <a:srgbClr val="0944EB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14000">
              <a:srgbClr val="A80000"/>
            </a:gs>
            <a:gs pos="100000">
              <a:srgbClr val="C00000">
                <a:alpha val="58000"/>
              </a:srgbClr>
            </a:gs>
          </a:gsLst>
          <a:lin ang="2700000" scaled="0"/>
          <a:tileRect/>
        </a:gradFill>
        <a:ln w="12700" cap="flat" cmpd="sng" algn="ctr">
          <a:noFill/>
          <a:prstDash val="solid"/>
          <a:miter lim="800000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noAutofit/>
      </a:bodyPr>
      <a:lstStyle>
        <a:defPPr algn="ctr">
          <a:defRPr sz="2400" smtClean="0">
            <a:latin typeface="思源黑体 CN Bold" panose="020B0800000000000000" pitchFamily="34" charset="-122"/>
            <a:ea typeface="思源黑体 CN Bold" panose="020B0800000000000000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1641</Words>
  <Application>WPS 演示</Application>
  <PresentationFormat>全屏显示(16:9)</PresentationFormat>
  <Paragraphs>194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Arial</vt:lpstr>
      <vt:lpstr>宋体</vt:lpstr>
      <vt:lpstr>Wingdings</vt:lpstr>
      <vt:lpstr>思源黑体 CN Bold</vt:lpstr>
      <vt:lpstr>黑体</vt:lpstr>
      <vt:lpstr>思源宋体 CN</vt:lpstr>
      <vt:lpstr>字魂35号-经典雅黑</vt:lpstr>
      <vt:lpstr>思源黑体 CN Heavy</vt:lpstr>
      <vt:lpstr>Times New Roman</vt:lpstr>
      <vt:lpstr>仿宋</vt:lpstr>
      <vt:lpstr>微软雅黑</vt:lpstr>
      <vt:lpstr>Arial Unicode MS</vt:lpstr>
      <vt:lpstr>等线</vt:lpstr>
      <vt:lpstr>等线 Light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Bing-</dc:creator>
  <cp:lastModifiedBy>Administrator</cp:lastModifiedBy>
  <cp:revision>216</cp:revision>
  <dcterms:created xsi:type="dcterms:W3CDTF">2020-03-02T02:09:00Z</dcterms:created>
  <dcterms:modified xsi:type="dcterms:W3CDTF">2024-11-22T00:56:47Z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29D1B99CB8E542D69EF89A4BDE960B99_12</vt:lpwstr>
  </property>
</Properties>
</file>