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66" r:id="rId6"/>
    <p:sldId id="258" r:id="rId7"/>
    <p:sldId id="273" r:id="rId8"/>
    <p:sldId id="283" r:id="rId9"/>
    <p:sldId id="281" r:id="rId10"/>
    <p:sldId id="268" r:id="rId11"/>
    <p:sldId id="276" r:id="rId12"/>
    <p:sldId id="285" r:id="rId13"/>
    <p:sldId id="282" r:id="rId14"/>
    <p:sldId id="280" r:id="rId15"/>
    <p:sldId id="494" r:id="rId16"/>
    <p:sldId id="496" r:id="rId1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5555"/>
    <a:srgbClr val="1C326B"/>
    <a:srgbClr val="343434"/>
    <a:srgbClr val="FFFFFF"/>
    <a:srgbClr val="313131"/>
    <a:srgbClr val="3535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14" autoAdjust="0"/>
    <p:restoredTop sz="94660"/>
  </p:normalViewPr>
  <p:slideViewPr>
    <p:cSldViewPr snapToGrid="0">
      <p:cViewPr varScale="1">
        <p:scale>
          <a:sx n="66" d="100"/>
          <a:sy n="66" d="100"/>
        </p:scale>
        <p:origin x="72" y="7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8FE26CBC-A13C-B4C8-C689-7FDB67704E1F}"/>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659815C9-D0C3-4FA9-00B2-FA8A73042BC5}"/>
              </a:ext>
            </a:extLst>
          </p:cNvPr>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83833E8-840D-4BFE-8ABB-1D25FB6FDC9E}" type="datetimeFigureOut">
              <a:rPr lang="zh-CN" altLang="en-US" smtClean="0"/>
              <a:t>2024-11-21</a:t>
            </a:fld>
            <a:endParaRPr lang="zh-CN" altLang="en-US"/>
          </a:p>
        </p:txBody>
      </p:sp>
      <p:sp>
        <p:nvSpPr>
          <p:cNvPr id="4" name="幻灯片图像占位符 3">
            <a:extLst>
              <a:ext uri="{FF2B5EF4-FFF2-40B4-BE49-F238E27FC236}">
                <a16:creationId xmlns:a16="http://schemas.microsoft.com/office/drawing/2014/main" id="{32109887-7B7B-4181-55C0-F787EAC170BB}"/>
              </a:ext>
            </a:extLst>
          </p:cNvPr>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a:extLst>
              <a:ext uri="{FF2B5EF4-FFF2-40B4-BE49-F238E27FC236}">
                <a16:creationId xmlns:a16="http://schemas.microsoft.com/office/drawing/2014/main" id="{41F821EB-383B-B86F-DC47-23C372675251}"/>
              </a:ext>
            </a:extLst>
          </p:cNvPr>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a:extLst>
              <a:ext uri="{FF2B5EF4-FFF2-40B4-BE49-F238E27FC236}">
                <a16:creationId xmlns:a16="http://schemas.microsoft.com/office/drawing/2014/main" id="{8EA53C4F-3404-75D7-C4DF-834DA7CA51B2}"/>
              </a:ext>
            </a:extLst>
          </p:cNvPr>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a:extLst>
              <a:ext uri="{FF2B5EF4-FFF2-40B4-BE49-F238E27FC236}">
                <a16:creationId xmlns:a16="http://schemas.microsoft.com/office/drawing/2014/main" id="{4E981F74-A20F-0066-2EE4-DB3B61499C60}"/>
              </a:ext>
            </a:extLst>
          </p:cNvPr>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CB914A3-9B2F-4DF5-B804-E146CEAAB32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ADC3EE-F9B4-A240-0CFA-C8F6AF269B3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B31C106-9EFA-9023-226F-8888CCDCBCD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C8363D8-52BD-332C-B4B3-93F407D20E5A}"/>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1155EFEF-F9D6-F86E-A8C1-BEEC42CE76F7}"/>
              </a:ext>
            </a:extLst>
          </p:cNvPr>
          <p:cNvSpPr>
            <a:spLocks noGrp="1"/>
          </p:cNvSpPr>
          <p:nvPr>
            <p:ph type="sldNum" sz="quarter" idx="5"/>
          </p:nvPr>
        </p:nvSpPr>
        <p:spPr/>
        <p:txBody>
          <a:bodyPr/>
          <a:lstStyle/>
          <a:p>
            <a:fld id="{3CB914A3-9B2F-4DF5-B804-E146CEAAB321}" type="slidenum">
              <a:rPr lang="zh-CN" altLang="en-US" smtClean="0"/>
              <a:t>6</a:t>
            </a:fld>
            <a:endParaRPr lang="zh-CN" altLang="en-US"/>
          </a:p>
        </p:txBody>
      </p:sp>
    </p:spTree>
    <p:extLst>
      <p:ext uri="{BB962C8B-B14F-4D97-AF65-F5344CB8AC3E}">
        <p14:creationId xmlns:p14="http://schemas.microsoft.com/office/powerpoint/2010/main" val="1786018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CB914A3-9B2F-4DF5-B804-E146CEAAB321}" type="slidenum">
              <a:rPr lang="zh-CN" altLang="en-US" smtClean="0"/>
              <a:t>7</a:t>
            </a:fld>
            <a:endParaRPr lang="zh-CN" altLang="en-US"/>
          </a:p>
        </p:txBody>
      </p:sp>
    </p:spTree>
    <p:extLst>
      <p:ext uri="{BB962C8B-B14F-4D97-AF65-F5344CB8AC3E}">
        <p14:creationId xmlns:p14="http://schemas.microsoft.com/office/powerpoint/2010/main" val="2860402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CB914A3-9B2F-4DF5-B804-E146CEAAB321}" type="slidenum">
              <a:rPr lang="zh-CN" altLang="en-US" smtClean="0"/>
              <a:t>8</a:t>
            </a:fld>
            <a:endParaRPr lang="zh-CN" altLang="en-US"/>
          </a:p>
        </p:txBody>
      </p:sp>
    </p:spTree>
    <p:extLst>
      <p:ext uri="{BB962C8B-B14F-4D97-AF65-F5344CB8AC3E}">
        <p14:creationId xmlns:p14="http://schemas.microsoft.com/office/powerpoint/2010/main" val="870246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B914A3-9B2F-4DF5-B804-E146CEAAB321}" type="slidenum">
              <a:rPr kumimoji="0" lang="zh-CN" altLang="en-US" sz="1200" b="0" i="0" u="none" strike="noStrike" kern="1200" cap="none" spc="0" normalizeH="0" baseline="0" noProof="0" smtClean="0">
                <a:ln>
                  <a:noFill/>
                </a:ln>
                <a:solidFill>
                  <a:prstClr val="black"/>
                </a:solidFill>
                <a:effectLst/>
                <a:uLnTx/>
                <a:uFillTx/>
                <a:latin typeface="等线" panose="0211000402020202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110004020202020204"/>
              <a:ea typeface="等线" panose="02010600030101010101" pitchFamily="2" charset="-122"/>
              <a:cs typeface="+mn-cs"/>
            </a:endParaRPr>
          </a:p>
        </p:txBody>
      </p:sp>
    </p:spTree>
    <p:extLst>
      <p:ext uri="{BB962C8B-B14F-4D97-AF65-F5344CB8AC3E}">
        <p14:creationId xmlns:p14="http://schemas.microsoft.com/office/powerpoint/2010/main" val="2127377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1740EF7-984E-4764-9AD8-004DD81EF2EE}"/>
              </a:ext>
            </a:extLst>
          </p:cNvPr>
          <p:cNvPicPr>
            <a:picLocks noChangeAspect="1"/>
          </p:cNvPicPr>
          <p:nvPr userDrawn="1"/>
        </p:nvPicPr>
        <p:blipFill>
          <a:blip>
            <a:extLst>
              <a:ext uri="{28A0092B-C50C-407E-A947-70E740481C1C}">
                <a14:useLocalDpi xmlns:a14="http://schemas.microsoft.com/office/drawing/2010/main" val="0"/>
              </a:ext>
            </a:extLst>
          </a:blip>
          <a:stretch>
            <a:fillRect/>
          </a:stretch>
        </p:blipFill>
        <p:spPr>
          <a:xfrm>
            <a:off x="0" y="0"/>
            <a:ext cx="12191821" cy="6858000"/>
          </a:xfrm>
          <a:prstGeom prst="rect">
            <a:avLst/>
          </a:prstGeom>
        </p:spPr>
      </p:pic>
      <p:pic>
        <p:nvPicPr>
          <p:cNvPr id="8" name="รูปภาพ 7">
            <a:extLst>
              <a:ext uri="{FF2B5EF4-FFF2-40B4-BE49-F238E27FC236}">
                <a16:creationId xmlns:a16="http://schemas.microsoft.com/office/drawing/2014/main" id="{16958698-B0DD-483B-82EC-F23DCDFD7329}"/>
              </a:ext>
            </a:extLst>
          </p:cNvPr>
          <p:cNvPicPr>
            <a:picLocks noChangeAspect="1"/>
          </p:cNvPicPr>
          <p:nvPr userDrawn="1"/>
        </p:nvPicPr>
        <p:blipFill>
          <a:blip>
            <a:extLst>
              <a:ext uri="{28A0092B-C50C-407E-A947-70E740481C1C}">
                <a14:useLocalDpi xmlns:a14="http://schemas.microsoft.com/office/drawing/2010/main" val="0"/>
              </a:ext>
            </a:extLst>
          </a:blip>
          <a:stretch>
            <a:fillRect/>
          </a:stretch>
        </p:blipFill>
        <p:spPr>
          <a:xfrm>
            <a:off x="10552484" y="147725"/>
            <a:ext cx="1422897" cy="694593"/>
          </a:xfrm>
          <a:prstGeom prst="rect">
            <a:avLst/>
          </a:prstGeom>
        </p:spPr>
      </p:pic>
    </p:spTree>
    <p:extLst>
      <p:ext uri="{BB962C8B-B14F-4D97-AF65-F5344CB8AC3E}">
        <p14:creationId xmlns:p14="http://schemas.microsoft.com/office/powerpoint/2010/main" val="3275333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rv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506D30A-9259-48EB-87B5-57A11563837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0612106" y="280816"/>
            <a:ext cx="1260143" cy="705870"/>
          </a:xfrm>
          <a:prstGeom prst="rect">
            <a:avLst/>
          </a:prstGeom>
        </p:spPr>
      </p:pic>
      <p:pic>
        <p:nvPicPr>
          <p:cNvPr id="9" name="Picture 8">
            <a:extLst>
              <a:ext uri="{FF2B5EF4-FFF2-40B4-BE49-F238E27FC236}">
                <a16:creationId xmlns:a16="http://schemas.microsoft.com/office/drawing/2014/main" id="{2B107A81-7EC3-478F-A5C7-CF1351C20B3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Tree>
    <p:extLst>
      <p:ext uri="{BB962C8B-B14F-4D97-AF65-F5344CB8AC3E}">
        <p14:creationId xmlns:p14="http://schemas.microsoft.com/office/powerpoint/2010/main" val="944284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85330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ing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EFE507-A2E5-4957-AF98-53DF4C09669E}"/>
              </a:ext>
            </a:extLst>
          </p:cNvPr>
          <p:cNvPicPr>
            <a:picLocks noChangeAspect="1"/>
          </p:cNvPicPr>
          <p:nvPr userDrawn="1"/>
        </p:nvPicPr>
        <p:blipFill>
          <a:blip>
            <a:extLst>
              <a:ext uri="{28A0092B-C50C-407E-A947-70E740481C1C}">
                <a14:useLocalDpi xmlns:a14="http://schemas.microsoft.com/office/drawing/2010/main" val="0"/>
              </a:ext>
            </a:extLst>
          </a:blip>
          <a:stretch>
            <a:fillRect/>
          </a:stretch>
        </p:blipFill>
        <p:spPr>
          <a:xfrm>
            <a:off x="89" y="0"/>
            <a:ext cx="12191821" cy="6858000"/>
          </a:xfrm>
          <a:prstGeom prst="rect">
            <a:avLst/>
          </a:prstGeom>
        </p:spPr>
      </p:pic>
      <p:pic>
        <p:nvPicPr>
          <p:cNvPr id="4" name="รูปภาพ 3">
            <a:extLst>
              <a:ext uri="{FF2B5EF4-FFF2-40B4-BE49-F238E27FC236}">
                <a16:creationId xmlns:a16="http://schemas.microsoft.com/office/drawing/2014/main" id="{5ABA2596-BE9C-45E0-BFBE-5F256F2F1763}"/>
              </a:ext>
            </a:extLst>
          </p:cNvPr>
          <p:cNvPicPr>
            <a:picLocks noChangeAspect="1"/>
          </p:cNvPicPr>
          <p:nvPr userDrawn="1"/>
        </p:nvPicPr>
        <p:blipFill>
          <a:blip>
            <a:extLst>
              <a:ext uri="{28A0092B-C50C-407E-A947-70E740481C1C}">
                <a14:useLocalDpi xmlns:a14="http://schemas.microsoft.com/office/drawing/2010/main" val="0"/>
              </a:ext>
            </a:extLst>
          </a:blip>
          <a:stretch>
            <a:fillRect/>
          </a:stretch>
        </p:blipFill>
        <p:spPr>
          <a:xfrm>
            <a:off x="4871758" y="2791345"/>
            <a:ext cx="2449991" cy="1195973"/>
          </a:xfrm>
          <a:prstGeom prst="rect">
            <a:avLst/>
          </a:prstGeom>
        </p:spPr>
      </p:pic>
    </p:spTree>
    <p:extLst>
      <p:ext uri="{BB962C8B-B14F-4D97-AF65-F5344CB8AC3E}">
        <p14:creationId xmlns:p14="http://schemas.microsoft.com/office/powerpoint/2010/main" val="379324213"/>
      </p:ext>
    </p:extLst>
  </p:cSld>
  <p:clrMapOvr>
    <a:masterClrMapping/>
  </p:clrMapOvr>
  <p:extLst>
    <p:ext uri="{DCECCB84-F9BA-43D5-87BE-67443E8EF086}">
      <p15:sldGuideLst xmlns:p15="http://schemas.microsoft.com/office/powerpoint/2012/main">
        <p15:guide id="1" pos="3840" userDrawn="1">
          <p15:clr>
            <a:srgbClr val="FBAE40"/>
          </p15:clr>
        </p15:guide>
        <p15:guide id="2" orient="horz" pos="216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Sub 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AF9D799-14B6-4F4B-AA9E-7BA8E092CE57}"/>
              </a:ext>
            </a:extLst>
          </p:cNvPr>
          <p:cNvSpPr>
            <a:spLocks noGrp="1"/>
          </p:cNvSpPr>
          <p:nvPr>
            <p:ph type="ctrTitle"/>
          </p:nvPr>
        </p:nvSpPr>
        <p:spPr>
          <a:xfrm>
            <a:off x="824552" y="1357490"/>
            <a:ext cx="10555514" cy="1742578"/>
          </a:xfrm>
        </p:spPr>
        <p:txBody>
          <a:bodyPr anchor="b">
            <a:normAutofit/>
          </a:bodyPr>
          <a:lstStyle>
            <a:lvl1pPr algn="ctr">
              <a:defRPr sz="4000" b="1">
                <a:solidFill>
                  <a:schemeClr val="tx1"/>
                </a:solidFill>
                <a:latin typeface="Arial" panose="020B0604020202020204" pitchFamily="34" charset="0"/>
                <a:cs typeface="Arial" panose="020B0604020202020204" pitchFamily="34" charset="0"/>
              </a:defRPr>
            </a:lvl1pPr>
          </a:lstStyle>
          <a:p>
            <a:endParaRPr lang="en-US" dirty="0"/>
          </a:p>
        </p:txBody>
      </p:sp>
      <p:sp>
        <p:nvSpPr>
          <p:cNvPr id="7" name="Subtitle 2">
            <a:extLst>
              <a:ext uri="{FF2B5EF4-FFF2-40B4-BE49-F238E27FC236}">
                <a16:creationId xmlns:a16="http://schemas.microsoft.com/office/drawing/2014/main" id="{3FAF2FE1-354E-4C32-A26B-4CC450CE4496}"/>
              </a:ext>
            </a:extLst>
          </p:cNvPr>
          <p:cNvSpPr>
            <a:spLocks noGrp="1"/>
          </p:cNvSpPr>
          <p:nvPr>
            <p:ph type="subTitle" idx="1"/>
          </p:nvPr>
        </p:nvSpPr>
        <p:spPr>
          <a:xfrm>
            <a:off x="824552" y="3447892"/>
            <a:ext cx="10555514" cy="1055347"/>
          </a:xfrm>
        </p:spPr>
        <p:txBody>
          <a:bodyPr/>
          <a:lstStyle>
            <a:lvl1pPr marL="0" indent="0" algn="ctr">
              <a:buNone/>
              <a:defRPr sz="24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3" name="Picture 2">
            <a:extLst>
              <a:ext uri="{FF2B5EF4-FFF2-40B4-BE49-F238E27FC236}">
                <a16:creationId xmlns:a16="http://schemas.microsoft.com/office/drawing/2014/main" id="{C32F6BC2-A682-48CD-8FAF-3C93A9AE4EF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pic>
        <p:nvPicPr>
          <p:cNvPr id="8" name="รูปภาพ 7">
            <a:extLst>
              <a:ext uri="{FF2B5EF4-FFF2-40B4-BE49-F238E27FC236}">
                <a16:creationId xmlns:a16="http://schemas.microsoft.com/office/drawing/2014/main" id="{1D71EE11-4E92-49CB-AF3C-826ECBF645C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552483" y="147725"/>
            <a:ext cx="1422897" cy="694593"/>
          </a:xfrm>
          <a:prstGeom prst="rect">
            <a:avLst/>
          </a:prstGeom>
        </p:spPr>
      </p:pic>
    </p:spTree>
    <p:extLst>
      <p:ext uri="{BB962C8B-B14F-4D97-AF65-F5344CB8AC3E}">
        <p14:creationId xmlns:p14="http://schemas.microsoft.com/office/powerpoint/2010/main" val="229638756"/>
      </p:ext>
    </p:extLst>
  </p:cSld>
  <p:clrMapOvr>
    <a:masterClrMapping/>
  </p:clrMapOvr>
  <p:extLst>
    <p:ext uri="{DCECCB84-F9BA-43D5-87BE-67443E8EF086}">
      <p15:sldGuideLst xmlns:p15="http://schemas.microsoft.com/office/powerpoint/2012/main">
        <p15:guide id="1" pos="3840" userDrawn="1">
          <p15:clr>
            <a:srgbClr val="FBAE40"/>
          </p15:clr>
        </p15:guide>
        <p15:guide id="2"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8545691-D3D0-495E-A6A7-E819BB44250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
        <p:nvSpPr>
          <p:cNvPr id="2" name="Title 1">
            <a:extLst>
              <a:ext uri="{FF2B5EF4-FFF2-40B4-BE49-F238E27FC236}">
                <a16:creationId xmlns:a16="http://schemas.microsoft.com/office/drawing/2014/main" id="{500022E8-6ABF-4A50-8C8C-81933D246385}"/>
              </a:ext>
            </a:extLst>
          </p:cNvPr>
          <p:cNvSpPr>
            <a:spLocks noGrp="1"/>
          </p:cNvSpPr>
          <p:nvPr>
            <p:ph type="title"/>
          </p:nvPr>
        </p:nvSpPr>
        <p:spPr>
          <a:xfrm>
            <a:off x="609600" y="365125"/>
            <a:ext cx="10570032" cy="1325563"/>
          </a:xfrm>
        </p:spPr>
        <p:txBody>
          <a:bodyPr>
            <a:normAutofit/>
          </a:bodyP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B74CDD2-7E1B-4DCF-9A45-7DA977896ECC}"/>
              </a:ext>
            </a:extLst>
          </p:cNvPr>
          <p:cNvSpPr>
            <a:spLocks noGrp="1"/>
          </p:cNvSpPr>
          <p:nvPr>
            <p:ph idx="1" hasCustomPrompt="1"/>
          </p:nvPr>
        </p:nvSpPr>
        <p:spPr>
          <a:xfrm>
            <a:off x="609600" y="1825625"/>
            <a:ext cx="10570032" cy="4123804"/>
          </a:xfrm>
        </p:spPr>
        <p:txBody>
          <a:bodyPr>
            <a:normAutofit/>
          </a:bodyPr>
          <a:lstStyle>
            <a:lvl1pPr>
              <a:defRPr sz="2400" b="1">
                <a:latin typeface="Arial" panose="020B0604020202020204" pitchFamily="34" charset="0"/>
                <a:cs typeface="Arial" panose="020B0604020202020204" pitchFamily="34" charset="0"/>
              </a:defRPr>
            </a:lvl1pPr>
            <a:lvl2pPr marL="800100" indent="-342900">
              <a:buFont typeface="Gotham Book" pitchFamily="50" charset="0"/>
              <a:buChar cha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marL="1657350" indent="-285750">
              <a:buFont typeface="Gotham Book" pitchFamily="50" charset="0"/>
              <a:buChar char="−"/>
              <a:defRPr sz="2400">
                <a:latin typeface="Arial" panose="020B0604020202020204" pitchFamily="34" charset="0"/>
                <a:cs typeface="Arial" panose="020B0604020202020204" pitchFamily="34" charset="0"/>
              </a:defRPr>
            </a:lvl4pPr>
            <a:lvl5pPr marL="2114550" indent="-285750">
              <a:buFont typeface="Gotham Book" pitchFamily="50" charset="0"/>
              <a:buChar char="»"/>
              <a:defRPr sz="2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Date Placeholder 3">
            <a:extLst>
              <a:ext uri="{FF2B5EF4-FFF2-40B4-BE49-F238E27FC236}">
                <a16:creationId xmlns:a16="http://schemas.microsoft.com/office/drawing/2014/main" id="{54E7C9A7-5F56-4F86-9B03-96249485358C}"/>
              </a:ext>
            </a:extLst>
          </p:cNvPr>
          <p:cNvSpPr>
            <a:spLocks noGrp="1"/>
          </p:cNvSpPr>
          <p:nvPr>
            <p:ph type="dt" sz="half" idx="10"/>
          </p:nvPr>
        </p:nvSpPr>
        <p:spPr>
          <a:xfrm>
            <a:off x="624843" y="6495459"/>
            <a:ext cx="27432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en-US" dirty="0"/>
          </a:p>
        </p:txBody>
      </p:sp>
      <p:sp>
        <p:nvSpPr>
          <p:cNvPr id="10" name="Footer Placeholder 4">
            <a:extLst>
              <a:ext uri="{FF2B5EF4-FFF2-40B4-BE49-F238E27FC236}">
                <a16:creationId xmlns:a16="http://schemas.microsoft.com/office/drawing/2014/main" id="{3032ACF9-F208-4A61-9532-89B97FA6486C}"/>
              </a:ext>
            </a:extLst>
          </p:cNvPr>
          <p:cNvSpPr>
            <a:spLocks noGrp="1"/>
          </p:cNvSpPr>
          <p:nvPr>
            <p:ph type="ftr" sz="quarter" idx="11"/>
          </p:nvPr>
        </p:nvSpPr>
        <p:spPr>
          <a:xfrm>
            <a:off x="4165600" y="6492817"/>
            <a:ext cx="38608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th-TH" dirty="0"/>
          </a:p>
        </p:txBody>
      </p:sp>
      <p:sp>
        <p:nvSpPr>
          <p:cNvPr id="13" name="Slide Number Placeholder 5">
            <a:extLst>
              <a:ext uri="{FF2B5EF4-FFF2-40B4-BE49-F238E27FC236}">
                <a16:creationId xmlns:a16="http://schemas.microsoft.com/office/drawing/2014/main" id="{4C8B4A1C-C701-453A-ADBA-3D98FED86C10}"/>
              </a:ext>
            </a:extLst>
          </p:cNvPr>
          <p:cNvSpPr>
            <a:spLocks noGrp="1"/>
          </p:cNvSpPr>
          <p:nvPr>
            <p:ph type="sldNum" sz="quarter" idx="12"/>
          </p:nvPr>
        </p:nvSpPr>
        <p:spPr>
          <a:xfrm>
            <a:off x="9445921" y="6493740"/>
            <a:ext cx="2743200" cy="365125"/>
          </a:xfrm>
        </p:spPr>
        <p:txBody>
          <a:bodyPr/>
          <a:lstStyle>
            <a:lvl1pPr>
              <a:defRPr sz="1000">
                <a:solidFill>
                  <a:schemeClr val="bg1"/>
                </a:solidFill>
                <a:latin typeface="Arial" panose="020B0604020202020204" pitchFamily="34" charset="0"/>
                <a:cs typeface="Arial" panose="020B0604020202020204" pitchFamily="34" charset="0"/>
              </a:defRPr>
            </a:lvl1pPr>
          </a:lstStyle>
          <a:p>
            <a:fld id="{B84E1A7B-DDAD-4F2D-B32C-61E8FCF135DC}" type="slidenum">
              <a:rPr lang="en-US" smtClean="0"/>
              <a:pPr/>
              <a:t>‹#›</a:t>
            </a:fld>
            <a:endParaRPr lang="en-US"/>
          </a:p>
        </p:txBody>
      </p:sp>
    </p:spTree>
    <p:extLst>
      <p:ext uri="{BB962C8B-B14F-4D97-AF65-F5344CB8AC3E}">
        <p14:creationId xmlns:p14="http://schemas.microsoft.com/office/powerpoint/2010/main" val="854556850"/>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913B517-20BE-4D56-AB28-6124DBD4EDD7}"/>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
        <p:nvSpPr>
          <p:cNvPr id="2" name="Title 1">
            <a:extLst>
              <a:ext uri="{FF2B5EF4-FFF2-40B4-BE49-F238E27FC236}">
                <a16:creationId xmlns:a16="http://schemas.microsoft.com/office/drawing/2014/main" id="{8AE5FDAC-438C-40D7-850A-210C3C772707}"/>
              </a:ext>
            </a:extLst>
          </p:cNvPr>
          <p:cNvSpPr>
            <a:spLocks noGrp="1"/>
          </p:cNvSpPr>
          <p:nvPr>
            <p:ph type="title"/>
          </p:nvPr>
        </p:nvSpPr>
        <p:spPr>
          <a:xfrm>
            <a:off x="609600" y="365125"/>
            <a:ext cx="10570032" cy="1325563"/>
          </a:xfrm>
        </p:spPr>
        <p:txBody>
          <a:bodyPr>
            <a:normAutofit/>
          </a:bodyP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02C3E1F7-3120-4E73-8C1F-794784507FBA}"/>
              </a:ext>
            </a:extLst>
          </p:cNvPr>
          <p:cNvSpPr>
            <a:spLocks noGrp="1"/>
          </p:cNvSpPr>
          <p:nvPr>
            <p:ph sz="half" idx="1" hasCustomPrompt="1"/>
          </p:nvPr>
        </p:nvSpPr>
        <p:spPr>
          <a:xfrm>
            <a:off x="621712" y="1825625"/>
            <a:ext cx="5208422" cy="4277628"/>
          </a:xfrm>
        </p:spPr>
        <p:txBody>
          <a:bodyPr/>
          <a:lstStyle>
            <a:lvl1pPr>
              <a:defRPr sz="2400" b="1">
                <a:latin typeface="Arial" panose="020B0604020202020204" pitchFamily="34" charset="0"/>
                <a:cs typeface="Arial" panose="020B0604020202020204" pitchFamily="34" charset="0"/>
              </a:defRPr>
            </a:lvl1pPr>
            <a:lvl2pPr marL="685800" indent="-228600">
              <a:spcBef>
                <a:spcPts val="600"/>
              </a:spcBef>
              <a:buFont typeface="Calibri" panose="020F0502020204030204" pitchFamily="34" charset="0"/>
              <a:buChar char="−"/>
              <a:defRPr sz="2000">
                <a:latin typeface="Arial" panose="020B0604020202020204" pitchFamily="34" charset="0"/>
                <a:cs typeface="Arial" panose="020B0604020202020204" pitchFamily="34" charset="0"/>
              </a:defRPr>
            </a:lvl2pPr>
            <a:lvl3pPr marL="1200150" indent="-285750">
              <a:spcBef>
                <a:spcPts val="600"/>
              </a:spcBef>
              <a:buFont typeface="Arial" panose="020B0604020202020204" pitchFamily="34" charset="0"/>
              <a:buChar char="•"/>
              <a:defRPr sz="1800">
                <a:latin typeface="Arial" panose="020B0604020202020204" pitchFamily="34" charset="0"/>
                <a:cs typeface="Arial" panose="020B0604020202020204" pitchFamily="34" charset="0"/>
              </a:defRPr>
            </a:lvl3pPr>
            <a:lvl4pPr marL="1657350" indent="-285750">
              <a:spcBef>
                <a:spcPts val="600"/>
              </a:spcBef>
              <a:buFont typeface="Calibri" panose="020F0502020204030204" pitchFamily="34" charset="0"/>
              <a:buChar char="−"/>
              <a:defRPr sz="1600">
                <a:latin typeface="Arial" panose="020B0604020202020204" pitchFamily="34" charset="0"/>
                <a:cs typeface="Arial" panose="020B0604020202020204" pitchFamily="34" charset="0"/>
              </a:defRPr>
            </a:lvl4pPr>
            <a:lvl5pPr marL="2114550" indent="-285750">
              <a:spcBef>
                <a:spcPts val="600"/>
              </a:spcBef>
              <a:buFont typeface="Calibri" panose="020F0502020204030204" pitchFamily="34" charset="0"/>
              <a:buChar char="»"/>
              <a:defRPr sz="16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D5223927-1CDD-46CB-BB25-2479B6C61199}"/>
              </a:ext>
            </a:extLst>
          </p:cNvPr>
          <p:cNvSpPr>
            <a:spLocks noGrp="1"/>
          </p:cNvSpPr>
          <p:nvPr>
            <p:ph sz="half" idx="2" hasCustomPrompt="1"/>
          </p:nvPr>
        </p:nvSpPr>
        <p:spPr>
          <a:xfrm>
            <a:off x="5998032" y="1825625"/>
            <a:ext cx="5181600" cy="4277628"/>
          </a:xfrm>
        </p:spPr>
        <p:txBody>
          <a:bodyPr/>
          <a:lstStyle>
            <a:lvl1pPr>
              <a:defRPr sz="2400" b="1">
                <a:latin typeface="Arial" panose="020B0604020202020204" pitchFamily="34" charset="0"/>
                <a:cs typeface="Arial" panose="020B0604020202020204" pitchFamily="34" charset="0"/>
              </a:defRPr>
            </a:lvl1pPr>
            <a:lvl2pPr marL="800100" indent="-342900">
              <a:spcBef>
                <a:spcPts val="600"/>
              </a:spcBef>
              <a:buFont typeface="Gotham Book" pitchFamily="50" charset="0"/>
              <a:buChar char="−"/>
              <a:defRPr sz="2000">
                <a:latin typeface="Arial" panose="020B0604020202020204" pitchFamily="34" charset="0"/>
                <a:cs typeface="Arial" panose="020B0604020202020204" pitchFamily="34" charset="0"/>
              </a:defRPr>
            </a:lvl2pPr>
            <a:lvl3pPr>
              <a:spcBef>
                <a:spcPts val="600"/>
              </a:spcBef>
              <a:defRPr sz="1800">
                <a:latin typeface="Arial" panose="020B0604020202020204" pitchFamily="34" charset="0"/>
                <a:cs typeface="Arial" panose="020B0604020202020204" pitchFamily="34" charset="0"/>
              </a:defRPr>
            </a:lvl3pPr>
            <a:lvl4pPr marL="1657350" indent="-285750">
              <a:spcBef>
                <a:spcPts val="600"/>
              </a:spcBef>
              <a:buFont typeface="Gotham Book" pitchFamily="50" charset="0"/>
              <a:buChar char="−"/>
              <a:defRPr sz="1600">
                <a:latin typeface="Arial" panose="020B0604020202020204" pitchFamily="34" charset="0"/>
                <a:cs typeface="Arial" panose="020B0604020202020204" pitchFamily="34" charset="0"/>
              </a:defRPr>
            </a:lvl4pPr>
            <a:lvl5pPr marL="2114550" indent="-285750">
              <a:spcBef>
                <a:spcPts val="600"/>
              </a:spcBef>
              <a:buFont typeface="Calibri" panose="020F0502020204030204" pitchFamily="34" charset="0"/>
              <a:buChar char="»"/>
              <a:defRPr sz="16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 name="Date Placeholder 3">
            <a:extLst>
              <a:ext uri="{FF2B5EF4-FFF2-40B4-BE49-F238E27FC236}">
                <a16:creationId xmlns:a16="http://schemas.microsoft.com/office/drawing/2014/main" id="{2F97AAD3-0EB4-433F-805C-46DA4D86015F}"/>
              </a:ext>
            </a:extLst>
          </p:cNvPr>
          <p:cNvSpPr>
            <a:spLocks noGrp="1"/>
          </p:cNvSpPr>
          <p:nvPr>
            <p:ph type="dt" sz="half" idx="10"/>
          </p:nvPr>
        </p:nvSpPr>
        <p:spPr>
          <a:xfrm>
            <a:off x="624843" y="6495459"/>
            <a:ext cx="27432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en-US" dirty="0"/>
          </a:p>
        </p:txBody>
      </p:sp>
      <p:sp>
        <p:nvSpPr>
          <p:cNvPr id="27" name="Footer Placeholder 4">
            <a:extLst>
              <a:ext uri="{FF2B5EF4-FFF2-40B4-BE49-F238E27FC236}">
                <a16:creationId xmlns:a16="http://schemas.microsoft.com/office/drawing/2014/main" id="{AB14414D-91FC-462F-9E67-739A05428720}"/>
              </a:ext>
            </a:extLst>
          </p:cNvPr>
          <p:cNvSpPr>
            <a:spLocks noGrp="1"/>
          </p:cNvSpPr>
          <p:nvPr>
            <p:ph type="ftr" sz="quarter" idx="11"/>
          </p:nvPr>
        </p:nvSpPr>
        <p:spPr>
          <a:xfrm>
            <a:off x="4165600" y="6492817"/>
            <a:ext cx="38608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th-TH" dirty="0"/>
          </a:p>
        </p:txBody>
      </p:sp>
      <p:sp>
        <p:nvSpPr>
          <p:cNvPr id="28" name="Slide Number Placeholder 5">
            <a:extLst>
              <a:ext uri="{FF2B5EF4-FFF2-40B4-BE49-F238E27FC236}">
                <a16:creationId xmlns:a16="http://schemas.microsoft.com/office/drawing/2014/main" id="{D71F223D-258D-474F-8CF0-4433D3A6E0CA}"/>
              </a:ext>
            </a:extLst>
          </p:cNvPr>
          <p:cNvSpPr>
            <a:spLocks noGrp="1"/>
          </p:cNvSpPr>
          <p:nvPr>
            <p:ph type="sldNum" sz="quarter" idx="12"/>
          </p:nvPr>
        </p:nvSpPr>
        <p:spPr>
          <a:xfrm>
            <a:off x="9445921" y="6493740"/>
            <a:ext cx="2743200" cy="365125"/>
          </a:xfrm>
        </p:spPr>
        <p:txBody>
          <a:bodyPr/>
          <a:lstStyle>
            <a:lvl1pPr>
              <a:defRPr sz="1000">
                <a:solidFill>
                  <a:schemeClr val="bg1"/>
                </a:solidFill>
                <a:latin typeface="Arial" panose="020B0604020202020204" pitchFamily="34" charset="0"/>
                <a:cs typeface="Arial" panose="020B0604020202020204" pitchFamily="34" charset="0"/>
              </a:defRPr>
            </a:lvl1pPr>
          </a:lstStyle>
          <a:p>
            <a:fld id="{B84E1A7B-DDAD-4F2D-B32C-61E8FCF135DC}" type="slidenum">
              <a:rPr lang="en-US" smtClean="0"/>
              <a:pPr/>
              <a:t>‹#›</a:t>
            </a:fld>
            <a:endParaRPr lang="en-US"/>
          </a:p>
        </p:txBody>
      </p:sp>
    </p:spTree>
    <p:extLst>
      <p:ext uri="{BB962C8B-B14F-4D97-AF65-F5344CB8AC3E}">
        <p14:creationId xmlns:p14="http://schemas.microsoft.com/office/powerpoint/2010/main" val="3953592927"/>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7C80AA7-296F-42BD-A3F0-34A92AD83337}"/>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
        <p:nvSpPr>
          <p:cNvPr id="2" name="Title 1">
            <a:extLst>
              <a:ext uri="{FF2B5EF4-FFF2-40B4-BE49-F238E27FC236}">
                <a16:creationId xmlns:a16="http://schemas.microsoft.com/office/drawing/2014/main" id="{08D35374-5AFA-410E-9BD8-FC79E41C6CDC}"/>
              </a:ext>
            </a:extLst>
          </p:cNvPr>
          <p:cNvSpPr>
            <a:spLocks noGrp="1"/>
          </p:cNvSpPr>
          <p:nvPr>
            <p:ph type="title"/>
          </p:nvPr>
        </p:nvSpPr>
        <p:spPr>
          <a:xfrm>
            <a:off x="609600" y="365125"/>
            <a:ext cx="10574905" cy="1325563"/>
          </a:xfrm>
        </p:spPr>
        <p:txBody>
          <a:bodyPr>
            <a:normAutofit/>
          </a:bodyP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Text Placeholder 2">
            <a:extLst>
              <a:ext uri="{FF2B5EF4-FFF2-40B4-BE49-F238E27FC236}">
                <a16:creationId xmlns:a16="http://schemas.microsoft.com/office/drawing/2014/main" id="{107CFFDC-48EB-4D83-A1F5-C1BAF1FA306A}"/>
              </a:ext>
            </a:extLst>
          </p:cNvPr>
          <p:cNvSpPr>
            <a:spLocks noGrp="1"/>
          </p:cNvSpPr>
          <p:nvPr>
            <p:ph type="body" idx="1"/>
          </p:nvPr>
        </p:nvSpPr>
        <p:spPr>
          <a:xfrm>
            <a:off x="622411" y="1681163"/>
            <a:ext cx="5157787" cy="823912"/>
          </a:xfrm>
        </p:spPr>
        <p:txBody>
          <a:bodyPr anchor="b">
            <a:normAutofit/>
          </a:bodyPr>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AF42B224-5793-4D71-BBAB-CEA5F709FB85}"/>
              </a:ext>
            </a:extLst>
          </p:cNvPr>
          <p:cNvSpPr>
            <a:spLocks noGrp="1"/>
          </p:cNvSpPr>
          <p:nvPr>
            <p:ph sz="half" idx="2"/>
          </p:nvPr>
        </p:nvSpPr>
        <p:spPr>
          <a:xfrm>
            <a:off x="622411" y="2505075"/>
            <a:ext cx="5157787" cy="3598178"/>
          </a:xfrm>
        </p:spPr>
        <p:txBody>
          <a:bodyPr/>
          <a:lstStyle>
            <a:lvl1pPr>
              <a:defRPr sz="2000">
                <a:latin typeface="Arial" panose="020B0604020202020204" pitchFamily="34" charset="0"/>
                <a:cs typeface="Arial" panose="020B0604020202020204" pitchFamily="34" charset="0"/>
              </a:defRPr>
            </a:lvl1pPr>
            <a:lvl2pPr marL="742950" indent="-285750">
              <a:buFont typeface="Gotham Book" pitchFamily="50" charset="0"/>
              <a:buChar cha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marL="1657350" indent="-285750">
              <a:buFont typeface="Gotham Book" pitchFamily="50" charset="0"/>
              <a:buChar char="−"/>
              <a:defRPr sz="1400">
                <a:latin typeface="Arial" panose="020B0604020202020204" pitchFamily="34" charset="0"/>
                <a:cs typeface="Arial" panose="020B0604020202020204" pitchFamily="34" charset="0"/>
              </a:defRPr>
            </a:lvl4pPr>
            <a:lvl5pPr marL="2114550" indent="-285750">
              <a:buFont typeface="Gotham Book" pitchFamily="50" charset="0"/>
              <a:buChar char="»"/>
              <a:defRPr sz="14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087E9A4-616E-4189-9F5F-D35BE91178CD}"/>
              </a:ext>
            </a:extLst>
          </p:cNvPr>
          <p:cNvSpPr>
            <a:spLocks noGrp="1"/>
          </p:cNvSpPr>
          <p:nvPr>
            <p:ph type="body" sz="quarter" idx="3"/>
          </p:nvPr>
        </p:nvSpPr>
        <p:spPr>
          <a:xfrm>
            <a:off x="6001317" y="1681163"/>
            <a:ext cx="5183188" cy="82391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91818D1-2447-4FC6-8947-CD8CDEACC1F2}"/>
              </a:ext>
            </a:extLst>
          </p:cNvPr>
          <p:cNvSpPr>
            <a:spLocks noGrp="1"/>
          </p:cNvSpPr>
          <p:nvPr>
            <p:ph sz="quarter" idx="4"/>
          </p:nvPr>
        </p:nvSpPr>
        <p:spPr>
          <a:xfrm>
            <a:off x="6001317" y="2505075"/>
            <a:ext cx="5183188" cy="3598178"/>
          </a:xfrm>
        </p:spPr>
        <p:txBody>
          <a:bodyPr/>
          <a:lstStyle>
            <a:lvl1pPr>
              <a:defRPr sz="2000">
                <a:latin typeface="Arial" panose="020B0604020202020204" pitchFamily="34" charset="0"/>
                <a:cs typeface="Arial" panose="020B0604020202020204" pitchFamily="34" charset="0"/>
              </a:defRPr>
            </a:lvl1pPr>
            <a:lvl2pPr marL="742950" indent="-285750">
              <a:buFont typeface="Gotham Book" pitchFamily="50" charset="0"/>
              <a:buChar cha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marL="1657350" indent="-285750">
              <a:buFont typeface="Gotham Book" pitchFamily="50" charset="0"/>
              <a:buChar char="−"/>
              <a:defRPr sz="1400">
                <a:latin typeface="Arial" panose="020B0604020202020204" pitchFamily="34" charset="0"/>
                <a:cs typeface="Arial" panose="020B0604020202020204" pitchFamily="34" charset="0"/>
              </a:defRPr>
            </a:lvl4pPr>
            <a:lvl5pPr marL="2114550" indent="-285750">
              <a:buFont typeface="Gotham Book" pitchFamily="50" charset="0"/>
              <a:buChar char="»"/>
              <a:defRPr sz="1400">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Footer Placeholder 4">
            <a:extLst>
              <a:ext uri="{FF2B5EF4-FFF2-40B4-BE49-F238E27FC236}">
                <a16:creationId xmlns:a16="http://schemas.microsoft.com/office/drawing/2014/main" id="{94D4019C-2BA1-4BEE-BCC1-E8D0A35C2D0F}"/>
              </a:ext>
            </a:extLst>
          </p:cNvPr>
          <p:cNvSpPr>
            <a:spLocks noGrp="1"/>
          </p:cNvSpPr>
          <p:nvPr>
            <p:ph type="ftr" sz="quarter" idx="11"/>
          </p:nvPr>
        </p:nvSpPr>
        <p:spPr>
          <a:xfrm>
            <a:off x="4165600" y="6492817"/>
            <a:ext cx="38608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th-TH" dirty="0"/>
          </a:p>
        </p:txBody>
      </p:sp>
      <p:sp>
        <p:nvSpPr>
          <p:cNvPr id="23" name="Slide Number Placeholder 5">
            <a:extLst>
              <a:ext uri="{FF2B5EF4-FFF2-40B4-BE49-F238E27FC236}">
                <a16:creationId xmlns:a16="http://schemas.microsoft.com/office/drawing/2014/main" id="{76D95357-3AF6-4EC7-B4E2-8168676BD94E}"/>
              </a:ext>
            </a:extLst>
          </p:cNvPr>
          <p:cNvSpPr>
            <a:spLocks noGrp="1"/>
          </p:cNvSpPr>
          <p:nvPr>
            <p:ph type="sldNum" sz="quarter" idx="12"/>
          </p:nvPr>
        </p:nvSpPr>
        <p:spPr>
          <a:xfrm>
            <a:off x="9445921" y="6493740"/>
            <a:ext cx="2743200" cy="365125"/>
          </a:xfrm>
        </p:spPr>
        <p:txBody>
          <a:bodyPr/>
          <a:lstStyle>
            <a:lvl1pPr>
              <a:defRPr sz="1000">
                <a:solidFill>
                  <a:schemeClr val="bg1"/>
                </a:solidFill>
                <a:latin typeface="Arial" panose="020B0604020202020204" pitchFamily="34" charset="0"/>
                <a:cs typeface="Arial" panose="020B0604020202020204" pitchFamily="34" charset="0"/>
              </a:defRPr>
            </a:lvl1pPr>
          </a:lstStyle>
          <a:p>
            <a:fld id="{B84E1A7B-DDAD-4F2D-B32C-61E8FCF135DC}" type="slidenum">
              <a:rPr lang="en-US" smtClean="0"/>
              <a:pPr/>
              <a:t>‹#›</a:t>
            </a:fld>
            <a:endParaRPr lang="en-US"/>
          </a:p>
        </p:txBody>
      </p:sp>
      <p:sp>
        <p:nvSpPr>
          <p:cNvPr id="15" name="Date Placeholder 3">
            <a:extLst>
              <a:ext uri="{FF2B5EF4-FFF2-40B4-BE49-F238E27FC236}">
                <a16:creationId xmlns:a16="http://schemas.microsoft.com/office/drawing/2014/main" id="{44DE86F9-DAB6-402F-B429-D66C64A58DF0}"/>
              </a:ext>
            </a:extLst>
          </p:cNvPr>
          <p:cNvSpPr>
            <a:spLocks noGrp="1"/>
          </p:cNvSpPr>
          <p:nvPr>
            <p:ph type="dt" sz="half" idx="10"/>
          </p:nvPr>
        </p:nvSpPr>
        <p:spPr>
          <a:xfrm>
            <a:off x="624843" y="6495459"/>
            <a:ext cx="27432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902353857"/>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93622A1-7337-4C92-8AF1-07ED921A362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
        <p:nvSpPr>
          <p:cNvPr id="2" name="Title 1">
            <a:extLst>
              <a:ext uri="{FF2B5EF4-FFF2-40B4-BE49-F238E27FC236}">
                <a16:creationId xmlns:a16="http://schemas.microsoft.com/office/drawing/2014/main" id="{72618A37-C3FE-4D86-B742-CEB46AEDD7AA}"/>
              </a:ext>
            </a:extLst>
          </p:cNvPr>
          <p:cNvSpPr>
            <a:spLocks noGrp="1"/>
          </p:cNvSpPr>
          <p:nvPr>
            <p:ph type="title"/>
          </p:nvPr>
        </p:nvSpPr>
        <p:spPr>
          <a:xfrm>
            <a:off x="609600" y="365125"/>
            <a:ext cx="10730552" cy="1325563"/>
          </a:xfrm>
        </p:spPr>
        <p:txBody>
          <a:bodyPr>
            <a:normAutofit/>
          </a:bodyP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
        <p:nvSpPr>
          <p:cNvPr id="21" name="Date Placeholder 3">
            <a:extLst>
              <a:ext uri="{FF2B5EF4-FFF2-40B4-BE49-F238E27FC236}">
                <a16:creationId xmlns:a16="http://schemas.microsoft.com/office/drawing/2014/main" id="{0C924A5A-6551-48FC-8519-463C7DEBDCFE}"/>
              </a:ext>
            </a:extLst>
          </p:cNvPr>
          <p:cNvSpPr>
            <a:spLocks noGrp="1"/>
          </p:cNvSpPr>
          <p:nvPr>
            <p:ph type="dt" sz="half" idx="10"/>
          </p:nvPr>
        </p:nvSpPr>
        <p:spPr>
          <a:xfrm>
            <a:off x="624843" y="6495459"/>
            <a:ext cx="27432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en-US" dirty="0"/>
          </a:p>
        </p:txBody>
      </p:sp>
      <p:sp>
        <p:nvSpPr>
          <p:cNvPr id="22" name="Footer Placeholder 4">
            <a:extLst>
              <a:ext uri="{FF2B5EF4-FFF2-40B4-BE49-F238E27FC236}">
                <a16:creationId xmlns:a16="http://schemas.microsoft.com/office/drawing/2014/main" id="{BA97286B-AEFD-46DD-A2E2-EA7B4394A741}"/>
              </a:ext>
            </a:extLst>
          </p:cNvPr>
          <p:cNvSpPr>
            <a:spLocks noGrp="1"/>
          </p:cNvSpPr>
          <p:nvPr>
            <p:ph type="ftr" sz="quarter" idx="11"/>
          </p:nvPr>
        </p:nvSpPr>
        <p:spPr>
          <a:xfrm>
            <a:off x="4165600" y="6492817"/>
            <a:ext cx="38608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th-TH" dirty="0"/>
          </a:p>
        </p:txBody>
      </p:sp>
      <p:sp>
        <p:nvSpPr>
          <p:cNvPr id="23" name="Slide Number Placeholder 5">
            <a:extLst>
              <a:ext uri="{FF2B5EF4-FFF2-40B4-BE49-F238E27FC236}">
                <a16:creationId xmlns:a16="http://schemas.microsoft.com/office/drawing/2014/main" id="{93E72CB3-2D18-447B-96F6-1ED3844DAEFE}"/>
              </a:ext>
            </a:extLst>
          </p:cNvPr>
          <p:cNvSpPr>
            <a:spLocks noGrp="1"/>
          </p:cNvSpPr>
          <p:nvPr>
            <p:ph type="sldNum" sz="quarter" idx="12"/>
          </p:nvPr>
        </p:nvSpPr>
        <p:spPr>
          <a:xfrm>
            <a:off x="9445921" y="6493740"/>
            <a:ext cx="2743200" cy="365125"/>
          </a:xfrm>
        </p:spPr>
        <p:txBody>
          <a:bodyPr/>
          <a:lstStyle>
            <a:lvl1pPr>
              <a:defRPr sz="1000">
                <a:solidFill>
                  <a:schemeClr val="bg1"/>
                </a:solidFill>
                <a:latin typeface="Arial" panose="020B0604020202020204" pitchFamily="34" charset="0"/>
                <a:cs typeface="Arial" panose="020B0604020202020204" pitchFamily="34" charset="0"/>
              </a:defRPr>
            </a:lvl1pPr>
          </a:lstStyle>
          <a:p>
            <a:fld id="{B84E1A7B-DDAD-4F2D-B32C-61E8FCF135DC}" type="slidenum">
              <a:rPr lang="en-US" smtClean="0"/>
              <a:pPr/>
              <a:t>‹#›</a:t>
            </a:fld>
            <a:endParaRPr lang="en-US"/>
          </a:p>
        </p:txBody>
      </p:sp>
    </p:spTree>
    <p:extLst>
      <p:ext uri="{BB962C8B-B14F-4D97-AF65-F5344CB8AC3E}">
        <p14:creationId xmlns:p14="http://schemas.microsoft.com/office/powerpoint/2010/main" val="1741088398"/>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1527B05-9478-4DF9-A2AD-A87BC420413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
        <p:nvSpPr>
          <p:cNvPr id="2" name="Title 1">
            <a:extLst>
              <a:ext uri="{FF2B5EF4-FFF2-40B4-BE49-F238E27FC236}">
                <a16:creationId xmlns:a16="http://schemas.microsoft.com/office/drawing/2014/main" id="{8FB1209C-7BD5-4FF7-857D-CAE6DC1DA09E}"/>
              </a:ext>
            </a:extLst>
          </p:cNvPr>
          <p:cNvSpPr>
            <a:spLocks noGrp="1"/>
          </p:cNvSpPr>
          <p:nvPr>
            <p:ph type="title"/>
          </p:nvPr>
        </p:nvSpPr>
        <p:spPr>
          <a:xfrm>
            <a:off x="609600" y="457200"/>
            <a:ext cx="4085230" cy="1600200"/>
          </a:xfrm>
        </p:spPr>
        <p:txBody>
          <a:bodyPr anchor="b">
            <a:normAutofit/>
          </a:bodyP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B58DA141-CCFA-4B10-A45E-2EFDB6E6EF01}"/>
              </a:ext>
            </a:extLst>
          </p:cNvPr>
          <p:cNvSpPr>
            <a:spLocks noGrp="1"/>
          </p:cNvSpPr>
          <p:nvPr>
            <p:ph idx="1" hasCustomPrompt="1"/>
          </p:nvPr>
        </p:nvSpPr>
        <p:spPr>
          <a:xfrm>
            <a:off x="5019412" y="457200"/>
            <a:ext cx="6172200" cy="5411787"/>
          </a:xfrm>
        </p:spPr>
        <p:txBody>
          <a:bodyPr/>
          <a:lstStyle>
            <a:lvl1pPr>
              <a:defRPr sz="2800" b="1">
                <a:latin typeface="Arial" panose="020B0604020202020204" pitchFamily="34" charset="0"/>
                <a:cs typeface="Arial" panose="020B0604020202020204" pitchFamily="34" charset="0"/>
              </a:defRPr>
            </a:lvl1pPr>
            <a:lvl2pPr marL="800100" indent="-342900">
              <a:buFont typeface="Gotham Book" pitchFamily="50" charset="0"/>
              <a:buChar char="−"/>
              <a:defRPr sz="2400">
                <a:latin typeface="Arial" panose="020B0604020202020204" pitchFamily="34" charset="0"/>
                <a:cs typeface="Arial" panose="020B0604020202020204" pitchFamily="34" charset="0"/>
              </a:defRPr>
            </a:lvl2pPr>
            <a:lvl3pPr>
              <a:defRPr sz="2000">
                <a:latin typeface="Arial" panose="020B0604020202020204" pitchFamily="34" charset="0"/>
                <a:cs typeface="Arial" panose="020B0604020202020204" pitchFamily="34" charset="0"/>
              </a:defRPr>
            </a:lvl3pPr>
            <a:lvl4pPr marL="1657350" indent="-285750">
              <a:buFont typeface="Gotham Book" pitchFamily="50" charset="0"/>
              <a:buChar char="−"/>
              <a:defRPr sz="1800">
                <a:latin typeface="Arial" panose="020B0604020202020204" pitchFamily="34" charset="0"/>
                <a:cs typeface="Arial" panose="020B0604020202020204" pitchFamily="34" charset="0"/>
              </a:defRPr>
            </a:lvl4pPr>
            <a:lvl5pPr marL="2114550" indent="-285750">
              <a:buFont typeface="Gotham Book" pitchFamily="50" charset="0"/>
              <a:buChar char="»"/>
              <a:defRPr sz="18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th-TH" dirty="0"/>
          </a:p>
        </p:txBody>
      </p:sp>
      <p:sp>
        <p:nvSpPr>
          <p:cNvPr id="4" name="Text Placeholder 3">
            <a:extLst>
              <a:ext uri="{FF2B5EF4-FFF2-40B4-BE49-F238E27FC236}">
                <a16:creationId xmlns:a16="http://schemas.microsoft.com/office/drawing/2014/main" id="{6F6371D1-1D72-49BB-8267-4FD53D8A0BE1}"/>
              </a:ext>
            </a:extLst>
          </p:cNvPr>
          <p:cNvSpPr>
            <a:spLocks noGrp="1"/>
          </p:cNvSpPr>
          <p:nvPr>
            <p:ph type="body" sz="half" idx="2"/>
          </p:nvPr>
        </p:nvSpPr>
        <p:spPr>
          <a:xfrm>
            <a:off x="609600" y="2057400"/>
            <a:ext cx="4085230" cy="3811588"/>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23" name="Date Placeholder 3">
            <a:extLst>
              <a:ext uri="{FF2B5EF4-FFF2-40B4-BE49-F238E27FC236}">
                <a16:creationId xmlns:a16="http://schemas.microsoft.com/office/drawing/2014/main" id="{25296B11-D49E-4D6A-A6F5-D866D3397018}"/>
              </a:ext>
            </a:extLst>
          </p:cNvPr>
          <p:cNvSpPr>
            <a:spLocks noGrp="1"/>
          </p:cNvSpPr>
          <p:nvPr>
            <p:ph type="dt" sz="half" idx="10"/>
          </p:nvPr>
        </p:nvSpPr>
        <p:spPr>
          <a:xfrm>
            <a:off x="624843" y="6495459"/>
            <a:ext cx="27432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en-US" dirty="0"/>
          </a:p>
        </p:txBody>
      </p:sp>
      <p:sp>
        <p:nvSpPr>
          <p:cNvPr id="24" name="Footer Placeholder 4">
            <a:extLst>
              <a:ext uri="{FF2B5EF4-FFF2-40B4-BE49-F238E27FC236}">
                <a16:creationId xmlns:a16="http://schemas.microsoft.com/office/drawing/2014/main" id="{0B1358AF-9322-4B50-AEA7-E9EFBE6463F8}"/>
              </a:ext>
            </a:extLst>
          </p:cNvPr>
          <p:cNvSpPr>
            <a:spLocks noGrp="1"/>
          </p:cNvSpPr>
          <p:nvPr>
            <p:ph type="ftr" sz="quarter" idx="11"/>
          </p:nvPr>
        </p:nvSpPr>
        <p:spPr>
          <a:xfrm>
            <a:off x="4165600" y="6492817"/>
            <a:ext cx="38608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th-TH" dirty="0"/>
          </a:p>
        </p:txBody>
      </p:sp>
      <p:sp>
        <p:nvSpPr>
          <p:cNvPr id="25" name="Slide Number Placeholder 5">
            <a:extLst>
              <a:ext uri="{FF2B5EF4-FFF2-40B4-BE49-F238E27FC236}">
                <a16:creationId xmlns:a16="http://schemas.microsoft.com/office/drawing/2014/main" id="{096B54C5-BF70-48DC-A298-C0BBF40E0E3E}"/>
              </a:ext>
            </a:extLst>
          </p:cNvPr>
          <p:cNvSpPr>
            <a:spLocks noGrp="1"/>
          </p:cNvSpPr>
          <p:nvPr>
            <p:ph type="sldNum" sz="quarter" idx="12"/>
          </p:nvPr>
        </p:nvSpPr>
        <p:spPr>
          <a:xfrm>
            <a:off x="9445921" y="6493740"/>
            <a:ext cx="2743200" cy="365125"/>
          </a:xfrm>
        </p:spPr>
        <p:txBody>
          <a:bodyPr/>
          <a:lstStyle>
            <a:lvl1pPr>
              <a:defRPr sz="1000">
                <a:solidFill>
                  <a:schemeClr val="bg1"/>
                </a:solidFill>
                <a:latin typeface="Arial" panose="020B0604020202020204" pitchFamily="34" charset="0"/>
                <a:cs typeface="Arial" panose="020B0604020202020204" pitchFamily="34" charset="0"/>
              </a:defRPr>
            </a:lvl1pPr>
          </a:lstStyle>
          <a:p>
            <a:fld id="{B84E1A7B-DDAD-4F2D-B32C-61E8FCF135DC}" type="slidenum">
              <a:rPr lang="en-US" smtClean="0"/>
              <a:pPr/>
              <a:t>‹#›</a:t>
            </a:fld>
            <a:endParaRPr lang="en-US"/>
          </a:p>
        </p:txBody>
      </p:sp>
    </p:spTree>
    <p:extLst>
      <p:ext uri="{BB962C8B-B14F-4D97-AF65-F5344CB8AC3E}">
        <p14:creationId xmlns:p14="http://schemas.microsoft.com/office/powerpoint/2010/main" val="2404363323"/>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91002D5-4095-4F5F-979A-7F577D49A73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
        <p:nvSpPr>
          <p:cNvPr id="2" name="Title 1">
            <a:extLst>
              <a:ext uri="{FF2B5EF4-FFF2-40B4-BE49-F238E27FC236}">
                <a16:creationId xmlns:a16="http://schemas.microsoft.com/office/drawing/2014/main" id="{10129544-0CC7-4C3C-9FCD-5767B1EF20E2}"/>
              </a:ext>
            </a:extLst>
          </p:cNvPr>
          <p:cNvSpPr>
            <a:spLocks noGrp="1"/>
          </p:cNvSpPr>
          <p:nvPr>
            <p:ph type="title"/>
          </p:nvPr>
        </p:nvSpPr>
        <p:spPr>
          <a:xfrm>
            <a:off x="609600" y="457200"/>
            <a:ext cx="4153469" cy="1600200"/>
          </a:xfrm>
        </p:spPr>
        <p:txBody>
          <a:bodyPr anchor="b">
            <a:normAutofit/>
          </a:bodyP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Picture Placeholder 2">
            <a:extLst>
              <a:ext uri="{FF2B5EF4-FFF2-40B4-BE49-F238E27FC236}">
                <a16:creationId xmlns:a16="http://schemas.microsoft.com/office/drawing/2014/main" id="{936073C5-98C5-4FE9-A8C3-434966765DAC}"/>
              </a:ext>
            </a:extLst>
          </p:cNvPr>
          <p:cNvSpPr>
            <a:spLocks noGrp="1"/>
          </p:cNvSpPr>
          <p:nvPr>
            <p:ph type="pic" idx="1"/>
          </p:nvPr>
        </p:nvSpPr>
        <p:spPr>
          <a:xfrm>
            <a:off x="5183188" y="457201"/>
            <a:ext cx="6172200" cy="5403850"/>
          </a:xfrm>
        </p:spPr>
        <p:txBody>
          <a:bodyPr/>
          <a:lstStyle>
            <a:lvl1pPr marL="0" indent="0">
              <a:buNone/>
              <a:defRPr sz="3200" b="1">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11E85A19-637C-48CD-A0E2-C0F7AA00F7DA}"/>
              </a:ext>
            </a:extLst>
          </p:cNvPr>
          <p:cNvSpPr>
            <a:spLocks noGrp="1"/>
          </p:cNvSpPr>
          <p:nvPr>
            <p:ph type="body" sz="half" idx="2"/>
          </p:nvPr>
        </p:nvSpPr>
        <p:spPr>
          <a:xfrm>
            <a:off x="609600" y="2057400"/>
            <a:ext cx="4153469" cy="3811588"/>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Date Placeholder 3">
            <a:extLst>
              <a:ext uri="{FF2B5EF4-FFF2-40B4-BE49-F238E27FC236}">
                <a16:creationId xmlns:a16="http://schemas.microsoft.com/office/drawing/2014/main" id="{57EEE059-74C9-4E6B-8AD3-8DDF6BD7DB86}"/>
              </a:ext>
            </a:extLst>
          </p:cNvPr>
          <p:cNvSpPr>
            <a:spLocks noGrp="1"/>
          </p:cNvSpPr>
          <p:nvPr>
            <p:ph type="dt" sz="half" idx="10"/>
          </p:nvPr>
        </p:nvSpPr>
        <p:spPr>
          <a:xfrm>
            <a:off x="624843" y="6495459"/>
            <a:ext cx="27432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en-US" dirty="0"/>
          </a:p>
        </p:txBody>
      </p:sp>
      <p:sp>
        <p:nvSpPr>
          <p:cNvPr id="14" name="Footer Placeholder 4">
            <a:extLst>
              <a:ext uri="{FF2B5EF4-FFF2-40B4-BE49-F238E27FC236}">
                <a16:creationId xmlns:a16="http://schemas.microsoft.com/office/drawing/2014/main" id="{F9B30843-7F52-4A2E-BA44-41E4F8EE7F31}"/>
              </a:ext>
            </a:extLst>
          </p:cNvPr>
          <p:cNvSpPr>
            <a:spLocks noGrp="1"/>
          </p:cNvSpPr>
          <p:nvPr>
            <p:ph type="ftr" sz="quarter" idx="11"/>
          </p:nvPr>
        </p:nvSpPr>
        <p:spPr>
          <a:xfrm>
            <a:off x="4165600" y="6492817"/>
            <a:ext cx="38608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th-TH" dirty="0"/>
          </a:p>
        </p:txBody>
      </p:sp>
      <p:sp>
        <p:nvSpPr>
          <p:cNvPr id="16" name="Slide Number Placeholder 5">
            <a:extLst>
              <a:ext uri="{FF2B5EF4-FFF2-40B4-BE49-F238E27FC236}">
                <a16:creationId xmlns:a16="http://schemas.microsoft.com/office/drawing/2014/main" id="{4237AE75-E287-4DA0-BF18-C18C1305BCDD}"/>
              </a:ext>
            </a:extLst>
          </p:cNvPr>
          <p:cNvSpPr>
            <a:spLocks noGrp="1"/>
          </p:cNvSpPr>
          <p:nvPr>
            <p:ph type="sldNum" sz="quarter" idx="12"/>
          </p:nvPr>
        </p:nvSpPr>
        <p:spPr>
          <a:xfrm>
            <a:off x="9445921" y="6493740"/>
            <a:ext cx="2743200" cy="365125"/>
          </a:xfrm>
        </p:spPr>
        <p:txBody>
          <a:bodyPr/>
          <a:lstStyle>
            <a:lvl1pPr>
              <a:defRPr sz="1000">
                <a:solidFill>
                  <a:schemeClr val="bg1"/>
                </a:solidFill>
                <a:latin typeface="Arial" panose="020B0604020202020204" pitchFamily="34" charset="0"/>
                <a:cs typeface="Arial" panose="020B0604020202020204" pitchFamily="34" charset="0"/>
              </a:defRPr>
            </a:lvl1pPr>
          </a:lstStyle>
          <a:p>
            <a:fld id="{B84E1A7B-DDAD-4F2D-B32C-61E8FCF135DC}" type="slidenum">
              <a:rPr lang="en-US" smtClean="0"/>
              <a:pPr/>
              <a:t>‹#›</a:t>
            </a:fld>
            <a:endParaRPr lang="en-US"/>
          </a:p>
        </p:txBody>
      </p:sp>
    </p:spTree>
    <p:extLst>
      <p:ext uri="{BB962C8B-B14F-4D97-AF65-F5344CB8AC3E}">
        <p14:creationId xmlns:p14="http://schemas.microsoft.com/office/powerpoint/2010/main" val="3175564758"/>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D5031D8-990B-4E51-92E1-E3DB016AA885}"/>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79212" y="4445212"/>
            <a:ext cx="2412788" cy="2412788"/>
          </a:xfrm>
          <a:prstGeom prst="rect">
            <a:avLst/>
          </a:prstGeom>
        </p:spPr>
      </p:pic>
      <p:sp>
        <p:nvSpPr>
          <p:cNvPr id="14" name="Title 1">
            <a:extLst>
              <a:ext uri="{FF2B5EF4-FFF2-40B4-BE49-F238E27FC236}">
                <a16:creationId xmlns:a16="http://schemas.microsoft.com/office/drawing/2014/main" id="{B634B4B1-592A-4FC1-8364-E8F8FD9869B5}"/>
              </a:ext>
            </a:extLst>
          </p:cNvPr>
          <p:cNvSpPr>
            <a:spLocks noGrp="1"/>
          </p:cNvSpPr>
          <p:nvPr>
            <p:ph type="title"/>
          </p:nvPr>
        </p:nvSpPr>
        <p:spPr>
          <a:xfrm>
            <a:off x="609600" y="365125"/>
            <a:ext cx="10730552" cy="1325563"/>
          </a:xfrm>
        </p:spPr>
        <p:txBody>
          <a:bodyPr>
            <a:normAutofit/>
          </a:bodyP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
        <p:nvSpPr>
          <p:cNvPr id="12" name="Date Placeholder 3">
            <a:extLst>
              <a:ext uri="{FF2B5EF4-FFF2-40B4-BE49-F238E27FC236}">
                <a16:creationId xmlns:a16="http://schemas.microsoft.com/office/drawing/2014/main" id="{0173616C-8FEF-4E27-86E8-722A159103D9}"/>
              </a:ext>
            </a:extLst>
          </p:cNvPr>
          <p:cNvSpPr>
            <a:spLocks noGrp="1"/>
          </p:cNvSpPr>
          <p:nvPr>
            <p:ph type="dt" sz="half" idx="10"/>
          </p:nvPr>
        </p:nvSpPr>
        <p:spPr>
          <a:xfrm>
            <a:off x="624843" y="6495459"/>
            <a:ext cx="27432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en-US" dirty="0"/>
          </a:p>
        </p:txBody>
      </p:sp>
      <p:sp>
        <p:nvSpPr>
          <p:cNvPr id="13" name="Footer Placeholder 4">
            <a:extLst>
              <a:ext uri="{FF2B5EF4-FFF2-40B4-BE49-F238E27FC236}">
                <a16:creationId xmlns:a16="http://schemas.microsoft.com/office/drawing/2014/main" id="{7953D54B-E4D8-44CE-9ACA-0A7DEF9D0458}"/>
              </a:ext>
            </a:extLst>
          </p:cNvPr>
          <p:cNvSpPr>
            <a:spLocks noGrp="1"/>
          </p:cNvSpPr>
          <p:nvPr>
            <p:ph type="ftr" sz="quarter" idx="11"/>
          </p:nvPr>
        </p:nvSpPr>
        <p:spPr>
          <a:xfrm>
            <a:off x="4165600" y="6492817"/>
            <a:ext cx="3860800" cy="365125"/>
          </a:xfrm>
        </p:spPr>
        <p:txBody>
          <a:bodyPr/>
          <a:lstStyle>
            <a:lvl1pPr>
              <a:defRPr sz="1000">
                <a:solidFill>
                  <a:schemeClr val="tx1"/>
                </a:solidFill>
                <a:latin typeface="Arial" panose="020B0604020202020204" pitchFamily="34" charset="0"/>
                <a:cs typeface="Arial" panose="020B0604020202020204" pitchFamily="34" charset="0"/>
              </a:defRPr>
            </a:lvl1pPr>
          </a:lstStyle>
          <a:p>
            <a:endParaRPr lang="th-TH" dirty="0"/>
          </a:p>
        </p:txBody>
      </p:sp>
      <p:sp>
        <p:nvSpPr>
          <p:cNvPr id="15" name="Slide Number Placeholder 5">
            <a:extLst>
              <a:ext uri="{FF2B5EF4-FFF2-40B4-BE49-F238E27FC236}">
                <a16:creationId xmlns:a16="http://schemas.microsoft.com/office/drawing/2014/main" id="{C29629F2-A497-4CCD-A975-A74D35B046C3}"/>
              </a:ext>
            </a:extLst>
          </p:cNvPr>
          <p:cNvSpPr>
            <a:spLocks noGrp="1"/>
          </p:cNvSpPr>
          <p:nvPr>
            <p:ph type="sldNum" sz="quarter" idx="12"/>
          </p:nvPr>
        </p:nvSpPr>
        <p:spPr>
          <a:xfrm>
            <a:off x="9445921" y="6493740"/>
            <a:ext cx="2743200" cy="365125"/>
          </a:xfrm>
        </p:spPr>
        <p:txBody>
          <a:bodyPr/>
          <a:lstStyle>
            <a:lvl1pPr>
              <a:defRPr sz="1000">
                <a:solidFill>
                  <a:schemeClr val="bg1"/>
                </a:solidFill>
                <a:latin typeface="Arial" panose="020B0604020202020204" pitchFamily="34" charset="0"/>
                <a:cs typeface="Arial" panose="020B0604020202020204" pitchFamily="34" charset="0"/>
              </a:defRPr>
            </a:lvl1pPr>
          </a:lstStyle>
          <a:p>
            <a:fld id="{B84E1A7B-DDAD-4F2D-B32C-61E8FCF135DC}" type="slidenum">
              <a:rPr lang="en-US" smtClean="0"/>
              <a:pPr/>
              <a:t>‹#›</a:t>
            </a:fld>
            <a:endParaRPr lang="en-US"/>
          </a:p>
        </p:txBody>
      </p:sp>
    </p:spTree>
    <p:extLst>
      <p:ext uri="{BB962C8B-B14F-4D97-AF65-F5344CB8AC3E}">
        <p14:creationId xmlns:p14="http://schemas.microsoft.com/office/powerpoint/2010/main" val="321366224"/>
      </p:ext>
    </p:extLst>
  </p:cSld>
  <p:clrMapOvr>
    <a:masterClrMapping/>
  </p:clrMapOvr>
  <p:extLst>
    <p:ext uri="{DCECCB84-F9BA-43D5-87BE-67443E8EF086}">
      <p15:sldGuideLst xmlns:p15="http://schemas.microsoft.com/office/powerpoint/2012/main">
        <p15:guide id="1" pos="38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02BFD5-B4FB-43E2-AD1F-CA8728427E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68B4E97-AE5D-4C0A-B0F9-1563C743B1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01A98B-A84B-48C4-A4A6-8587DB0BA5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85E6371B-2F56-459F-997E-D193238263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3A146F74-3C04-4FE3-BAAE-950A0C3987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4E1A7B-DDAD-4F2D-B32C-61E8FCF135DC}" type="slidenum">
              <a:rPr lang="en-US" smtClean="0"/>
              <a:t>‹#›</a:t>
            </a:fld>
            <a:endParaRPr lang="en-US"/>
          </a:p>
        </p:txBody>
      </p:sp>
    </p:spTree>
    <p:extLst>
      <p:ext uri="{BB962C8B-B14F-4D97-AF65-F5344CB8AC3E}">
        <p14:creationId xmlns:p14="http://schemas.microsoft.com/office/powerpoint/2010/main" val="3465415164"/>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2" r:id="rId4"/>
    <p:sldLayoutId id="2147483653" r:id="rId5"/>
    <p:sldLayoutId id="2147483654" r:id="rId6"/>
    <p:sldLayoutId id="2147483656" r:id="rId7"/>
    <p:sldLayoutId id="2147483657" r:id="rId8"/>
    <p:sldLayoutId id="2147483658" r:id="rId9"/>
    <p:sldLayoutId id="2147483660" r:id="rId10"/>
    <p:sldLayoutId id="2147483662" r:id="rId11"/>
    <p:sldLayoutId id="2147483659"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50.tmp"/><Relationship Id="rId3" Type="http://schemas.openxmlformats.org/officeDocument/2006/relationships/image" Target="../media/image45.tmp"/><Relationship Id="rId7" Type="http://schemas.openxmlformats.org/officeDocument/2006/relationships/image" Target="../media/image49.jpeg"/><Relationship Id="rId12" Type="http://schemas.openxmlformats.org/officeDocument/2006/relationships/image" Target="../media/image54.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48.tmp"/><Relationship Id="rId11" Type="http://schemas.openxmlformats.org/officeDocument/2006/relationships/image" Target="../media/image53.tmp"/><Relationship Id="rId5" Type="http://schemas.openxmlformats.org/officeDocument/2006/relationships/image" Target="../media/image47.tmp"/><Relationship Id="rId10" Type="http://schemas.openxmlformats.org/officeDocument/2006/relationships/image" Target="../media/image52.jpeg"/><Relationship Id="rId4" Type="http://schemas.openxmlformats.org/officeDocument/2006/relationships/image" Target="../media/image46.png"/><Relationship Id="rId9" Type="http://schemas.openxmlformats.org/officeDocument/2006/relationships/image" Target="../media/image51.tmp"/></Relationships>
</file>

<file path=ppt/slides/_rels/slide1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10.xml"/><Relationship Id="rId4" Type="http://schemas.openxmlformats.org/officeDocument/2006/relationships/image" Target="../media/image5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tmp"/><Relationship Id="rId2" Type="http://schemas.openxmlformats.org/officeDocument/2006/relationships/image" Target="../media/image12.jpeg"/><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1.png"/><Relationship Id="rId7" Type="http://schemas.microsoft.com/office/2007/relationships/hdphoto" Target="../media/hdphoto2.wdp"/><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33.png"/><Relationship Id="rId3" Type="http://schemas.openxmlformats.org/officeDocument/2006/relationships/image" Target="../media/image25.png"/><Relationship Id="rId7" Type="http://schemas.openxmlformats.org/officeDocument/2006/relationships/image" Target="../media/image28.png"/><Relationship Id="rId12"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7.jpeg"/><Relationship Id="rId11" Type="http://schemas.openxmlformats.org/officeDocument/2006/relationships/image" Target="../media/image31.png"/><Relationship Id="rId5" Type="http://schemas.microsoft.com/office/2007/relationships/hdphoto" Target="../media/hdphoto3.wdp"/><Relationship Id="rId15" Type="http://schemas.openxmlformats.org/officeDocument/2006/relationships/image" Target="../media/image34.tmp"/><Relationship Id="rId10" Type="http://schemas.openxmlformats.org/officeDocument/2006/relationships/image" Target="../media/image30.png"/><Relationship Id="rId4" Type="http://schemas.openxmlformats.org/officeDocument/2006/relationships/image" Target="../media/image26.png"/><Relationship Id="rId9" Type="http://schemas.openxmlformats.org/officeDocument/2006/relationships/image" Target="../media/image29.png"/><Relationship Id="rId14" Type="http://schemas.microsoft.com/office/2007/relationships/hdphoto" Target="../media/hdphoto5.wdp"/></Relationships>
</file>

<file path=ppt/slides/_rels/slide9.xml.rels><?xml version="1.0" encoding="UTF-8" standalone="yes"?>
<Relationships xmlns="http://schemas.openxmlformats.org/package/2006/relationships"><Relationship Id="rId8" Type="http://schemas.openxmlformats.org/officeDocument/2006/relationships/image" Target="../media/image39.jpg"/><Relationship Id="rId3" Type="http://schemas.microsoft.com/office/2007/relationships/hdphoto" Target="../media/hdphoto6.wdp"/><Relationship Id="rId7" Type="http://schemas.openxmlformats.org/officeDocument/2006/relationships/image" Target="../media/image38.jpg"/><Relationship Id="rId2" Type="http://schemas.openxmlformats.org/officeDocument/2006/relationships/image" Target="../media/image35.png"/><Relationship Id="rId1" Type="http://schemas.openxmlformats.org/officeDocument/2006/relationships/slideLayout" Target="../slideLayouts/slideLayout3.xml"/><Relationship Id="rId6" Type="http://schemas.openxmlformats.org/officeDocument/2006/relationships/image" Target="../media/image37.jpg"/><Relationship Id="rId11" Type="http://schemas.openxmlformats.org/officeDocument/2006/relationships/image" Target="../media/image42.png"/><Relationship Id="rId5" Type="http://schemas.microsoft.com/office/2007/relationships/hdphoto" Target="../media/hdphoto7.wdp"/><Relationship Id="rId10" Type="http://schemas.openxmlformats.org/officeDocument/2006/relationships/image" Target="../media/image41.jpeg"/><Relationship Id="rId4" Type="http://schemas.openxmlformats.org/officeDocument/2006/relationships/image" Target="../media/image36.png"/><Relationship Id="rId9" Type="http://schemas.openxmlformats.org/officeDocument/2006/relationships/image" Target="../media/image40.tmp"/></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id="{65A1B419-E59A-0B43-E355-EEAC6D00B259}"/>
              </a:ext>
            </a:extLst>
          </p:cNvPr>
          <p:cNvGrpSpPr/>
          <p:nvPr/>
        </p:nvGrpSpPr>
        <p:grpSpPr>
          <a:xfrm>
            <a:off x="0" y="2006109"/>
            <a:ext cx="8842621" cy="2530551"/>
            <a:chOff x="0" y="1881961"/>
            <a:chExt cx="8163901" cy="2530551"/>
          </a:xfrm>
        </p:grpSpPr>
        <p:sp>
          <p:nvSpPr>
            <p:cNvPr id="4" name="矩形 3">
              <a:extLst>
                <a:ext uri="{FF2B5EF4-FFF2-40B4-BE49-F238E27FC236}">
                  <a16:creationId xmlns:a16="http://schemas.microsoft.com/office/drawing/2014/main" id="{6D9C7205-E8AC-1823-0B57-464307286D8C}"/>
                </a:ext>
              </a:extLst>
            </p:cNvPr>
            <p:cNvSpPr/>
            <p:nvPr/>
          </p:nvSpPr>
          <p:spPr>
            <a:xfrm>
              <a:off x="0" y="1881963"/>
              <a:ext cx="7655442" cy="2530549"/>
            </a:xfrm>
            <a:prstGeom prst="rect">
              <a:avLst/>
            </a:prstGeom>
            <a:solidFill>
              <a:srgbClr val="1C326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直角三角形 4">
              <a:extLst>
                <a:ext uri="{FF2B5EF4-FFF2-40B4-BE49-F238E27FC236}">
                  <a16:creationId xmlns:a16="http://schemas.microsoft.com/office/drawing/2014/main" id="{7F6E5FC1-FDF1-A015-1F86-D3E4DC6CF4E5}"/>
                </a:ext>
              </a:extLst>
            </p:cNvPr>
            <p:cNvSpPr/>
            <p:nvPr/>
          </p:nvSpPr>
          <p:spPr>
            <a:xfrm flipV="1">
              <a:off x="7655442" y="1881961"/>
              <a:ext cx="508459" cy="2530549"/>
            </a:xfrm>
            <a:prstGeom prst="rtTriangle">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a:extLst>
              <a:ext uri="{FF2B5EF4-FFF2-40B4-BE49-F238E27FC236}">
                <a16:creationId xmlns:a16="http://schemas.microsoft.com/office/drawing/2014/main" id="{3C94906C-B592-23D3-A86A-F942C1D099E2}"/>
              </a:ext>
            </a:extLst>
          </p:cNvPr>
          <p:cNvSpPr txBox="1"/>
          <p:nvPr/>
        </p:nvSpPr>
        <p:spPr>
          <a:xfrm>
            <a:off x="184883" y="2708102"/>
            <a:ext cx="9675627" cy="1015663"/>
          </a:xfrm>
          <a:prstGeom prst="rect">
            <a:avLst/>
          </a:prstGeom>
          <a:noFill/>
        </p:spPr>
        <p:txBody>
          <a:bodyPr wrap="square" rtlCol="0">
            <a:spAutoFit/>
          </a:bodyPr>
          <a:lstStyle/>
          <a:p>
            <a:r>
              <a:rPr lang="zh-CN" altLang="en-US" sz="6000" b="1" spc="3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烟羽治理烟气余热回收 </a:t>
            </a:r>
          </a:p>
        </p:txBody>
      </p:sp>
      <p:sp>
        <p:nvSpPr>
          <p:cNvPr id="8" name="矩形: 圆角 7">
            <a:extLst>
              <a:ext uri="{FF2B5EF4-FFF2-40B4-BE49-F238E27FC236}">
                <a16:creationId xmlns:a16="http://schemas.microsoft.com/office/drawing/2014/main" id="{0E4E19AD-97B5-D967-1323-CEED3A20CBF7}"/>
              </a:ext>
            </a:extLst>
          </p:cNvPr>
          <p:cNvSpPr/>
          <p:nvPr/>
        </p:nvSpPr>
        <p:spPr>
          <a:xfrm>
            <a:off x="983754" y="4336760"/>
            <a:ext cx="6278524" cy="372342"/>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zh-CN" altLang="en-US" sz="1600" b="1" dirty="0">
                <a:latin typeface="微软雅黑" panose="020B0503020204020204" pitchFamily="34" charset="-122"/>
                <a:ea typeface="微软雅黑" panose="020B0503020204020204" pitchFamily="34" charset="-122"/>
              </a:rPr>
              <a:t>展示人： 姚立涛       时间： </a:t>
            </a:r>
            <a:r>
              <a:rPr lang="en-US" altLang="zh-CN" sz="1600" b="1" dirty="0">
                <a:latin typeface="微软雅黑" panose="020B0503020204020204" pitchFamily="34" charset="-122"/>
                <a:ea typeface="微软雅黑" panose="020B0503020204020204" pitchFamily="34" charset="-122"/>
              </a:rPr>
              <a:t>2024.11.22</a:t>
            </a:r>
            <a:endParaRPr lang="zh-CN" altLang="en-US" sz="1600" b="1" dirty="0">
              <a:latin typeface="微软雅黑" panose="020B0503020204020204" pitchFamily="34" charset="-122"/>
              <a:ea typeface="微软雅黑" panose="020B0503020204020204" pitchFamily="34" charset="-122"/>
            </a:endParaRPr>
          </a:p>
        </p:txBody>
      </p:sp>
      <p:sp>
        <p:nvSpPr>
          <p:cNvPr id="9" name="平行四边形 8">
            <a:extLst>
              <a:ext uri="{FF2B5EF4-FFF2-40B4-BE49-F238E27FC236}">
                <a16:creationId xmlns:a16="http://schemas.microsoft.com/office/drawing/2014/main" id="{FB17B69C-5F4F-6AB1-CB8F-0409EF5A3375}"/>
              </a:ext>
            </a:extLst>
          </p:cNvPr>
          <p:cNvSpPr/>
          <p:nvPr/>
        </p:nvSpPr>
        <p:spPr>
          <a:xfrm>
            <a:off x="7866779" y="1164430"/>
            <a:ext cx="878982" cy="786805"/>
          </a:xfrm>
          <a:prstGeom prst="parallelogram">
            <a:avLst>
              <a:gd name="adj" fmla="val 15541"/>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平行四边形 9">
            <a:extLst>
              <a:ext uri="{FF2B5EF4-FFF2-40B4-BE49-F238E27FC236}">
                <a16:creationId xmlns:a16="http://schemas.microsoft.com/office/drawing/2014/main" id="{48F7422D-2A3E-E7D4-811F-8CEB83D076FC}"/>
              </a:ext>
            </a:extLst>
          </p:cNvPr>
          <p:cNvSpPr/>
          <p:nvPr/>
        </p:nvSpPr>
        <p:spPr>
          <a:xfrm>
            <a:off x="10533372" y="-212141"/>
            <a:ext cx="1459359" cy="2218250"/>
          </a:xfrm>
          <a:prstGeom prst="parallelogram">
            <a:avLst>
              <a:gd name="adj" fmla="val 27286"/>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平行四边形 11">
            <a:extLst>
              <a:ext uri="{FF2B5EF4-FFF2-40B4-BE49-F238E27FC236}">
                <a16:creationId xmlns:a16="http://schemas.microsoft.com/office/drawing/2014/main" id="{B6C6611F-EEAA-0FCB-F912-CBDEA3FC7966}"/>
              </a:ext>
            </a:extLst>
          </p:cNvPr>
          <p:cNvSpPr/>
          <p:nvPr/>
        </p:nvSpPr>
        <p:spPr>
          <a:xfrm>
            <a:off x="11263052" y="992776"/>
            <a:ext cx="1630257" cy="3629656"/>
          </a:xfrm>
          <a:prstGeom prst="parallelogram">
            <a:avLst>
              <a:gd name="adj" fmla="val 34327"/>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平行四边形 14">
            <a:extLst>
              <a:ext uri="{FF2B5EF4-FFF2-40B4-BE49-F238E27FC236}">
                <a16:creationId xmlns:a16="http://schemas.microsoft.com/office/drawing/2014/main" id="{B823F2C5-4063-4AE1-8E93-6EFE83ADAFFE}"/>
              </a:ext>
            </a:extLst>
          </p:cNvPr>
          <p:cNvSpPr/>
          <p:nvPr/>
        </p:nvSpPr>
        <p:spPr>
          <a:xfrm>
            <a:off x="9893506" y="354984"/>
            <a:ext cx="815129" cy="607310"/>
          </a:xfrm>
          <a:prstGeom prst="parallelogram">
            <a:avLst>
              <a:gd name="adj" fmla="val 18078"/>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平行四边形 15">
            <a:extLst>
              <a:ext uri="{FF2B5EF4-FFF2-40B4-BE49-F238E27FC236}">
                <a16:creationId xmlns:a16="http://schemas.microsoft.com/office/drawing/2014/main" id="{80AF8840-23DB-29E5-18DF-9F4C55A0283F}"/>
              </a:ext>
            </a:extLst>
          </p:cNvPr>
          <p:cNvSpPr/>
          <p:nvPr/>
        </p:nvSpPr>
        <p:spPr>
          <a:xfrm>
            <a:off x="8083967" y="4622432"/>
            <a:ext cx="1089295" cy="890540"/>
          </a:xfrm>
          <a:prstGeom prst="parallelogram">
            <a:avLst>
              <a:gd name="adj" fmla="val 19096"/>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 name="图片 2" descr="图片包含 文本&#10;&#10;描述已自动生成">
            <a:extLst>
              <a:ext uri="{FF2B5EF4-FFF2-40B4-BE49-F238E27FC236}">
                <a16:creationId xmlns:a16="http://schemas.microsoft.com/office/drawing/2014/main" id="{8CBBFB41-FA36-4D8E-1C8D-E021D38E13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883" y="27866"/>
            <a:ext cx="1834417" cy="895478"/>
          </a:xfrm>
          <a:prstGeom prst="rect">
            <a:avLst/>
          </a:prstGeom>
        </p:spPr>
      </p:pic>
      <p:pic>
        <p:nvPicPr>
          <p:cNvPr id="13" name="图片 12" descr="建筑与房屋的城市空拍图&#10;&#10;描述已自动生成">
            <a:extLst>
              <a:ext uri="{FF2B5EF4-FFF2-40B4-BE49-F238E27FC236}">
                <a16:creationId xmlns:a16="http://schemas.microsoft.com/office/drawing/2014/main" id="{1E03496F-C510-9F04-FECC-3D9DFA46DCE0}"/>
              </a:ext>
            </a:extLst>
          </p:cNvPr>
          <p:cNvPicPr>
            <a:picLocks noChangeAspect="1"/>
          </p:cNvPicPr>
          <p:nvPr/>
        </p:nvPicPr>
        <p:blipFill>
          <a:blip r:embed="rId3">
            <a:extLst>
              <a:ext uri="{28A0092B-C50C-407E-A947-70E740481C1C}">
                <a14:useLocalDpi xmlns:a14="http://schemas.microsoft.com/office/drawing/2010/main" val="0"/>
              </a:ext>
            </a:extLst>
          </a:blip>
          <a:srcRect l="23178" r="48706"/>
          <a:stretch/>
        </p:blipFill>
        <p:spPr>
          <a:xfrm>
            <a:off x="8218293" y="1164430"/>
            <a:ext cx="1531047" cy="3628204"/>
          </a:xfrm>
          <a:prstGeom prst="parallelogram">
            <a:avLst>
              <a:gd name="adj" fmla="val 37750"/>
            </a:avLst>
          </a:prstGeom>
          <a:ln w="38100">
            <a:solidFill>
              <a:schemeClr val="bg1"/>
            </a:solidFill>
          </a:ln>
        </p:spPr>
      </p:pic>
      <p:pic>
        <p:nvPicPr>
          <p:cNvPr id="19" name="图片 18" descr="建筑与房屋的城市空拍图&#10;&#10;描述已自动生成">
            <a:extLst>
              <a:ext uri="{FF2B5EF4-FFF2-40B4-BE49-F238E27FC236}">
                <a16:creationId xmlns:a16="http://schemas.microsoft.com/office/drawing/2014/main" id="{78F497F4-1DA1-7715-BFBA-CCEC404D6CA5}"/>
              </a:ext>
            </a:extLst>
          </p:cNvPr>
          <p:cNvPicPr>
            <a:picLocks noChangeAspect="1"/>
          </p:cNvPicPr>
          <p:nvPr/>
        </p:nvPicPr>
        <p:blipFill>
          <a:blip r:embed="rId3">
            <a:extLst>
              <a:ext uri="{28A0092B-C50C-407E-A947-70E740481C1C}">
                <a14:useLocalDpi xmlns:a14="http://schemas.microsoft.com/office/drawing/2010/main" val="0"/>
              </a:ext>
            </a:extLst>
          </a:blip>
          <a:srcRect l="39985" t="4345" r="38994"/>
          <a:stretch/>
        </p:blipFill>
        <p:spPr>
          <a:xfrm>
            <a:off x="9234438" y="883492"/>
            <a:ext cx="1380026" cy="4184210"/>
          </a:xfrm>
          <a:prstGeom prst="parallelogram">
            <a:avLst>
              <a:gd name="adj" fmla="val 47335"/>
            </a:avLst>
          </a:prstGeom>
          <a:ln w="38100">
            <a:solidFill>
              <a:schemeClr val="bg1"/>
            </a:solidFill>
          </a:ln>
        </p:spPr>
      </p:pic>
      <p:pic>
        <p:nvPicPr>
          <p:cNvPr id="21" name="图片 20" descr="建筑与房屋的城市空拍图&#10;&#10;描述已自动生成">
            <a:extLst>
              <a:ext uri="{FF2B5EF4-FFF2-40B4-BE49-F238E27FC236}">
                <a16:creationId xmlns:a16="http://schemas.microsoft.com/office/drawing/2014/main" id="{05529633-7653-8228-8319-7A5828D8E4AC}"/>
              </a:ext>
            </a:extLst>
          </p:cNvPr>
          <p:cNvPicPr>
            <a:picLocks noChangeAspect="1"/>
          </p:cNvPicPr>
          <p:nvPr/>
        </p:nvPicPr>
        <p:blipFill>
          <a:blip r:embed="rId4">
            <a:extLst>
              <a:ext uri="{28A0092B-C50C-407E-A947-70E740481C1C}">
                <a14:useLocalDpi xmlns:a14="http://schemas.microsoft.com/office/drawing/2010/main" val="0"/>
              </a:ext>
            </a:extLst>
          </a:blip>
          <a:srcRect l="48969" t="4644" r="30473"/>
          <a:stretch/>
        </p:blipFill>
        <p:spPr>
          <a:xfrm>
            <a:off x="10068768" y="1430475"/>
            <a:ext cx="1630257" cy="3681816"/>
          </a:xfrm>
          <a:prstGeom prst="parallelogram">
            <a:avLst>
              <a:gd name="adj" fmla="val 34711"/>
            </a:avLst>
          </a:prstGeom>
          <a:ln w="38100">
            <a:solidFill>
              <a:schemeClr val="bg1"/>
            </a:solidFill>
          </a:ln>
        </p:spPr>
      </p:pic>
    </p:spTree>
    <p:extLst>
      <p:ext uri="{BB962C8B-B14F-4D97-AF65-F5344CB8AC3E}">
        <p14:creationId xmlns:p14="http://schemas.microsoft.com/office/powerpoint/2010/main" val="3581922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02F7F-4780-DA63-7751-50141130936E}"/>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11290BF7-6E41-69C5-4F96-E0026FD39B7E}"/>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D7E4E9F2-04F8-657E-1463-7C7DE329D788}"/>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E2B41B6C-4109-138C-99FE-1531CB51C445}"/>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id="{7FE28C0F-7565-0AED-0CAD-D9C2A8DF8E93}"/>
              </a:ext>
            </a:extLst>
          </p:cNvPr>
          <p:cNvSpPr txBox="1"/>
          <p:nvPr/>
        </p:nvSpPr>
        <p:spPr>
          <a:xfrm>
            <a:off x="680488" y="154172"/>
            <a:ext cx="3189763" cy="523220"/>
          </a:xfrm>
          <a:prstGeom prst="rect">
            <a:avLst/>
          </a:prstGeom>
          <a:noFill/>
        </p:spPr>
        <p:txBody>
          <a:bodyPr wrap="square">
            <a:spAutoFit/>
          </a:bodyPr>
          <a:lstStyle/>
          <a:p>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06. </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交流推广</a:t>
            </a:r>
            <a:endParaRPr lang="zh-CN" altLang="en-US" sz="2800" dirty="0"/>
          </a:p>
        </p:txBody>
      </p:sp>
      <p:sp>
        <p:nvSpPr>
          <p:cNvPr id="16" name="矩形 15">
            <a:extLst>
              <a:ext uri="{FF2B5EF4-FFF2-40B4-BE49-F238E27FC236}">
                <a16:creationId xmlns:a16="http://schemas.microsoft.com/office/drawing/2014/main" id="{A69554D5-47F4-D496-77FD-AE87931507FE}"/>
              </a:ext>
            </a:extLst>
          </p:cNvPr>
          <p:cNvSpPr/>
          <p:nvPr/>
        </p:nvSpPr>
        <p:spPr>
          <a:xfrm>
            <a:off x="4003816" y="1235465"/>
            <a:ext cx="7161508" cy="369332"/>
          </a:xfrm>
          <a:prstGeom prst="rect">
            <a:avLst/>
          </a:prstGeom>
          <a:ln>
            <a:noFill/>
          </a:ln>
        </p:spPr>
        <p:txBody>
          <a:bodyPr wrap="square">
            <a:spAutoFit/>
          </a:bodyPr>
          <a:lstStyle/>
          <a:p>
            <a:pPr marL="285750" indent="-285750">
              <a:buFont typeface="Wingdings" panose="05000000000000000000" pitchFamily="2" charset="2"/>
              <a:buChar char="ü"/>
            </a:pPr>
            <a:r>
              <a:rPr lang="zh-CN" altLang="en-US"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喷淋塔换热</a:t>
            </a:r>
            <a:r>
              <a:rPr lang="en-US" altLang="zh-CN"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a:t>
            </a:r>
            <a:r>
              <a:rPr lang="zh-CN" altLang="en-US"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吸收式热泵：</a:t>
            </a:r>
            <a:r>
              <a:rPr lang="zh-CN" altLang="en-US"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适用于有供热需求的常规电厂</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a16="http://schemas.microsoft.com/office/drawing/2014/main" id="{CBEF0D9B-3659-1259-0693-66D2FC42B332}"/>
              </a:ext>
            </a:extLst>
          </p:cNvPr>
          <p:cNvSpPr/>
          <p:nvPr/>
        </p:nvSpPr>
        <p:spPr>
          <a:xfrm>
            <a:off x="4003816" y="1824760"/>
            <a:ext cx="7161508" cy="369332"/>
          </a:xfrm>
          <a:prstGeom prst="rect">
            <a:avLst/>
          </a:prstGeom>
          <a:ln>
            <a:noFill/>
          </a:ln>
        </p:spPr>
        <p:txBody>
          <a:bodyPr wrap="square">
            <a:spAutoFit/>
          </a:bodyPr>
          <a:lstStyle/>
          <a:p>
            <a:pPr marL="285750" lvl="1" indent="-285750" eaLnBrk="0" hangingPunct="0">
              <a:buFont typeface="Wingdings" panose="05000000000000000000" pitchFamily="2" charset="2"/>
              <a:buChar char="ü"/>
            </a:pPr>
            <a:r>
              <a:rPr lang="zh-CN" altLang="en-US" b="1" dirty="0">
                <a:solidFill>
                  <a:prstClr val="black"/>
                </a:solidFill>
                <a:latin typeface="微软雅黑" panose="020B0503020204020204" pitchFamily="34" charset="-122"/>
                <a:ea typeface="微软雅黑" panose="020B0503020204020204" pitchFamily="34" charset="-122"/>
              </a:rPr>
              <a:t>喷淋塔回收凝结水：</a:t>
            </a:r>
            <a:r>
              <a:rPr lang="zh-CN" altLang="en-US" dirty="0">
                <a:solidFill>
                  <a:prstClr val="black"/>
                </a:solidFill>
                <a:latin typeface="微软雅黑" panose="020B0503020204020204" pitchFamily="34" charset="-122"/>
                <a:ea typeface="微软雅黑" panose="020B0503020204020204" pitchFamily="34" charset="-122"/>
              </a:rPr>
              <a:t>湿法脱硫热电厂的废水回收</a:t>
            </a: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22" name="矩形 21">
            <a:extLst>
              <a:ext uri="{FF2B5EF4-FFF2-40B4-BE49-F238E27FC236}">
                <a16:creationId xmlns:a16="http://schemas.microsoft.com/office/drawing/2014/main" id="{C97E90ED-C9EB-B4E8-DB19-DEBE3896B9FE}"/>
              </a:ext>
            </a:extLst>
          </p:cNvPr>
          <p:cNvSpPr/>
          <p:nvPr/>
        </p:nvSpPr>
        <p:spPr>
          <a:xfrm>
            <a:off x="4003816" y="2419847"/>
            <a:ext cx="7456493" cy="369332"/>
          </a:xfrm>
          <a:prstGeom prst="rect">
            <a:avLst/>
          </a:prstGeom>
          <a:ln>
            <a:noFill/>
          </a:ln>
        </p:spPr>
        <p:txBody>
          <a:bodyPr wrap="square">
            <a:spAutoFit/>
          </a:bodyPr>
          <a:lstStyle/>
          <a:p>
            <a:pPr marL="285750" lvl="1" indent="-285750">
              <a:buFont typeface="Wingdings" panose="05000000000000000000" pitchFamily="2" charset="2"/>
              <a:buChar char="ü"/>
            </a:pPr>
            <a:r>
              <a:rPr lang="zh-CN" altLang="en-US" b="1" dirty="0">
                <a:solidFill>
                  <a:prstClr val="black"/>
                </a:solidFill>
                <a:latin typeface="微软雅黑" panose="020B0503020204020204" pitchFamily="34" charset="-122"/>
                <a:ea typeface="微软雅黑" panose="020B0503020204020204" pitchFamily="34" charset="-122"/>
              </a:rPr>
              <a:t>吸收式热泵回收低品位热能：</a:t>
            </a:r>
            <a:r>
              <a:rPr lang="zh-CN" altLang="en-US" dirty="0">
                <a:solidFill>
                  <a:prstClr val="black"/>
                </a:solidFill>
                <a:latin typeface="微软雅黑" panose="020B0503020204020204" pitchFamily="34" charset="-122"/>
                <a:ea typeface="微软雅黑" panose="020B0503020204020204" pitchFamily="34" charset="-122"/>
              </a:rPr>
              <a:t>适用于所有低品位热能的供热企业</a:t>
            </a:r>
            <a:endParaRPr lang="en-US" altLang="zh-CN" dirty="0">
              <a:solidFill>
                <a:prstClr val="black"/>
              </a:solidFill>
              <a:latin typeface="微软雅黑" panose="020B0503020204020204" pitchFamily="34" charset="-122"/>
              <a:ea typeface="微软雅黑" panose="020B0503020204020204" pitchFamily="34" charset="-122"/>
            </a:endParaRPr>
          </a:p>
        </p:txBody>
      </p:sp>
      <p:sp>
        <p:nvSpPr>
          <p:cNvPr id="23" name="矩形 22">
            <a:extLst>
              <a:ext uri="{FF2B5EF4-FFF2-40B4-BE49-F238E27FC236}">
                <a16:creationId xmlns:a16="http://schemas.microsoft.com/office/drawing/2014/main" id="{FEA8C2ED-761A-8B70-84CB-3A35E5CCE4B6}"/>
              </a:ext>
            </a:extLst>
          </p:cNvPr>
          <p:cNvSpPr/>
          <p:nvPr/>
        </p:nvSpPr>
        <p:spPr>
          <a:xfrm>
            <a:off x="4003816" y="4654236"/>
            <a:ext cx="6923292" cy="369332"/>
          </a:xfrm>
          <a:prstGeom prst="rect">
            <a:avLst/>
          </a:prstGeom>
          <a:ln>
            <a:noFill/>
          </a:ln>
        </p:spPr>
        <p:txBody>
          <a:bodyPr wrap="square">
            <a:spAutoFit/>
          </a:bodyPr>
          <a:lstStyle/>
          <a:p>
            <a:pPr marL="285750" indent="-285750">
              <a:buFont typeface="Wingdings" panose="05000000000000000000" pitchFamily="2" charset="2"/>
              <a:buChar char="ü"/>
            </a:pPr>
            <a:r>
              <a:rPr lang="zh-CN" altLang="en-US" b="1" dirty="0">
                <a:solidFill>
                  <a:prstClr val="black"/>
                </a:solidFill>
                <a:latin typeface="微软雅黑" panose="020B0503020204020204" pitchFamily="34" charset="-122"/>
                <a:ea typeface="微软雅黑" panose="020B0503020204020204" pitchFamily="34" charset="-122"/>
              </a:rPr>
              <a:t>永磁调速替代变频调速：</a:t>
            </a:r>
            <a:r>
              <a:rPr lang="zh-CN" altLang="en-US" dirty="0">
                <a:solidFill>
                  <a:prstClr val="black"/>
                </a:solidFill>
                <a:latin typeface="微软雅黑" panose="020B0503020204020204" pitchFamily="34" charset="-122"/>
                <a:ea typeface="微软雅黑" panose="020B0503020204020204" pitchFamily="34" charset="-122"/>
              </a:rPr>
              <a:t>有调速需求的高、低压电机</a:t>
            </a:r>
          </a:p>
        </p:txBody>
      </p:sp>
      <p:pic>
        <p:nvPicPr>
          <p:cNvPr id="25" name="Picture 4" descr="http://sem.g3img.com/g3img/yuntiwenhua/20140113164806_93042.jpg">
            <a:extLst>
              <a:ext uri="{FF2B5EF4-FFF2-40B4-BE49-F238E27FC236}">
                <a16:creationId xmlns:a16="http://schemas.microsoft.com/office/drawing/2014/main" id="{81D74DA8-4821-878D-BD58-6DBFA7AD66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734" y="2060528"/>
            <a:ext cx="3118797" cy="2390794"/>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a:extLst>
              <a:ext uri="{FF2B5EF4-FFF2-40B4-BE49-F238E27FC236}">
                <a16:creationId xmlns:a16="http://schemas.microsoft.com/office/drawing/2014/main" id="{969995E1-79D8-5A0E-4260-A100F0E5133C}"/>
              </a:ext>
            </a:extLst>
          </p:cNvPr>
          <p:cNvSpPr/>
          <p:nvPr/>
        </p:nvSpPr>
        <p:spPr>
          <a:xfrm>
            <a:off x="3954756" y="2933128"/>
            <a:ext cx="7554612" cy="369332"/>
          </a:xfrm>
          <a:prstGeom prst="rect">
            <a:avLst/>
          </a:prstGeom>
          <a:ln>
            <a:noFill/>
          </a:ln>
        </p:spPr>
        <p:txBody>
          <a:bodyPr wrap="square">
            <a:spAutoFit/>
          </a:bodyPr>
          <a:lstStyle/>
          <a:p>
            <a:pPr marL="285750" indent="-285750">
              <a:buFont typeface="Wingdings" panose="05000000000000000000" pitchFamily="2" charset="2"/>
              <a:buChar char="ü"/>
            </a:pPr>
            <a:r>
              <a:rPr lang="zh-CN" altLang="en-US" b="1" dirty="0">
                <a:latin typeface="Arial Black"/>
                <a:ea typeface="微软雅黑"/>
              </a:rPr>
              <a:t>双工况热泵机组</a:t>
            </a:r>
            <a:r>
              <a:rPr lang="zh-CN" altLang="en-US" b="1"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适用于有供冷、供热需求的常规热电厂</a:t>
            </a:r>
          </a:p>
        </p:txBody>
      </p:sp>
      <p:sp>
        <p:nvSpPr>
          <p:cNvPr id="37" name="矩形 36">
            <a:extLst>
              <a:ext uri="{FF2B5EF4-FFF2-40B4-BE49-F238E27FC236}">
                <a16:creationId xmlns:a16="http://schemas.microsoft.com/office/drawing/2014/main" id="{79529B17-73BE-B4C4-1355-23540048A93B}"/>
              </a:ext>
            </a:extLst>
          </p:cNvPr>
          <p:cNvSpPr/>
          <p:nvPr/>
        </p:nvSpPr>
        <p:spPr>
          <a:xfrm>
            <a:off x="4003816" y="3553396"/>
            <a:ext cx="7554612" cy="369332"/>
          </a:xfrm>
          <a:prstGeom prst="rect">
            <a:avLst/>
          </a:prstGeom>
          <a:ln>
            <a:noFill/>
          </a:ln>
        </p:spPr>
        <p:txBody>
          <a:bodyPr wrap="square">
            <a:spAutoFit/>
          </a:bodyPr>
          <a:lstStyle/>
          <a:p>
            <a:pPr marL="285750" indent="-285750">
              <a:buFont typeface="Wingdings" panose="05000000000000000000" pitchFamily="2" charset="2"/>
              <a:buChar char="ü"/>
            </a:pPr>
            <a:r>
              <a:rPr lang="zh-CN" altLang="en-US" b="1" dirty="0">
                <a:latin typeface="Arial Black"/>
                <a:ea typeface="微软雅黑"/>
              </a:rPr>
              <a:t>烟气余热回收</a:t>
            </a:r>
            <a:r>
              <a:rPr lang="zh-CN" altLang="en-US" b="1"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适用于所有低品位热能的供热企业</a:t>
            </a:r>
          </a:p>
        </p:txBody>
      </p:sp>
      <p:sp>
        <p:nvSpPr>
          <p:cNvPr id="38" name="矩形 37">
            <a:extLst>
              <a:ext uri="{FF2B5EF4-FFF2-40B4-BE49-F238E27FC236}">
                <a16:creationId xmlns:a16="http://schemas.microsoft.com/office/drawing/2014/main" id="{C57D141E-8A4C-4101-05FD-F6896776BE21}"/>
              </a:ext>
            </a:extLst>
          </p:cNvPr>
          <p:cNvSpPr/>
          <p:nvPr/>
        </p:nvSpPr>
        <p:spPr>
          <a:xfrm>
            <a:off x="4003816" y="4120114"/>
            <a:ext cx="7554612" cy="369332"/>
          </a:xfrm>
          <a:prstGeom prst="rect">
            <a:avLst/>
          </a:prstGeom>
          <a:ln>
            <a:noFill/>
          </a:ln>
        </p:spPr>
        <p:txBody>
          <a:bodyPr wrap="square">
            <a:spAutoFit/>
          </a:bodyPr>
          <a:lstStyle/>
          <a:p>
            <a:pPr marL="285750" indent="-285750">
              <a:buFont typeface="Wingdings" panose="05000000000000000000" pitchFamily="2" charset="2"/>
              <a:buChar char="ü"/>
            </a:pPr>
            <a:r>
              <a:rPr lang="zh-CN" altLang="en-US" b="1" dirty="0">
                <a:latin typeface="Arial Black"/>
                <a:ea typeface="微软雅黑"/>
              </a:rPr>
              <a:t>节能减排绿色发展</a:t>
            </a:r>
            <a:r>
              <a:rPr lang="zh-CN" altLang="en-US" b="1"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适用于所有热电厂</a:t>
            </a:r>
          </a:p>
        </p:txBody>
      </p:sp>
      <p:sp>
        <p:nvSpPr>
          <p:cNvPr id="39" name="灯片编号占位符 38">
            <a:extLst>
              <a:ext uri="{FF2B5EF4-FFF2-40B4-BE49-F238E27FC236}">
                <a16:creationId xmlns:a16="http://schemas.microsoft.com/office/drawing/2014/main" id="{1389F8F1-CBDF-571D-0E72-E98F8AD4F6AA}"/>
              </a:ext>
            </a:extLst>
          </p:cNvPr>
          <p:cNvSpPr>
            <a:spLocks noGrp="1"/>
          </p:cNvSpPr>
          <p:nvPr>
            <p:ph type="sldNum" sz="quarter" idx="12"/>
          </p:nvPr>
        </p:nvSpPr>
        <p:spPr/>
        <p:txBody>
          <a:bodyPr/>
          <a:lstStyle/>
          <a:p>
            <a:fld id="{B84E1A7B-DDAD-4F2D-B32C-61E8FCF135DC}" type="slidenum">
              <a:rPr lang="en-US" smtClean="0"/>
              <a:pPr/>
              <a:t>10</a:t>
            </a:fld>
            <a:endParaRPr lang="en-US"/>
          </a:p>
        </p:txBody>
      </p:sp>
    </p:spTree>
    <p:extLst>
      <p:ext uri="{BB962C8B-B14F-4D97-AF65-F5344CB8AC3E}">
        <p14:creationId xmlns:p14="http://schemas.microsoft.com/office/powerpoint/2010/main" val="10541148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1069D-10BF-7AFD-7B42-850E2DAAAF07}"/>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7B1BEED8-18E1-69E6-8721-C3AB616E6540}"/>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9F797749-EFC4-8E2F-4340-F218F5677BD8}"/>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33C4D316-BA7A-D063-6823-15E235281250}"/>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id="{1A458384-93D7-2BFB-4206-D13AC19B906B}"/>
              </a:ext>
            </a:extLst>
          </p:cNvPr>
          <p:cNvSpPr txBox="1"/>
          <p:nvPr/>
        </p:nvSpPr>
        <p:spPr>
          <a:xfrm>
            <a:off x="680488" y="154172"/>
            <a:ext cx="3189763" cy="523220"/>
          </a:xfrm>
          <a:prstGeom prst="rect">
            <a:avLst/>
          </a:prstGeom>
          <a:noFill/>
        </p:spPr>
        <p:txBody>
          <a:bodyPr wrap="square">
            <a:spAutoFit/>
          </a:bodyPr>
          <a:lstStyle/>
          <a:p>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06. </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技术推广</a:t>
            </a:r>
            <a:endParaRPr lang="zh-CN" altLang="en-US" sz="2800" dirty="0"/>
          </a:p>
        </p:txBody>
      </p:sp>
      <p:sp>
        <p:nvSpPr>
          <p:cNvPr id="31" name="文本框 30">
            <a:extLst>
              <a:ext uri="{FF2B5EF4-FFF2-40B4-BE49-F238E27FC236}">
                <a16:creationId xmlns:a16="http://schemas.microsoft.com/office/drawing/2014/main" id="{38DB5E7C-F37D-5BA7-65C1-297568BE0F74}"/>
              </a:ext>
            </a:extLst>
          </p:cNvPr>
          <p:cNvSpPr txBox="1"/>
          <p:nvPr/>
        </p:nvSpPr>
        <p:spPr>
          <a:xfrm>
            <a:off x="494871" y="909837"/>
            <a:ext cx="11124519" cy="1346907"/>
          </a:xfrm>
          <a:prstGeom prst="rect">
            <a:avLst/>
          </a:prstGeom>
          <a:noFill/>
        </p:spPr>
        <p:txBody>
          <a:bodyPr wrap="square">
            <a:spAutoFit/>
          </a:bodyPr>
          <a:lstStyle/>
          <a:p>
            <a:pPr algn="l">
              <a:lnSpc>
                <a:spcPct val="150000"/>
              </a:lnSpc>
            </a:pP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我</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公司的</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烟羽治理烟气余热回收项目为“喷淋塔</a:t>
            </a:r>
            <a:r>
              <a:rPr lang="en-US"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热泵”技术进行了实践检验，积累了大量经验数据，为该技术的应用推广，奠定了良好的基础并起到了积极的宣传及带头作用。利用“喷淋塔</a:t>
            </a:r>
            <a:r>
              <a:rPr lang="en-US"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热泵”技术回收烟气损失在我单位成功投运后，多个热电厂、热源单位来到我单位进行参观、考察，并且也得到了上级主管部门的认可。根据我们统计，有以下单位来到我单位参观、考察后成功实施了该项目，</a:t>
            </a:r>
            <a:r>
              <a:rPr lang="zh-CN" altLang="en-US" sz="1400" dirty="0">
                <a:effectLst/>
                <a:latin typeface="微软雅黑" panose="020B0503020204020204" pitchFamily="34" charset="-122"/>
                <a:ea typeface="微软雅黑" panose="020B0503020204020204" pitchFamily="34" charset="-122"/>
                <a:cs typeface="Times New Roman" panose="02020603050405020304" pitchFamily="18" charset="0"/>
              </a:rPr>
              <a:t>并</a:t>
            </a:r>
            <a:r>
              <a:rPr lang="zh-CN" altLang="zh-CN" sz="1400" dirty="0">
                <a:effectLst/>
                <a:latin typeface="微软雅黑" panose="020B0503020204020204" pitchFamily="34" charset="-122"/>
                <a:ea typeface="微软雅黑" panose="020B0503020204020204" pitchFamily="34" charset="-122"/>
                <a:cs typeface="Times New Roman" panose="02020603050405020304" pitchFamily="18" charset="0"/>
              </a:rPr>
              <a:t>取得了良好的经济和社会效益。</a:t>
            </a:r>
          </a:p>
        </p:txBody>
      </p:sp>
      <p:sp>
        <p:nvSpPr>
          <p:cNvPr id="33" name="文本框 32">
            <a:extLst>
              <a:ext uri="{FF2B5EF4-FFF2-40B4-BE49-F238E27FC236}">
                <a16:creationId xmlns:a16="http://schemas.microsoft.com/office/drawing/2014/main" id="{FA4FF23D-7CC8-FE17-4256-F232C9F72EAA}"/>
              </a:ext>
            </a:extLst>
          </p:cNvPr>
          <p:cNvSpPr txBox="1"/>
          <p:nvPr/>
        </p:nvSpPr>
        <p:spPr>
          <a:xfrm>
            <a:off x="602750" y="2339098"/>
            <a:ext cx="9815246" cy="3609065"/>
          </a:xfrm>
          <a:prstGeom prst="rect">
            <a:avLst/>
          </a:prstGeom>
          <a:solidFill>
            <a:schemeClr val="accent1">
              <a:lumMod val="20000"/>
              <a:lumOff val="80000"/>
            </a:schemeClr>
          </a:solidFill>
        </p:spPr>
        <p:txBody>
          <a:bodyPr wrap="square">
            <a:spAutoFit/>
          </a:bodyPr>
          <a:lstStyle/>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青岛能源集团有限公司顺安热电惜福镇热源厂</a:t>
            </a:r>
            <a:r>
              <a:rPr lang="en-US" altLang="zh-CN" sz="1400" dirty="0">
                <a:latin typeface="微软雅黑" panose="020B0503020204020204" pitchFamily="34" charset="-122"/>
                <a:ea typeface="微软雅黑" panose="020B0503020204020204" pitchFamily="34" charset="-122"/>
              </a:rPr>
              <a:t>1</a:t>
            </a:r>
            <a:r>
              <a:rPr lang="zh-CN" altLang="en-US" sz="1400" dirty="0">
                <a:latin typeface="微软雅黑" panose="020B0503020204020204" pitchFamily="34" charset="-122"/>
                <a:ea typeface="微软雅黑" panose="020B0503020204020204" pitchFamily="34" charset="-122"/>
              </a:rPr>
              <a:t>台</a:t>
            </a:r>
            <a:r>
              <a:rPr lang="en-US" altLang="zh-CN" sz="1400" dirty="0">
                <a:latin typeface="微软雅黑" panose="020B0503020204020204" pitchFamily="34" charset="-122"/>
                <a:ea typeface="微软雅黑" panose="020B0503020204020204" pitchFamily="34" charset="-122"/>
              </a:rPr>
              <a:t>29MW\1</a:t>
            </a:r>
            <a:r>
              <a:rPr lang="zh-CN" altLang="en-US" sz="1400" dirty="0">
                <a:latin typeface="微软雅黑" panose="020B0503020204020204" pitchFamily="34" charset="-122"/>
                <a:ea typeface="微软雅黑" panose="020B0503020204020204" pitchFamily="34" charset="-122"/>
              </a:rPr>
              <a:t>台</a:t>
            </a:r>
            <a:r>
              <a:rPr lang="en-US" altLang="zh-CN" sz="1400" dirty="0">
                <a:latin typeface="微软雅黑" panose="020B0503020204020204" pitchFamily="34" charset="-122"/>
                <a:ea typeface="微软雅黑" panose="020B0503020204020204" pitchFamily="34" charset="-122"/>
              </a:rPr>
              <a:t>116MW</a:t>
            </a:r>
            <a:r>
              <a:rPr lang="zh-CN" altLang="en-US" sz="1400" dirty="0">
                <a:latin typeface="微软雅黑" panose="020B0503020204020204" pitchFamily="34" charset="-122"/>
                <a:ea typeface="微软雅黑" panose="020B0503020204020204" pitchFamily="34" charset="-122"/>
              </a:rPr>
              <a:t>水煤浆锅炉烟气余热回收及消白；</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上海新南阳实业有限公司上海金联热电有限公司锅炉烟气余热回收利用项目；</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青岛能源集团有限公司青岛智能低碳区域能源系统改扩建项目：泰能热电能源站项目二期；</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北京市昌平区沙河镇人民政府昌平区沙河镇松兰堡村集中供暖锅炉房及换热站建设工程；</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济南热电集团有限公司济南西部外热入济废热利用及多能互补清洁用能工程项目西部热源厂烟气余热深度回收项目；</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北京环春宇投资管理有限公司北京纵横热力八里庄北里烟气余热深度回收项目；</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天津银辰热力有限责任公司烟气余热回收项目；</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沈阳国新环保新能源有限公司烟气余热回收项目；</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青岛顺安热电有限公司夏庄热源</a:t>
            </a:r>
            <a:r>
              <a:rPr lang="en-US" altLang="zh-CN" sz="1400" dirty="0">
                <a:latin typeface="微软雅黑" panose="020B0503020204020204" pitchFamily="34" charset="-122"/>
                <a:ea typeface="微软雅黑" panose="020B0503020204020204" pitchFamily="34" charset="-122"/>
              </a:rPr>
              <a:t>3×70MW</a:t>
            </a:r>
            <a:r>
              <a:rPr lang="zh-CN" altLang="en-US" sz="1400" dirty="0">
                <a:latin typeface="微软雅黑" panose="020B0503020204020204" pitchFamily="34" charset="-122"/>
                <a:ea typeface="微软雅黑" panose="020B0503020204020204" pitchFamily="34" charset="-122"/>
              </a:rPr>
              <a:t>热水锅炉烟气余热回收及消白项目；</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北京热力集团烟气余热回收系列科技项目；</a:t>
            </a:r>
            <a:endParaRPr lang="en-US" altLang="zh-CN" sz="1400" dirty="0">
              <a:latin typeface="微软雅黑" panose="020B0503020204020204" pitchFamily="34" charset="-122"/>
              <a:ea typeface="微软雅黑" panose="020B0503020204020204" pitchFamily="34" charset="-122"/>
            </a:endParaRPr>
          </a:p>
          <a:p>
            <a:pPr marL="342900" indent="-342900">
              <a:lnSpc>
                <a:spcPct val="150000"/>
              </a:lnSpc>
              <a:buFont typeface="+mj-lt"/>
              <a:buAutoNum type="arabicPeriod"/>
            </a:pPr>
            <a:r>
              <a:rPr lang="zh-CN" altLang="en-US" sz="1400" dirty="0">
                <a:latin typeface="微软雅黑" panose="020B0503020204020204" pitchFamily="34" charset="-122"/>
                <a:ea typeface="微软雅黑" panose="020B0503020204020204" pitchFamily="34" charset="-122"/>
              </a:rPr>
              <a:t>青岛兴平热电有限公司开发区热源厂烟气余热回收节能环保建设项目。</a:t>
            </a:r>
          </a:p>
        </p:txBody>
      </p:sp>
      <p:pic>
        <p:nvPicPr>
          <p:cNvPr id="35" name="图片 34" descr="图片包含 建筑, 照片, 电话, 手机&#10;&#10;描述已自动生成">
            <a:extLst>
              <a:ext uri="{FF2B5EF4-FFF2-40B4-BE49-F238E27FC236}">
                <a16:creationId xmlns:a16="http://schemas.microsoft.com/office/drawing/2014/main" id="{126037F5-533D-DCD7-0072-0CA0712124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0256" y="4518177"/>
            <a:ext cx="2897312" cy="1886199"/>
          </a:xfrm>
          <a:prstGeom prst="roundRect">
            <a:avLst/>
          </a:prstGeom>
        </p:spPr>
      </p:pic>
      <p:sp>
        <p:nvSpPr>
          <p:cNvPr id="36" name="灯片编号占位符 35">
            <a:extLst>
              <a:ext uri="{FF2B5EF4-FFF2-40B4-BE49-F238E27FC236}">
                <a16:creationId xmlns:a16="http://schemas.microsoft.com/office/drawing/2014/main" id="{BA6D68D9-B6CF-AB1A-BD44-0B34908AF570}"/>
              </a:ext>
            </a:extLst>
          </p:cNvPr>
          <p:cNvSpPr>
            <a:spLocks noGrp="1"/>
          </p:cNvSpPr>
          <p:nvPr>
            <p:ph type="sldNum" sz="quarter" idx="12"/>
          </p:nvPr>
        </p:nvSpPr>
        <p:spPr/>
        <p:txBody>
          <a:bodyPr/>
          <a:lstStyle/>
          <a:p>
            <a:fld id="{B84E1A7B-DDAD-4F2D-B32C-61E8FCF135DC}" type="slidenum">
              <a:rPr lang="en-US" smtClean="0"/>
              <a:pPr/>
              <a:t>11</a:t>
            </a:fld>
            <a:endParaRPr lang="en-US"/>
          </a:p>
        </p:txBody>
      </p:sp>
    </p:spTree>
    <p:extLst>
      <p:ext uri="{BB962C8B-B14F-4D97-AF65-F5344CB8AC3E}">
        <p14:creationId xmlns:p14="http://schemas.microsoft.com/office/powerpoint/2010/main" val="660860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CDB432-EB19-D90C-558B-DA48C3AA6982}"/>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9B7771C1-814F-0BDF-653F-24DF10CFF84C}"/>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DE204AA8-0F74-DF98-6756-7F9BDFE744B1}"/>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sp>
          <p:nvSpPr>
            <p:cNvPr id="6" name="平行四边形 5">
              <a:extLst>
                <a:ext uri="{FF2B5EF4-FFF2-40B4-BE49-F238E27FC236}">
                  <a16:creationId xmlns:a16="http://schemas.microsoft.com/office/drawing/2014/main" id="{46AA1DB1-8C81-CEAA-D8F4-E6B2135F2AAF}"/>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grpSp>
      <p:sp>
        <p:nvSpPr>
          <p:cNvPr id="8" name="文本框 7">
            <a:extLst>
              <a:ext uri="{FF2B5EF4-FFF2-40B4-BE49-F238E27FC236}">
                <a16:creationId xmlns:a16="http://schemas.microsoft.com/office/drawing/2014/main" id="{915CE252-430C-DEE0-76F7-79B0851EAABC}"/>
              </a:ext>
            </a:extLst>
          </p:cNvPr>
          <p:cNvSpPr txBox="1"/>
          <p:nvPr/>
        </p:nvSpPr>
        <p:spPr>
          <a:xfrm>
            <a:off x="680488" y="154172"/>
            <a:ext cx="3189763"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30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06. </a:t>
            </a:r>
            <a:r>
              <a:rPr lang="zh-CN" altLang="en-US" sz="2800" b="1" spc="3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交流</a:t>
            </a:r>
            <a:r>
              <a:rPr kumimoji="0" lang="zh-CN" altLang="en-US" sz="2800" b="1" i="0" u="none" strike="noStrike" kern="1200" cap="none" spc="30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推广</a:t>
            </a:r>
            <a:endParaRPr kumimoji="0" lang="zh-CN" altLang="en-US" sz="2800" b="0" i="0" u="none" strike="noStrike" kern="1200" cap="none" spc="0" normalizeH="0" baseline="0" noProof="0" dirty="0">
              <a:ln>
                <a:noFill/>
              </a:ln>
              <a:solidFill>
                <a:prstClr val="black"/>
              </a:solidFill>
              <a:effectLst/>
              <a:uLnTx/>
              <a:uFillTx/>
              <a:latin typeface="等线" panose="02110004020202020204"/>
              <a:ea typeface="等线" panose="02010600030101010101" pitchFamily="2" charset="-122"/>
              <a:cs typeface="+mn-cs"/>
            </a:endParaRPr>
          </a:p>
        </p:txBody>
      </p:sp>
      <p:pic>
        <p:nvPicPr>
          <p:cNvPr id="2" name="图片 1">
            <a:extLst>
              <a:ext uri="{FF2B5EF4-FFF2-40B4-BE49-F238E27FC236}">
                <a16:creationId xmlns:a16="http://schemas.microsoft.com/office/drawing/2014/main" id="{2BCC3A1F-00FB-55C9-EF93-EBFEBE17E805}"/>
              </a:ext>
            </a:extLst>
          </p:cNvPr>
          <p:cNvPicPr>
            <a:picLocks noChangeAspect="1"/>
          </p:cNvPicPr>
          <p:nvPr/>
        </p:nvPicPr>
        <p:blipFill rotWithShape="1">
          <a:blip r:embed="rId3">
            <a:extLst>
              <a:ext uri="{28A0092B-C50C-407E-A947-70E740481C1C}">
                <a14:useLocalDpi xmlns:a14="http://schemas.microsoft.com/office/drawing/2010/main" val="0"/>
              </a:ext>
            </a:extLst>
          </a:blip>
          <a:srcRect l="7044" t="13711" r="17107" b="10055"/>
          <a:stretch/>
        </p:blipFill>
        <p:spPr bwMode="auto">
          <a:xfrm>
            <a:off x="5313362" y="827568"/>
            <a:ext cx="1805635" cy="1195034"/>
          </a:xfrm>
          <a:prstGeom prst="rect">
            <a:avLst/>
          </a:prstGeom>
          <a:ln>
            <a:noFill/>
          </a:ln>
          <a:extLst>
            <a:ext uri="{53640926-AAD7-44D8-BBD7-CCE9431645EC}">
              <a14:shadowObscured xmlns:a14="http://schemas.microsoft.com/office/drawing/2010/main"/>
            </a:ext>
          </a:extLst>
        </p:spPr>
      </p:pic>
      <p:sp>
        <p:nvSpPr>
          <p:cNvPr id="7" name="文本框 6">
            <a:extLst>
              <a:ext uri="{FF2B5EF4-FFF2-40B4-BE49-F238E27FC236}">
                <a16:creationId xmlns:a16="http://schemas.microsoft.com/office/drawing/2014/main" id="{090045AA-F257-D0D8-EBA6-FBCDEECA3897}"/>
              </a:ext>
            </a:extLst>
          </p:cNvPr>
          <p:cNvSpPr txBox="1"/>
          <p:nvPr/>
        </p:nvSpPr>
        <p:spPr>
          <a:xfrm>
            <a:off x="5290345" y="2009593"/>
            <a:ext cx="1886012" cy="64633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2020</a:t>
            </a:r>
            <a:r>
              <a:rPr kumimoji="0" lang="zh-CN"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11</a:t>
            </a:r>
            <a:r>
              <a:rPr kumimoji="0" lang="zh-CN"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5</a:t>
            </a:r>
            <a:r>
              <a:rPr kumimoji="0" lang="zh-CN"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省环保厅到访并开展二氧化碳项目技术交流</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 name="文本框 11">
            <a:extLst>
              <a:ext uri="{FF2B5EF4-FFF2-40B4-BE49-F238E27FC236}">
                <a16:creationId xmlns:a16="http://schemas.microsoft.com/office/drawing/2014/main" id="{98E798E1-315A-354C-FDE6-53BBBEE3AE42}"/>
              </a:ext>
            </a:extLst>
          </p:cNvPr>
          <p:cNvSpPr txBox="1"/>
          <p:nvPr/>
        </p:nvSpPr>
        <p:spPr>
          <a:xfrm>
            <a:off x="7479259" y="2009593"/>
            <a:ext cx="2005891" cy="64633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2021</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3</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14</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石家庄市供热管理中心来厂考察和技术交流</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3" name="图片 12">
            <a:extLst>
              <a:ext uri="{FF2B5EF4-FFF2-40B4-BE49-F238E27FC236}">
                <a16:creationId xmlns:a16="http://schemas.microsoft.com/office/drawing/2014/main" id="{61ACDD85-2279-8CDE-0555-542555CA849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765" t="13712" r="17996" b="14266"/>
          <a:stretch/>
        </p:blipFill>
        <p:spPr bwMode="auto">
          <a:xfrm>
            <a:off x="7547913" y="817872"/>
            <a:ext cx="1870248" cy="1195034"/>
          </a:xfrm>
          <a:prstGeom prst="rect">
            <a:avLst/>
          </a:prstGeom>
          <a:ln>
            <a:noFill/>
          </a:ln>
          <a:extLst>
            <a:ext uri="{53640926-AAD7-44D8-BBD7-CCE9431645EC}">
              <a14:shadowObscured xmlns:a14="http://schemas.microsoft.com/office/drawing/2010/main"/>
            </a:ext>
          </a:extLst>
        </p:spPr>
      </p:pic>
      <p:sp>
        <p:nvSpPr>
          <p:cNvPr id="17" name="文本框 16">
            <a:extLst>
              <a:ext uri="{FF2B5EF4-FFF2-40B4-BE49-F238E27FC236}">
                <a16:creationId xmlns:a16="http://schemas.microsoft.com/office/drawing/2014/main" id="{8FA716C5-7F77-85DC-A2A5-D33165951301}"/>
              </a:ext>
            </a:extLst>
          </p:cNvPr>
          <p:cNvSpPr txBox="1"/>
          <p:nvPr/>
        </p:nvSpPr>
        <p:spPr>
          <a:xfrm>
            <a:off x="9788052" y="2020839"/>
            <a:ext cx="1886013"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2021</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3</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17</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张家口市下花园区领导携西柏坡电厂相关人员来访参观并进行技术交流</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18" name="图片 17">
            <a:extLst>
              <a:ext uri="{FF2B5EF4-FFF2-40B4-BE49-F238E27FC236}">
                <a16:creationId xmlns:a16="http://schemas.microsoft.com/office/drawing/2014/main" id="{42436E77-2E8D-0280-B8E3-795652A2CEF4}"/>
              </a:ext>
            </a:extLst>
          </p:cNvPr>
          <p:cNvPicPr>
            <a:picLocks noChangeAspect="1"/>
          </p:cNvPicPr>
          <p:nvPr/>
        </p:nvPicPr>
        <p:blipFill rotWithShape="1">
          <a:blip r:embed="rId5">
            <a:extLst>
              <a:ext uri="{28A0092B-C50C-407E-A947-70E740481C1C}">
                <a14:useLocalDpi xmlns:a14="http://schemas.microsoft.com/office/drawing/2010/main" val="0"/>
              </a:ext>
            </a:extLst>
          </a:blip>
          <a:srcRect l="7405" t="13986" r="25574" b="10878"/>
          <a:stretch/>
        </p:blipFill>
        <p:spPr bwMode="auto">
          <a:xfrm>
            <a:off x="9843723" y="809938"/>
            <a:ext cx="1691007" cy="1210901"/>
          </a:xfrm>
          <a:prstGeom prst="rect">
            <a:avLst/>
          </a:prstGeom>
          <a:ln>
            <a:noFill/>
          </a:ln>
          <a:extLst>
            <a:ext uri="{53640926-AAD7-44D8-BBD7-CCE9431645EC}">
              <a14:shadowObscured xmlns:a14="http://schemas.microsoft.com/office/drawing/2010/main"/>
            </a:ext>
          </a:extLst>
        </p:spPr>
      </p:pic>
      <p:sp>
        <p:nvSpPr>
          <p:cNvPr id="19" name="文本框 18">
            <a:extLst>
              <a:ext uri="{FF2B5EF4-FFF2-40B4-BE49-F238E27FC236}">
                <a16:creationId xmlns:a16="http://schemas.microsoft.com/office/drawing/2014/main" id="{C887714A-6DA1-40A2-7593-FD66B02C9FB8}"/>
              </a:ext>
            </a:extLst>
          </p:cNvPr>
          <p:cNvSpPr txBox="1"/>
          <p:nvPr/>
        </p:nvSpPr>
        <p:spPr>
          <a:xfrm>
            <a:off x="3053335" y="3949096"/>
            <a:ext cx="223701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2021</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5</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24</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邢台隆尧</a:t>
            </a:r>
            <a:endPar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天唯热电来访进行技术交流</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1" name="图片 20">
            <a:extLst>
              <a:ext uri="{FF2B5EF4-FFF2-40B4-BE49-F238E27FC236}">
                <a16:creationId xmlns:a16="http://schemas.microsoft.com/office/drawing/2014/main" id="{9DFDABC3-91B6-19EB-7950-F61E5E70E2F3}"/>
              </a:ext>
            </a:extLst>
          </p:cNvPr>
          <p:cNvPicPr>
            <a:picLocks noChangeAspect="1"/>
          </p:cNvPicPr>
          <p:nvPr/>
        </p:nvPicPr>
        <p:blipFill rotWithShape="1">
          <a:blip r:embed="rId6">
            <a:extLst>
              <a:ext uri="{28A0092B-C50C-407E-A947-70E740481C1C}">
                <a14:useLocalDpi xmlns:a14="http://schemas.microsoft.com/office/drawing/2010/main" val="0"/>
              </a:ext>
            </a:extLst>
          </a:blip>
          <a:srcRect l="7404" t="13437" r="17831" b="9779"/>
          <a:stretch/>
        </p:blipFill>
        <p:spPr bwMode="auto">
          <a:xfrm>
            <a:off x="3146990" y="2663707"/>
            <a:ext cx="1838932" cy="1243840"/>
          </a:xfrm>
          <a:prstGeom prst="rect">
            <a:avLst/>
          </a:prstGeom>
          <a:ln>
            <a:noFill/>
          </a:ln>
          <a:extLst>
            <a:ext uri="{53640926-AAD7-44D8-BBD7-CCE9431645EC}">
              <a14:shadowObscured xmlns:a14="http://schemas.microsoft.com/office/drawing/2010/main"/>
            </a:ext>
          </a:extLst>
        </p:spPr>
      </p:pic>
      <p:sp>
        <p:nvSpPr>
          <p:cNvPr id="24" name="文本框 23">
            <a:extLst>
              <a:ext uri="{FF2B5EF4-FFF2-40B4-BE49-F238E27FC236}">
                <a16:creationId xmlns:a16="http://schemas.microsoft.com/office/drawing/2014/main" id="{7FCCD0E1-D6D0-C96A-FCC1-3F34665568B2}"/>
              </a:ext>
            </a:extLst>
          </p:cNvPr>
          <p:cNvSpPr txBox="1"/>
          <p:nvPr/>
        </p:nvSpPr>
        <p:spPr>
          <a:xfrm>
            <a:off x="3100357" y="2003248"/>
            <a:ext cx="1838932" cy="64633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2020</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9</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29</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人大代表来访参观烟气余热回收项目</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6" name="图片 25" descr="图片包含 人, 建筑, 男人, 滑雪&#10;&#10;描述已自动生成">
            <a:extLst>
              <a:ext uri="{FF2B5EF4-FFF2-40B4-BE49-F238E27FC236}">
                <a16:creationId xmlns:a16="http://schemas.microsoft.com/office/drawing/2014/main" id="{1D69D134-9CBC-C231-DA9F-42BB1FE7D01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89638" y="827607"/>
            <a:ext cx="1763462" cy="1175641"/>
          </a:xfrm>
          <a:prstGeom prst="rect">
            <a:avLst/>
          </a:prstGeom>
        </p:spPr>
      </p:pic>
      <p:sp>
        <p:nvSpPr>
          <p:cNvPr id="27" name="文本框 26">
            <a:extLst>
              <a:ext uri="{FF2B5EF4-FFF2-40B4-BE49-F238E27FC236}">
                <a16:creationId xmlns:a16="http://schemas.microsoft.com/office/drawing/2014/main" id="{7DA614E8-B6A3-BA58-DE54-96E45AC13122}"/>
              </a:ext>
            </a:extLst>
          </p:cNvPr>
          <p:cNvSpPr txBox="1"/>
          <p:nvPr/>
        </p:nvSpPr>
        <p:spPr>
          <a:xfrm>
            <a:off x="3053725" y="5791144"/>
            <a:ext cx="1932197" cy="830997"/>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2021</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5</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31</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市环保部、正定县政府领导来访参观了解烟羽治理和烟气余热回收项目</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8" name="图片 27">
            <a:extLst>
              <a:ext uri="{FF2B5EF4-FFF2-40B4-BE49-F238E27FC236}">
                <a16:creationId xmlns:a16="http://schemas.microsoft.com/office/drawing/2014/main" id="{80C1F2D6-4D8F-ECCE-165F-3253534D0B3C}"/>
              </a:ext>
            </a:extLst>
          </p:cNvPr>
          <p:cNvPicPr>
            <a:picLocks noChangeAspect="1"/>
          </p:cNvPicPr>
          <p:nvPr/>
        </p:nvPicPr>
        <p:blipFill rotWithShape="1">
          <a:blip r:embed="rId8">
            <a:extLst>
              <a:ext uri="{28A0092B-C50C-407E-A947-70E740481C1C}">
                <a14:useLocalDpi xmlns:a14="http://schemas.microsoft.com/office/drawing/2010/main" val="0"/>
              </a:ext>
            </a:extLst>
          </a:blip>
          <a:srcRect l="17952" t="7590" r="16024" b="1326"/>
          <a:stretch/>
        </p:blipFill>
        <p:spPr bwMode="auto">
          <a:xfrm>
            <a:off x="3099910" y="4459368"/>
            <a:ext cx="1886012" cy="1283392"/>
          </a:xfrm>
          <a:prstGeom prst="rect">
            <a:avLst/>
          </a:prstGeom>
          <a:ln>
            <a:noFill/>
          </a:ln>
          <a:extLst>
            <a:ext uri="{53640926-AAD7-44D8-BBD7-CCE9431645EC}">
              <a14:shadowObscured xmlns:a14="http://schemas.microsoft.com/office/drawing/2010/main"/>
            </a:ext>
          </a:extLst>
        </p:spPr>
      </p:pic>
      <p:sp>
        <p:nvSpPr>
          <p:cNvPr id="29" name="文本框 28">
            <a:extLst>
              <a:ext uri="{FF2B5EF4-FFF2-40B4-BE49-F238E27FC236}">
                <a16:creationId xmlns:a16="http://schemas.microsoft.com/office/drawing/2014/main" id="{C127B9A5-7FEC-9268-1870-FEC992A5642B}"/>
              </a:ext>
            </a:extLst>
          </p:cNvPr>
          <p:cNvSpPr txBox="1"/>
          <p:nvPr/>
        </p:nvSpPr>
        <p:spPr>
          <a:xfrm>
            <a:off x="9868404" y="4162293"/>
            <a:ext cx="1701038" cy="138499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2023</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4</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4</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12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西柏坡电厂和石家庄市燃热处领导、市政府供热专家顾问来访并进行技术交流，重点了解烟羽治理及烟气余热回收项目技术。</a:t>
            </a:r>
            <a:endPar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30" name="图片 29">
            <a:extLst>
              <a:ext uri="{FF2B5EF4-FFF2-40B4-BE49-F238E27FC236}">
                <a16:creationId xmlns:a16="http://schemas.microsoft.com/office/drawing/2014/main" id="{BCFFACE5-C9AE-98B8-A12A-DBC2ADBE4009}"/>
              </a:ext>
            </a:extLst>
          </p:cNvPr>
          <p:cNvPicPr>
            <a:picLocks noChangeAspect="1"/>
          </p:cNvPicPr>
          <p:nvPr/>
        </p:nvPicPr>
        <p:blipFill rotWithShape="1">
          <a:blip r:embed="rId9">
            <a:extLst>
              <a:ext uri="{28A0092B-C50C-407E-A947-70E740481C1C}">
                <a14:useLocalDpi xmlns:a14="http://schemas.microsoft.com/office/drawing/2010/main" val="0"/>
              </a:ext>
            </a:extLst>
          </a:blip>
          <a:srcRect l="7765" t="14534" r="17288" b="11152"/>
          <a:stretch/>
        </p:blipFill>
        <p:spPr bwMode="auto">
          <a:xfrm>
            <a:off x="9889158" y="2873212"/>
            <a:ext cx="1659530" cy="1200329"/>
          </a:xfrm>
          <a:prstGeom prst="rect">
            <a:avLst/>
          </a:prstGeom>
          <a:ln>
            <a:noFill/>
          </a:ln>
          <a:extLst>
            <a:ext uri="{53640926-AAD7-44D8-BBD7-CCE9431645EC}">
              <a14:shadowObscured xmlns:a14="http://schemas.microsoft.com/office/drawing/2010/main"/>
            </a:ext>
          </a:extLst>
        </p:spPr>
      </p:pic>
      <p:sp>
        <p:nvSpPr>
          <p:cNvPr id="31" name="文本框 30">
            <a:extLst>
              <a:ext uri="{FF2B5EF4-FFF2-40B4-BE49-F238E27FC236}">
                <a16:creationId xmlns:a16="http://schemas.microsoft.com/office/drawing/2014/main" id="{47DFD341-C1B7-CF1A-DF61-E4F47607C802}"/>
              </a:ext>
            </a:extLst>
          </p:cNvPr>
          <p:cNvSpPr txBox="1"/>
          <p:nvPr/>
        </p:nvSpPr>
        <p:spPr>
          <a:xfrm>
            <a:off x="5098937" y="5791144"/>
            <a:ext cx="4584642" cy="646331"/>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2021</a:t>
            </a:r>
            <a:r>
              <a:rPr kumimoji="0" lang="zh-CN" altLang="en-US"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5</a:t>
            </a:r>
            <a:r>
              <a:rPr kumimoji="0" lang="zh-CN" altLang="en-US"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26</a:t>
            </a:r>
            <a:r>
              <a:rPr kumimoji="0" lang="zh-CN" altLang="en-US"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a:t>
            </a:r>
            <a:r>
              <a:rPr kumimoji="0" lang="en-US" altLang="zh-CN"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省、市总工会领导来访参观杨晓飞创新工作室创新成果，肯定了烟羽治理烟气余热回收项目的优秀创新成果，鼓励杨晓飞创新工作室再接再厉，创造出更多更好的创新项目。</a:t>
            </a:r>
            <a:endPar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32" name="图片 31" descr="图片包含 室内, 人, 男人, 桌子&#10;&#10;描述已自动生成">
            <a:extLst>
              <a:ext uri="{FF2B5EF4-FFF2-40B4-BE49-F238E27FC236}">
                <a16:creationId xmlns:a16="http://schemas.microsoft.com/office/drawing/2014/main" id="{E82553B5-B6E6-D4AC-83F5-FCD1A5866E92}"/>
              </a:ext>
            </a:extLst>
          </p:cNvPr>
          <p:cNvPicPr>
            <a:picLocks noChangeAspect="1"/>
          </p:cNvPicPr>
          <p:nvPr/>
        </p:nvPicPr>
        <p:blipFill>
          <a:blip r:embed="rId10">
            <a:extLst>
              <a:ext uri="{28A0092B-C50C-407E-A947-70E740481C1C}">
                <a14:useLocalDpi xmlns:a14="http://schemas.microsoft.com/office/drawing/2010/main" val="0"/>
              </a:ext>
            </a:extLst>
          </a:blip>
          <a:srcRect r="3650"/>
          <a:stretch/>
        </p:blipFill>
        <p:spPr>
          <a:xfrm>
            <a:off x="5216719" y="2697473"/>
            <a:ext cx="4349078" cy="3009207"/>
          </a:xfrm>
          <a:prstGeom prst="rect">
            <a:avLst/>
          </a:prstGeom>
          <a:ln w="57150">
            <a:solidFill>
              <a:srgbClr val="00B0F0"/>
            </a:solidFill>
          </a:ln>
        </p:spPr>
      </p:pic>
      <p:sp>
        <p:nvSpPr>
          <p:cNvPr id="39" name="灯片编号占位符 38">
            <a:extLst>
              <a:ext uri="{FF2B5EF4-FFF2-40B4-BE49-F238E27FC236}">
                <a16:creationId xmlns:a16="http://schemas.microsoft.com/office/drawing/2014/main" id="{0BD77E76-C0BF-8FF2-FF1A-7BED2126830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4E1A7B-DDAD-4F2D-B32C-61E8FCF135DC}" type="slidenum">
              <a:rPr kumimoji="0" lang="en-US" sz="10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0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14" name="组合 13">
            <a:extLst>
              <a:ext uri="{FF2B5EF4-FFF2-40B4-BE49-F238E27FC236}">
                <a16:creationId xmlns:a16="http://schemas.microsoft.com/office/drawing/2014/main" id="{5BBB521C-A7DE-ED5D-D9D1-84F9E75FD46B}"/>
              </a:ext>
            </a:extLst>
          </p:cNvPr>
          <p:cNvGrpSpPr/>
          <p:nvPr/>
        </p:nvGrpSpPr>
        <p:grpSpPr>
          <a:xfrm>
            <a:off x="327775" y="878648"/>
            <a:ext cx="2620831" cy="5642290"/>
            <a:chOff x="273232" y="803968"/>
            <a:chExt cx="2620831" cy="4791184"/>
          </a:xfrm>
        </p:grpSpPr>
        <p:sp>
          <p:nvSpPr>
            <p:cNvPr id="11" name="文本框 10">
              <a:extLst>
                <a:ext uri="{FF2B5EF4-FFF2-40B4-BE49-F238E27FC236}">
                  <a16:creationId xmlns:a16="http://schemas.microsoft.com/office/drawing/2014/main" id="{AD743816-F90E-0E50-2A3C-90E2EA1555A8}"/>
                </a:ext>
              </a:extLst>
            </p:cNvPr>
            <p:cNvSpPr txBox="1"/>
            <p:nvPr/>
          </p:nvSpPr>
          <p:spPr>
            <a:xfrm>
              <a:off x="273232" y="4210157"/>
              <a:ext cx="2620831" cy="138499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2020</a:t>
              </a:r>
              <a:r>
                <a:rPr kumimoji="0" lang="zh-CN" altLang="en-US"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a:t>
              </a:r>
              <a:r>
                <a:rPr kumimoji="0" lang="en-US" altLang="zh-CN"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6</a:t>
              </a:r>
              <a:r>
                <a:rPr kumimoji="0" lang="zh-CN" altLang="en-US"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月</a:t>
              </a:r>
              <a:r>
                <a:rPr kumimoji="0" lang="en-US" altLang="zh-CN"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19</a:t>
              </a:r>
              <a:r>
                <a:rPr kumimoji="0" lang="zh-CN" altLang="en-US" sz="1200" b="1"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日，石家庄市城管局在我厂召开热电厂低温水供热技术交流观摩会。石家庄市城管局、环资处、市发改委新能源电力处、市供热管理中心、栾城区供热中心领导以及石家庄市五大发电集团相关企业、正定县周边电厂参加了会议。</a:t>
              </a:r>
              <a:endParaRPr kumimoji="0" lang="zh-CN" altLang="en-US" sz="1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 name="组合 2">
              <a:extLst>
                <a:ext uri="{FF2B5EF4-FFF2-40B4-BE49-F238E27FC236}">
                  <a16:creationId xmlns:a16="http://schemas.microsoft.com/office/drawing/2014/main" id="{F601DCDD-70F3-D201-D27F-3BE5E08AC39C}"/>
                </a:ext>
              </a:extLst>
            </p:cNvPr>
            <p:cNvGrpSpPr/>
            <p:nvPr/>
          </p:nvGrpSpPr>
          <p:grpSpPr>
            <a:xfrm>
              <a:off x="522300" y="829127"/>
              <a:ext cx="2362643" cy="3111201"/>
              <a:chOff x="713622" y="838138"/>
              <a:chExt cx="2063361" cy="2717097"/>
            </a:xfrm>
          </p:grpSpPr>
          <p:pic>
            <p:nvPicPr>
              <p:cNvPr id="9" name="图片 8">
                <a:extLst>
                  <a:ext uri="{FF2B5EF4-FFF2-40B4-BE49-F238E27FC236}">
                    <a16:creationId xmlns:a16="http://schemas.microsoft.com/office/drawing/2014/main" id="{79D3E1DA-A15B-1272-CB55-05DA204B4621}"/>
                  </a:ext>
                </a:extLst>
              </p:cNvPr>
              <p:cNvPicPr>
                <a:picLocks noChangeAspect="1"/>
              </p:cNvPicPr>
              <p:nvPr/>
            </p:nvPicPr>
            <p:blipFill rotWithShape="1">
              <a:blip r:embed="rId11">
                <a:extLst>
                  <a:ext uri="{28A0092B-C50C-407E-A947-70E740481C1C}">
                    <a14:useLocalDpi xmlns:a14="http://schemas.microsoft.com/office/drawing/2010/main" val="0"/>
                  </a:ext>
                </a:extLst>
              </a:blip>
              <a:srcRect l="7405" t="13711" r="16926" b="10329"/>
              <a:stretch/>
            </p:blipFill>
            <p:spPr bwMode="auto">
              <a:xfrm>
                <a:off x="713622" y="2191188"/>
                <a:ext cx="2063361" cy="1364047"/>
              </a:xfrm>
              <a:prstGeom prst="rect">
                <a:avLst/>
              </a:prstGeom>
              <a:ln>
                <a:noFill/>
              </a:ln>
              <a:extLst>
                <a:ext uri="{53640926-AAD7-44D8-BBD7-CCE9431645EC}">
                  <a14:shadowObscured xmlns:a14="http://schemas.microsoft.com/office/drawing/2010/main"/>
                </a:ext>
              </a:extLst>
            </p:spPr>
          </p:pic>
          <p:pic>
            <p:nvPicPr>
              <p:cNvPr id="34" name="图片 33">
                <a:extLst>
                  <a:ext uri="{FF2B5EF4-FFF2-40B4-BE49-F238E27FC236}">
                    <a16:creationId xmlns:a16="http://schemas.microsoft.com/office/drawing/2014/main" id="{6E3C30F6-C020-B526-BE3B-5219BD445C65}"/>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13622" y="838138"/>
                <a:ext cx="2058400" cy="1374834"/>
              </a:xfrm>
              <a:prstGeom prst="rect">
                <a:avLst/>
              </a:prstGeom>
              <a:noFill/>
              <a:ln>
                <a:noFill/>
              </a:ln>
            </p:spPr>
          </p:pic>
        </p:grpSp>
        <p:sp>
          <p:nvSpPr>
            <p:cNvPr id="10" name="矩形 9">
              <a:extLst>
                <a:ext uri="{FF2B5EF4-FFF2-40B4-BE49-F238E27FC236}">
                  <a16:creationId xmlns:a16="http://schemas.microsoft.com/office/drawing/2014/main" id="{E4865F25-5796-A947-0ECB-4AA0009119E5}"/>
                </a:ext>
              </a:extLst>
            </p:cNvPr>
            <p:cNvSpPr/>
            <p:nvPr/>
          </p:nvSpPr>
          <p:spPr>
            <a:xfrm>
              <a:off x="499734" y="803968"/>
              <a:ext cx="2373563" cy="3136359"/>
            </a:xfrm>
            <a:prstGeom prst="rect">
              <a:avLst/>
            </a:prstGeom>
            <a:noFill/>
            <a:ln w="571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grpSp>
    </p:spTree>
    <p:extLst>
      <p:ext uri="{BB962C8B-B14F-4D97-AF65-F5344CB8AC3E}">
        <p14:creationId xmlns:p14="http://schemas.microsoft.com/office/powerpoint/2010/main" val="3705105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rgbClr val="236C9F"/>
          </a:bgClr>
        </a:pattFill>
        <a:effectLst/>
      </p:bgPr>
    </p:bg>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1A03BA18-C155-AEDB-8D1C-359C3A6C55BE}"/>
              </a:ext>
            </a:extLst>
          </p:cNvPr>
          <p:cNvSpPr txBox="1"/>
          <p:nvPr/>
        </p:nvSpPr>
        <p:spPr>
          <a:xfrm>
            <a:off x="6977180" y="1667012"/>
            <a:ext cx="4697705"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谢谢各位专家聆听</a:t>
            </a:r>
            <a:endParaRPr kumimoji="0" lang="en-US" altLang="zh-CN" sz="3600" b="1" i="0" u="none" strike="noStrike" kern="1200" cap="none" spc="30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欢迎批评指正！</a:t>
            </a:r>
          </a:p>
        </p:txBody>
      </p:sp>
      <p:pic>
        <p:nvPicPr>
          <p:cNvPr id="4" name="图片 3" descr="一群穿着制服的人站在一起&#10;&#10;中度可信度描述已自动生成">
            <a:extLst>
              <a:ext uri="{FF2B5EF4-FFF2-40B4-BE49-F238E27FC236}">
                <a16:creationId xmlns:a16="http://schemas.microsoft.com/office/drawing/2014/main" id="{DF395F76-119B-BD0E-B6EA-2C61CE2D4A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1385" y="3114724"/>
            <a:ext cx="5143500" cy="3429000"/>
          </a:xfrm>
          <a:prstGeom prst="rect">
            <a:avLst/>
          </a:prstGeom>
          <a:ln w="76200">
            <a:solidFill>
              <a:schemeClr val="bg1">
                <a:lumMod val="95000"/>
              </a:schemeClr>
            </a:solidFill>
          </a:ln>
        </p:spPr>
      </p:pic>
      <p:pic>
        <p:nvPicPr>
          <p:cNvPr id="3" name="图片 2" descr="图片包含 室内, 大, 站, 飞机&#10;&#10;描述已自动生成">
            <a:extLst>
              <a:ext uri="{FF2B5EF4-FFF2-40B4-BE49-F238E27FC236}">
                <a16:creationId xmlns:a16="http://schemas.microsoft.com/office/drawing/2014/main" id="{69A1181A-6EAC-375E-1455-79DEF20678E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426" r="-1" b="-1"/>
          <a:stretch/>
        </p:blipFill>
        <p:spPr>
          <a:xfrm>
            <a:off x="0" y="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ln w="76200">
            <a:solidFill>
              <a:schemeClr val="bg1"/>
            </a:solidFill>
          </a:ln>
        </p:spPr>
      </p:pic>
      <p:sp>
        <p:nvSpPr>
          <p:cNvPr id="5" name="矩形 4">
            <a:extLst>
              <a:ext uri="{FF2B5EF4-FFF2-40B4-BE49-F238E27FC236}">
                <a16:creationId xmlns:a16="http://schemas.microsoft.com/office/drawing/2014/main" id="{7F393931-CCC9-B77F-00E9-C443A012950A}"/>
              </a:ext>
            </a:extLst>
          </p:cNvPr>
          <p:cNvSpPr/>
          <p:nvPr/>
        </p:nvSpPr>
        <p:spPr>
          <a:xfrm>
            <a:off x="10124388" y="160256"/>
            <a:ext cx="1866507" cy="1200329"/>
          </a:xfrm>
          <a:prstGeom prst="rect">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pic>
        <p:nvPicPr>
          <p:cNvPr id="7" name="图片 6" descr="文本&#10;&#10;中度可信度描述已自动生成">
            <a:extLst>
              <a:ext uri="{FF2B5EF4-FFF2-40B4-BE49-F238E27FC236}">
                <a16:creationId xmlns:a16="http://schemas.microsoft.com/office/drawing/2014/main" id="{1DAB6A75-521B-48F0-446C-A2F836CAEC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59108" y="36943"/>
            <a:ext cx="1631787" cy="796563"/>
          </a:xfrm>
          <a:prstGeom prst="rect">
            <a:avLst/>
          </a:prstGeom>
        </p:spPr>
      </p:pic>
    </p:spTree>
    <p:extLst>
      <p:ext uri="{BB962C8B-B14F-4D97-AF65-F5344CB8AC3E}">
        <p14:creationId xmlns:p14="http://schemas.microsoft.com/office/powerpoint/2010/main" val="3801962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id="{D6374CD4-A119-FE23-9EAC-A2EC0D244157}"/>
              </a:ext>
            </a:extLst>
          </p:cNvPr>
          <p:cNvSpPr txBox="1"/>
          <p:nvPr/>
        </p:nvSpPr>
        <p:spPr>
          <a:xfrm>
            <a:off x="6424718" y="1536174"/>
            <a:ext cx="4609228" cy="3785652"/>
          </a:xfrm>
          <a:prstGeom prst="rect">
            <a:avLst/>
          </a:prstGeom>
          <a:noFill/>
        </p:spPr>
        <p:txBody>
          <a:bodyPr wrap="square" rtlCol="0">
            <a:spAutoFit/>
          </a:bodyPr>
          <a:lstStyle/>
          <a:p>
            <a:pPr>
              <a:lnSpc>
                <a:spcPct val="150000"/>
              </a:lnSpc>
            </a:pP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公司概况</a:t>
            </a:r>
            <a:endPar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 </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项目背景</a:t>
            </a:r>
            <a:endPar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 </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技术特点</a:t>
            </a:r>
            <a:endPar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04. </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项目效益</a:t>
            </a:r>
            <a:endPar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05. </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项目荣誉</a:t>
            </a:r>
            <a:endPar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06. </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交流推广</a:t>
            </a:r>
            <a:endPar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endParaRPr lang="zh-CN" altLang="en-US" sz="24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9" name="组合 8">
            <a:extLst>
              <a:ext uri="{FF2B5EF4-FFF2-40B4-BE49-F238E27FC236}">
                <a16:creationId xmlns:a16="http://schemas.microsoft.com/office/drawing/2014/main" id="{F6A5C52E-876C-DCED-0F71-C40F8858C0AB}"/>
              </a:ext>
            </a:extLst>
          </p:cNvPr>
          <p:cNvGrpSpPr/>
          <p:nvPr/>
        </p:nvGrpSpPr>
        <p:grpSpPr>
          <a:xfrm>
            <a:off x="1879522" y="0"/>
            <a:ext cx="3260440" cy="5702721"/>
            <a:chOff x="2262294" y="109806"/>
            <a:chExt cx="3260440" cy="5702721"/>
          </a:xfrm>
        </p:grpSpPr>
        <p:grpSp>
          <p:nvGrpSpPr>
            <p:cNvPr id="6" name="组合 5">
              <a:extLst>
                <a:ext uri="{FF2B5EF4-FFF2-40B4-BE49-F238E27FC236}">
                  <a16:creationId xmlns:a16="http://schemas.microsoft.com/office/drawing/2014/main" id="{3C075A91-98E5-71AD-C19F-493F3E05FC12}"/>
                </a:ext>
              </a:extLst>
            </p:cNvPr>
            <p:cNvGrpSpPr/>
            <p:nvPr/>
          </p:nvGrpSpPr>
          <p:grpSpPr>
            <a:xfrm>
              <a:off x="2262294" y="109806"/>
              <a:ext cx="2922453" cy="5702721"/>
              <a:chOff x="133173" y="0"/>
              <a:chExt cx="365099" cy="712435"/>
            </a:xfrm>
          </p:grpSpPr>
          <p:sp>
            <p:nvSpPr>
              <p:cNvPr id="4" name="平行四边形 3">
                <a:extLst>
                  <a:ext uri="{FF2B5EF4-FFF2-40B4-BE49-F238E27FC236}">
                    <a16:creationId xmlns:a16="http://schemas.microsoft.com/office/drawing/2014/main" id="{A9B07CF7-99B5-5CA4-EC77-927EB95464CB}"/>
                  </a:ext>
                </a:extLst>
              </p:cNvPr>
              <p:cNvSpPr/>
              <p:nvPr/>
            </p:nvSpPr>
            <p:spPr>
              <a:xfrm>
                <a:off x="13317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a:extLst>
                  <a:ext uri="{FF2B5EF4-FFF2-40B4-BE49-F238E27FC236}">
                    <a16:creationId xmlns:a16="http://schemas.microsoft.com/office/drawing/2014/main" id="{777E186E-4697-5015-5F0C-BCA98CC22D75}"/>
                  </a:ext>
                </a:extLst>
              </p:cNvPr>
              <p:cNvSpPr/>
              <p:nvPr/>
            </p:nvSpPr>
            <p:spPr>
              <a:xfrm>
                <a:off x="264355" y="223337"/>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a:extLst>
                <a:ext uri="{FF2B5EF4-FFF2-40B4-BE49-F238E27FC236}">
                  <a16:creationId xmlns:a16="http://schemas.microsoft.com/office/drawing/2014/main" id="{09B972D0-EA1E-A77B-4E2A-AEEF16F65554}"/>
                </a:ext>
              </a:extLst>
            </p:cNvPr>
            <p:cNvSpPr txBox="1"/>
            <p:nvPr/>
          </p:nvSpPr>
          <p:spPr>
            <a:xfrm>
              <a:off x="2683841" y="2430810"/>
              <a:ext cx="2838893" cy="1107996"/>
            </a:xfrm>
            <a:prstGeom prst="rect">
              <a:avLst/>
            </a:prstGeom>
            <a:noFill/>
          </p:spPr>
          <p:txBody>
            <a:bodyPr wrap="square" rtlCol="0">
              <a:spAutoFit/>
            </a:bodyPr>
            <a:lstStyle/>
            <a:p>
              <a:r>
                <a:rPr lang="zh-CN" altLang="en-US" sz="6600" b="1" dirty="0">
                  <a:solidFill>
                    <a:schemeClr val="bg1">
                      <a:lumMod val="95000"/>
                    </a:schemeClr>
                  </a:solidFill>
                  <a:latin typeface="微软雅黑" panose="020B0503020204020204" pitchFamily="34" charset="-122"/>
                  <a:ea typeface="微软雅黑" panose="020B0503020204020204" pitchFamily="34" charset="-122"/>
                </a:rPr>
                <a:t>目 录</a:t>
              </a:r>
            </a:p>
          </p:txBody>
        </p:sp>
      </p:grpSp>
    </p:spTree>
    <p:extLst>
      <p:ext uri="{BB962C8B-B14F-4D97-AF65-F5344CB8AC3E}">
        <p14:creationId xmlns:p14="http://schemas.microsoft.com/office/powerpoint/2010/main" val="1446190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E8C89CDD-CF3C-59AF-453E-2536BBC7F36B}"/>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05703CB0-987F-9862-9FC0-148B09BBA1AC}"/>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3DC618DD-93C8-AA8C-95FA-7558375B1A48}"/>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id="{13AEB20A-2648-45AA-6A43-DE6F48C8B6AF}"/>
              </a:ext>
            </a:extLst>
          </p:cNvPr>
          <p:cNvSpPr txBox="1"/>
          <p:nvPr/>
        </p:nvSpPr>
        <p:spPr>
          <a:xfrm>
            <a:off x="680488" y="154172"/>
            <a:ext cx="2636870" cy="523220"/>
          </a:xfrm>
          <a:prstGeom prst="rect">
            <a:avLst/>
          </a:prstGeom>
          <a:noFill/>
        </p:spPr>
        <p:txBody>
          <a:bodyPr wrap="square">
            <a:spAutoFit/>
          </a:bodyPr>
          <a:lstStyle/>
          <a:p>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 </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公司概况</a:t>
            </a:r>
            <a:endParaRPr lang="zh-CN" altLang="en-US" sz="2800" dirty="0"/>
          </a:p>
        </p:txBody>
      </p:sp>
      <p:sp>
        <p:nvSpPr>
          <p:cNvPr id="10" name="文本框 9">
            <a:extLst>
              <a:ext uri="{FF2B5EF4-FFF2-40B4-BE49-F238E27FC236}">
                <a16:creationId xmlns:a16="http://schemas.microsoft.com/office/drawing/2014/main" id="{B471625F-187A-77F3-01A6-4264FFACA9B9}"/>
              </a:ext>
            </a:extLst>
          </p:cNvPr>
          <p:cNvSpPr txBox="1"/>
          <p:nvPr/>
        </p:nvSpPr>
        <p:spPr>
          <a:xfrm>
            <a:off x="680488" y="808074"/>
            <a:ext cx="11021777" cy="1393074"/>
          </a:xfrm>
          <a:prstGeom prst="rect">
            <a:avLst/>
          </a:prstGeom>
          <a:noFill/>
        </p:spPr>
        <p:txBody>
          <a:bodyPr wrap="square">
            <a:spAutoFit/>
          </a:bodyPr>
          <a:lstStyle/>
          <a:p>
            <a:pPr algn="just">
              <a:lnSpc>
                <a:spcPct val="150000"/>
              </a:lnSpc>
              <a:spcBef>
                <a:spcPts val="600"/>
              </a:spcBef>
              <a:spcAft>
                <a:spcPts val="600"/>
              </a:spcAft>
            </a:pPr>
            <a:r>
              <a:rPr lang="zh-CN" altLang="en-US" sz="1600" b="1" dirty="0">
                <a:solidFill>
                  <a:srgbClr val="1C326B"/>
                </a:solidFill>
                <a:latin typeface="微软雅黑" panose="020B0503020204020204" pitchFamily="34" charset="-122"/>
                <a:ea typeface="微软雅黑" panose="020B0503020204020204" pitchFamily="34" charset="-122"/>
              </a:rPr>
              <a:t>石家庄诚峰热电有限公司  </a:t>
            </a:r>
            <a:r>
              <a:rPr lang="zh-CN" altLang="en-US" sz="1400" dirty="0">
                <a:latin typeface="微软雅黑" panose="020B0503020204020204" pitchFamily="34" charset="-122"/>
                <a:ea typeface="微软雅黑" panose="020B0503020204020204" pitchFamily="34" charset="-122"/>
              </a:rPr>
              <a:t>成立于</a:t>
            </a:r>
            <a:r>
              <a:rPr lang="en-US" altLang="zh-CN" sz="1400" dirty="0">
                <a:latin typeface="微软雅黑" panose="020B0503020204020204" pitchFamily="34" charset="-122"/>
                <a:ea typeface="微软雅黑" panose="020B0503020204020204" pitchFamily="34" charset="-122"/>
              </a:rPr>
              <a:t>1997</a:t>
            </a:r>
            <a:r>
              <a:rPr lang="zh-CN" altLang="en-US" sz="1400" dirty="0">
                <a:latin typeface="微软雅黑" panose="020B0503020204020204" pitchFamily="34" charset="-122"/>
                <a:ea typeface="微软雅黑" panose="020B0503020204020204" pitchFamily="34" charset="-122"/>
              </a:rPr>
              <a:t>年，是泰国万浦投资集团旗下的外商独资企业，占地面积</a:t>
            </a:r>
            <a:r>
              <a:rPr lang="en-US" altLang="zh-CN" sz="1400" dirty="0">
                <a:latin typeface="微软雅黑" panose="020B0503020204020204" pitchFamily="34" charset="-122"/>
                <a:ea typeface="微软雅黑" panose="020B0503020204020204" pitchFamily="34" charset="-122"/>
              </a:rPr>
              <a:t>138</a:t>
            </a:r>
            <a:r>
              <a:rPr lang="zh-CN" altLang="en-US" sz="1400" dirty="0">
                <a:latin typeface="微软雅黑" panose="020B0503020204020204" pitchFamily="34" charset="-122"/>
                <a:ea typeface="微软雅黑" panose="020B0503020204020204" pitchFamily="34" charset="-122"/>
              </a:rPr>
              <a:t>亩，现有职工</a:t>
            </a:r>
            <a:r>
              <a:rPr lang="en-US" altLang="zh-CN" sz="1400" dirty="0">
                <a:latin typeface="微软雅黑" panose="020B0503020204020204" pitchFamily="34" charset="-122"/>
                <a:ea typeface="微软雅黑" panose="020B0503020204020204" pitchFamily="34" charset="-122"/>
              </a:rPr>
              <a:t>325</a:t>
            </a:r>
            <a:r>
              <a:rPr lang="zh-CN" altLang="en-US" sz="1400" dirty="0">
                <a:latin typeface="微软雅黑" panose="020B0503020204020204" pitchFamily="34" charset="-122"/>
                <a:ea typeface="微软雅黑" panose="020B0503020204020204" pitchFamily="34" charset="-122"/>
              </a:rPr>
              <a:t>人，以热电联产和供冷为主营业务，担负着正定县城区居民的采暖供热以及</a:t>
            </a:r>
            <a:r>
              <a:rPr lang="en-US" altLang="zh-CN" sz="1400" dirty="0">
                <a:latin typeface="微软雅黑" panose="020B0503020204020204" pitchFamily="34" charset="-122"/>
                <a:ea typeface="微软雅黑" panose="020B0503020204020204" pitchFamily="34" charset="-122"/>
              </a:rPr>
              <a:t>130</a:t>
            </a:r>
            <a:r>
              <a:rPr lang="zh-CN" altLang="en-US" sz="1400" dirty="0">
                <a:latin typeface="微软雅黑" panose="020B0503020204020204" pitchFamily="34" charset="-122"/>
                <a:ea typeface="微软雅黑" panose="020B0503020204020204" pitchFamily="34" charset="-122"/>
              </a:rPr>
              <a:t>多家工业供汽任务。现集中供热面积已达</a:t>
            </a:r>
            <a:r>
              <a:rPr lang="en-US" altLang="zh-CN" sz="1400" dirty="0">
                <a:latin typeface="微软雅黑" panose="020B0503020204020204" pitchFamily="34" charset="-122"/>
                <a:ea typeface="微软雅黑" panose="020B0503020204020204" pitchFamily="34" charset="-122"/>
              </a:rPr>
              <a:t>900</a:t>
            </a:r>
            <a:r>
              <a:rPr lang="zh-CN" altLang="en-US" sz="1400" dirty="0">
                <a:latin typeface="微软雅黑" panose="020B0503020204020204" pitchFamily="34" charset="-122"/>
                <a:ea typeface="微软雅黑" panose="020B0503020204020204" pitchFamily="34" charset="-122"/>
              </a:rPr>
              <a:t>万平米，供冷面积已达</a:t>
            </a:r>
            <a:r>
              <a:rPr lang="en-US" altLang="zh-CN" sz="1400" dirty="0">
                <a:latin typeface="微软雅黑" panose="020B0503020204020204" pitchFamily="34" charset="-122"/>
                <a:ea typeface="微软雅黑" panose="020B0503020204020204" pitchFamily="34" charset="-122"/>
              </a:rPr>
              <a:t>100</a:t>
            </a:r>
            <a:r>
              <a:rPr lang="zh-CN" altLang="en-US" sz="1400" dirty="0">
                <a:latin typeface="微软雅黑" panose="020B0503020204020204" pitchFamily="34" charset="-122"/>
                <a:ea typeface="微软雅黑" panose="020B0503020204020204" pitchFamily="34" charset="-122"/>
              </a:rPr>
              <a:t>万平米。公司十分重视创新工作，通过创新实现了安全、经济、文明、环保，各项运行指标均优于同类型企业，作为民生企业，公司有高度的社会责任感，凭借良好的供暖质量，连续多年被评为供暖优秀企业且始终处于前列。</a:t>
            </a:r>
            <a:endParaRPr lang="en-US" altLang="zh-CN" sz="1400" dirty="0">
              <a:solidFill>
                <a:srgbClr val="FF0000"/>
              </a:solidFill>
              <a:latin typeface="微软雅黑" panose="020B0503020204020204" pitchFamily="34" charset="-122"/>
              <a:ea typeface="微软雅黑" panose="020B0503020204020204" pitchFamily="34" charset="-122"/>
            </a:endParaRPr>
          </a:p>
        </p:txBody>
      </p:sp>
      <p:pic>
        <p:nvPicPr>
          <p:cNvPr id="9" name="图片 8" descr="建筑与房屋的城市空拍图&#10;&#10;描述已自动生成">
            <a:extLst>
              <a:ext uri="{FF2B5EF4-FFF2-40B4-BE49-F238E27FC236}">
                <a16:creationId xmlns:a16="http://schemas.microsoft.com/office/drawing/2014/main" id="{A8F6A16E-7F71-AB85-66AB-D4CD3DB85279}"/>
              </a:ext>
            </a:extLst>
          </p:cNvPr>
          <p:cNvPicPr>
            <a:picLocks noChangeAspect="1"/>
          </p:cNvPicPr>
          <p:nvPr/>
        </p:nvPicPr>
        <p:blipFill>
          <a:blip r:embed="rId2">
            <a:extLst>
              <a:ext uri="{28A0092B-C50C-407E-A947-70E740481C1C}">
                <a14:useLocalDpi xmlns:a14="http://schemas.microsoft.com/office/drawing/2010/main" val="0"/>
              </a:ext>
            </a:extLst>
          </a:blip>
          <a:srcRect t="5734"/>
          <a:stretch/>
        </p:blipFill>
        <p:spPr>
          <a:xfrm>
            <a:off x="1230557" y="2654996"/>
            <a:ext cx="4822025" cy="3196074"/>
          </a:xfrm>
          <a:prstGeom prst="rect">
            <a:avLst/>
          </a:prstGeom>
        </p:spPr>
      </p:pic>
      <p:pic>
        <p:nvPicPr>
          <p:cNvPr id="3" name="图片 2" descr="文本&#10;&#10;描述已自动生成">
            <a:extLst>
              <a:ext uri="{FF2B5EF4-FFF2-40B4-BE49-F238E27FC236}">
                <a16:creationId xmlns:a16="http://schemas.microsoft.com/office/drawing/2014/main" id="{F3A5B444-051F-8507-449D-0841203D1E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8480" y="2654996"/>
            <a:ext cx="4979593" cy="3196074"/>
          </a:xfrm>
          <a:prstGeom prst="rect">
            <a:avLst/>
          </a:prstGeom>
        </p:spPr>
      </p:pic>
      <p:sp>
        <p:nvSpPr>
          <p:cNvPr id="11" name="灯片编号占位符 10">
            <a:extLst>
              <a:ext uri="{FF2B5EF4-FFF2-40B4-BE49-F238E27FC236}">
                <a16:creationId xmlns:a16="http://schemas.microsoft.com/office/drawing/2014/main" id="{E737D026-4EE5-4A78-65A4-2457119FE089}"/>
              </a:ext>
            </a:extLst>
          </p:cNvPr>
          <p:cNvSpPr>
            <a:spLocks noGrp="1"/>
          </p:cNvSpPr>
          <p:nvPr>
            <p:ph type="sldNum" sz="quarter" idx="12"/>
          </p:nvPr>
        </p:nvSpPr>
        <p:spPr/>
        <p:txBody>
          <a:bodyPr/>
          <a:lstStyle/>
          <a:p>
            <a:fld id="{B84E1A7B-DDAD-4F2D-B32C-61E8FCF135DC}" type="slidenum">
              <a:rPr lang="en-US" smtClean="0"/>
              <a:pPr/>
              <a:t>3</a:t>
            </a:fld>
            <a:endParaRPr lang="en-US"/>
          </a:p>
        </p:txBody>
      </p:sp>
    </p:spTree>
    <p:extLst>
      <p:ext uri="{BB962C8B-B14F-4D97-AF65-F5344CB8AC3E}">
        <p14:creationId xmlns:p14="http://schemas.microsoft.com/office/powerpoint/2010/main" val="3474736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309AB-9F4E-E123-4DED-8BE280AD558F}"/>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DEAD79EC-A7CC-5683-8CDC-339AD46F85BC}"/>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D3DB5BCB-E6A2-A6E1-3703-9BB8DAEC0B23}"/>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F2042B0B-C2E2-D8F6-9003-3A3DA00FA1D4}"/>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id="{6D225564-EB32-A315-FFBB-A93B9B488151}"/>
              </a:ext>
            </a:extLst>
          </p:cNvPr>
          <p:cNvSpPr txBox="1"/>
          <p:nvPr/>
        </p:nvSpPr>
        <p:spPr>
          <a:xfrm>
            <a:off x="680488" y="154172"/>
            <a:ext cx="2636870" cy="523220"/>
          </a:xfrm>
          <a:prstGeom prst="rect">
            <a:avLst/>
          </a:prstGeom>
          <a:noFill/>
        </p:spPr>
        <p:txBody>
          <a:bodyPr wrap="square">
            <a:spAutoFit/>
          </a:bodyPr>
          <a:lstStyle/>
          <a:p>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 </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公司概况</a:t>
            </a:r>
            <a:endParaRPr lang="zh-CN" altLang="en-US" sz="2800" dirty="0"/>
          </a:p>
        </p:txBody>
      </p:sp>
      <p:sp>
        <p:nvSpPr>
          <p:cNvPr id="10" name="文本框 9">
            <a:extLst>
              <a:ext uri="{FF2B5EF4-FFF2-40B4-BE49-F238E27FC236}">
                <a16:creationId xmlns:a16="http://schemas.microsoft.com/office/drawing/2014/main" id="{F47BCF91-175E-B325-99F6-1EDD7E3319F1}"/>
              </a:ext>
            </a:extLst>
          </p:cNvPr>
          <p:cNvSpPr txBox="1"/>
          <p:nvPr/>
        </p:nvSpPr>
        <p:spPr>
          <a:xfrm>
            <a:off x="457207" y="800841"/>
            <a:ext cx="11318782" cy="1346907"/>
          </a:xfrm>
          <a:prstGeom prst="rect">
            <a:avLst/>
          </a:prstGeom>
          <a:noFill/>
        </p:spPr>
        <p:txBody>
          <a:bodyPr wrap="square">
            <a:spAutoFit/>
          </a:bodyPr>
          <a:lstStyle/>
          <a:p>
            <a:pPr algn="just">
              <a:lnSpc>
                <a:spcPct val="150000"/>
              </a:lnSpc>
            </a:pPr>
            <a:r>
              <a:rPr lang="zh-CN" altLang="en-US" sz="1400" b="1" kern="100" dirty="0">
                <a:solidFill>
                  <a:srgbClr val="1C326B"/>
                </a:solidFill>
                <a:effectLst/>
                <a:latin typeface="微软雅黑" panose="020B0503020204020204" pitchFamily="34" charset="-122"/>
                <a:ea typeface="微软雅黑" panose="020B0503020204020204" pitchFamily="34" charset="-122"/>
                <a:cs typeface="Times New Roman" panose="02020603050405020304" pitchFamily="18" charset="0"/>
              </a:rPr>
              <a:t>杨晓飞创新工作室（曾用名“诚峰创新工作室”） </a:t>
            </a: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成立于</a:t>
            </a:r>
            <a:r>
              <a:rPr lang="en-US" altLang="zh-CN" sz="1400" kern="100" dirty="0">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rPr>
              <a:t>年，</a:t>
            </a:r>
            <a:r>
              <a:rPr lang="zh-CN" altLang="en-US" sz="1400" kern="100" dirty="0">
                <a:solidFill>
                  <a:srgbClr val="333333"/>
                </a:solidFill>
                <a:effectLst/>
                <a:latin typeface="微软雅黑" panose="020B0503020204020204" pitchFamily="34" charset="-122"/>
                <a:ea typeface="微软雅黑" panose="020B0503020204020204" pitchFamily="34" charset="-122"/>
                <a:cs typeface="Times New Roman" panose="02020603050405020304" pitchFamily="18" charset="0"/>
              </a:rPr>
              <a:t>共有成员</a:t>
            </a:r>
            <a:r>
              <a:rPr lang="en-US" altLang="zh-CN" sz="1400" kern="100" dirty="0">
                <a:solidFill>
                  <a:srgbClr val="333333"/>
                </a:solidFill>
                <a:effectLst/>
                <a:latin typeface="微软雅黑" panose="020B0503020204020204" pitchFamily="34" charset="-122"/>
                <a:ea typeface="微软雅黑" panose="020B0503020204020204" pitchFamily="34" charset="-122"/>
                <a:cs typeface="Times New Roman" panose="02020603050405020304" pitchFamily="18" charset="0"/>
              </a:rPr>
              <a:t>13</a:t>
            </a:r>
            <a:r>
              <a:rPr lang="zh-CN" altLang="en-US" sz="1400" kern="100" dirty="0">
                <a:solidFill>
                  <a:srgbClr val="333333"/>
                </a:solidFill>
                <a:effectLst/>
                <a:latin typeface="微软雅黑" panose="020B0503020204020204" pitchFamily="34" charset="-122"/>
                <a:ea typeface="微软雅黑" panose="020B0503020204020204" pitchFamily="34" charset="-122"/>
                <a:cs typeface="Times New Roman" panose="02020603050405020304" pitchFamily="18" charset="0"/>
              </a:rPr>
              <a:t>人，创新工作室以技术创新、技术难题攻关、落实合理化建议、培养后备技术力量为团队职责目标，重点研究节能降耗、绿色环保的生产技术。近年来，为积极响应国家绿色发展的号召，助力“双碳”目标的早日实现，创新工作室着眼于低碳发展进行创新公关与成果转化。工作室成立以来，</a:t>
            </a:r>
            <a:r>
              <a:rPr lang="zh-CN" altLang="en-US" sz="1400" dirty="0">
                <a:latin typeface="微软雅黑" panose="020B0503020204020204" pitchFamily="34" charset="-122"/>
                <a:ea typeface="微软雅黑" panose="020B0503020204020204" pitchFamily="34" charset="-122"/>
              </a:rPr>
              <a:t>已申请并获得国家专利</a:t>
            </a:r>
            <a:r>
              <a:rPr lang="en-US" altLang="zh-CN" sz="1400" dirty="0">
                <a:latin typeface="微软雅黑" panose="020B0503020204020204" pitchFamily="34" charset="-122"/>
                <a:ea typeface="微软雅黑" panose="020B0503020204020204" pitchFamily="34" charset="-122"/>
              </a:rPr>
              <a:t>12</a:t>
            </a:r>
            <a:r>
              <a:rPr lang="zh-CN" altLang="en-US" sz="1400" dirty="0">
                <a:latin typeface="微软雅黑" panose="020B0503020204020204" pitchFamily="34" charset="-122"/>
                <a:ea typeface="微软雅黑" panose="020B0503020204020204" pitchFamily="34" charset="-122"/>
              </a:rPr>
              <a:t>项，带徒</a:t>
            </a:r>
            <a:r>
              <a:rPr lang="en-US" altLang="zh-CN" sz="1400" dirty="0">
                <a:latin typeface="微软雅黑" panose="020B0503020204020204" pitchFamily="34" charset="-122"/>
                <a:ea typeface="微软雅黑" panose="020B0503020204020204" pitchFamily="34" charset="-122"/>
              </a:rPr>
              <a:t>14</a:t>
            </a:r>
            <a:r>
              <a:rPr lang="zh-CN" altLang="en-US" sz="1400" dirty="0">
                <a:latin typeface="微软雅黑" panose="020B0503020204020204" pitchFamily="34" charset="-122"/>
                <a:ea typeface="微软雅黑" panose="020B0503020204020204" pitchFamily="34" charset="-122"/>
              </a:rPr>
              <a:t>人，创新项目成果转化</a:t>
            </a:r>
            <a:r>
              <a:rPr lang="en-US" altLang="zh-CN" sz="1400" dirty="0">
                <a:latin typeface="微软雅黑" panose="020B0503020204020204" pitchFamily="34" charset="-122"/>
                <a:ea typeface="微软雅黑" panose="020B0503020204020204" pitchFamily="34" charset="-122"/>
              </a:rPr>
              <a:t>8</a:t>
            </a:r>
            <a:r>
              <a:rPr lang="zh-CN" altLang="en-US" sz="1400" dirty="0">
                <a:latin typeface="微软雅黑" panose="020B0503020204020204" pitchFamily="34" charset="-122"/>
                <a:ea typeface="微软雅黑" panose="020B0503020204020204" pitchFamily="34" charset="-122"/>
              </a:rPr>
              <a:t>项，应用合理化建议</a:t>
            </a:r>
            <a:r>
              <a:rPr lang="en-US" altLang="zh-CN" sz="1400" dirty="0">
                <a:latin typeface="微软雅黑" panose="020B0503020204020204" pitchFamily="34" charset="-122"/>
                <a:ea typeface="微软雅黑" panose="020B0503020204020204" pitchFamily="34" charset="-122"/>
              </a:rPr>
              <a:t>32</a:t>
            </a:r>
            <a:r>
              <a:rPr lang="zh-CN" altLang="en-US" sz="1400" dirty="0">
                <a:latin typeface="微软雅黑" panose="020B0503020204020204" pitchFamily="34" charset="-122"/>
                <a:ea typeface="微软雅黑" panose="020B0503020204020204" pitchFamily="34" charset="-122"/>
              </a:rPr>
              <a:t>条，合计创造经济效益约</a:t>
            </a:r>
            <a:r>
              <a:rPr lang="en-US" altLang="zh-CN" sz="1400" b="1" dirty="0">
                <a:solidFill>
                  <a:srgbClr val="1C326B"/>
                </a:solidFill>
                <a:latin typeface="微软雅黑" panose="020B0503020204020204" pitchFamily="34" charset="-122"/>
                <a:ea typeface="微软雅黑" panose="020B0503020204020204" pitchFamily="34" charset="-122"/>
              </a:rPr>
              <a:t>1.1</a:t>
            </a:r>
            <a:r>
              <a:rPr lang="zh-CN" altLang="en-US" sz="1400" dirty="0">
                <a:latin typeface="微软雅黑" panose="020B0503020204020204" pitchFamily="34" charset="-122"/>
                <a:ea typeface="微软雅黑" panose="020B0503020204020204" pitchFamily="34" charset="-122"/>
              </a:rPr>
              <a:t>亿元，为公司安全生产、节能增效、环保运行、创新成果转化做出了突出贡献。</a:t>
            </a:r>
            <a:endParaRPr lang="zh-CN" altLang="en-US"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9" name="灯片编号占位符 18">
            <a:extLst>
              <a:ext uri="{FF2B5EF4-FFF2-40B4-BE49-F238E27FC236}">
                <a16:creationId xmlns:a16="http://schemas.microsoft.com/office/drawing/2014/main" id="{E3BAB308-895A-70DF-19AE-AAF4225ECE6D}"/>
              </a:ext>
            </a:extLst>
          </p:cNvPr>
          <p:cNvSpPr>
            <a:spLocks noGrp="1"/>
          </p:cNvSpPr>
          <p:nvPr>
            <p:ph type="sldNum" sz="quarter" idx="12"/>
          </p:nvPr>
        </p:nvSpPr>
        <p:spPr/>
        <p:txBody>
          <a:bodyPr/>
          <a:lstStyle/>
          <a:p>
            <a:fld id="{B84E1A7B-DDAD-4F2D-B32C-61E8FCF135DC}" type="slidenum">
              <a:rPr lang="en-US" smtClean="0"/>
              <a:pPr/>
              <a:t>4</a:t>
            </a:fld>
            <a:endParaRPr lang="en-US"/>
          </a:p>
        </p:txBody>
      </p:sp>
      <p:pic>
        <p:nvPicPr>
          <p:cNvPr id="12" name="图片 11" descr="图示, 文本&#10;&#10;描述已自动生成">
            <a:extLst>
              <a:ext uri="{FF2B5EF4-FFF2-40B4-BE49-F238E27FC236}">
                <a16:creationId xmlns:a16="http://schemas.microsoft.com/office/drawing/2014/main" id="{21DF2557-032A-A7CD-061A-6B480938AD0E}"/>
              </a:ext>
            </a:extLst>
          </p:cNvPr>
          <p:cNvPicPr>
            <a:picLocks noChangeAspect="1"/>
          </p:cNvPicPr>
          <p:nvPr/>
        </p:nvPicPr>
        <p:blipFill>
          <a:blip r:embed="rId2">
            <a:extLst>
              <a:ext uri="{28A0092B-C50C-407E-A947-70E740481C1C}">
                <a14:useLocalDpi xmlns:a14="http://schemas.microsoft.com/office/drawing/2010/main" val="0"/>
              </a:ext>
            </a:extLst>
          </a:blip>
          <a:srcRect l="8188" t="4651" r="4937" b="2249"/>
          <a:stretch/>
        </p:blipFill>
        <p:spPr>
          <a:xfrm>
            <a:off x="179694" y="2686964"/>
            <a:ext cx="2876059" cy="1895519"/>
          </a:xfrm>
          <a:prstGeom prst="rect">
            <a:avLst/>
          </a:prstGeom>
        </p:spPr>
      </p:pic>
      <p:grpSp>
        <p:nvGrpSpPr>
          <p:cNvPr id="15" name="组合 14">
            <a:extLst>
              <a:ext uri="{FF2B5EF4-FFF2-40B4-BE49-F238E27FC236}">
                <a16:creationId xmlns:a16="http://schemas.microsoft.com/office/drawing/2014/main" id="{3EB41230-08C0-4818-ADF2-005835A9568F}"/>
              </a:ext>
            </a:extLst>
          </p:cNvPr>
          <p:cNvGrpSpPr/>
          <p:nvPr/>
        </p:nvGrpSpPr>
        <p:grpSpPr>
          <a:xfrm>
            <a:off x="7728430" y="2701097"/>
            <a:ext cx="4019726" cy="3486156"/>
            <a:chOff x="3564133" y="2679374"/>
            <a:chExt cx="4019726" cy="3486156"/>
          </a:xfrm>
        </p:grpSpPr>
        <p:pic>
          <p:nvPicPr>
            <p:cNvPr id="20" name="图片 19" descr="Microsoft Office 2010">
              <a:extLst>
                <a:ext uri="{FF2B5EF4-FFF2-40B4-BE49-F238E27FC236}">
                  <a16:creationId xmlns:a16="http://schemas.microsoft.com/office/drawing/2014/main" id="{B127CD56-767F-6079-C5E2-B2955999410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1085" t="15894" r="21179" b="5512"/>
            <a:stretch/>
          </p:blipFill>
          <p:spPr>
            <a:xfrm>
              <a:off x="3564133" y="2679374"/>
              <a:ext cx="2586528" cy="1895520"/>
            </a:xfrm>
            <a:prstGeom prst="rect">
              <a:avLst/>
            </a:prstGeom>
          </p:spPr>
        </p:pic>
        <p:pic>
          <p:nvPicPr>
            <p:cNvPr id="21" name="图片 20" descr="Microsoft Office 2010">
              <a:extLst>
                <a:ext uri="{FF2B5EF4-FFF2-40B4-BE49-F238E27FC236}">
                  <a16:creationId xmlns:a16="http://schemas.microsoft.com/office/drawing/2014/main" id="{C57EBADF-806B-2B9F-45DF-BA3DA578D34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1369" t="15630" r="21461" b="4986"/>
            <a:stretch/>
          </p:blipFill>
          <p:spPr>
            <a:xfrm>
              <a:off x="5312535" y="4140980"/>
              <a:ext cx="2271324" cy="1697872"/>
            </a:xfrm>
            <a:prstGeom prst="rect">
              <a:avLst/>
            </a:prstGeom>
          </p:spPr>
        </p:pic>
        <p:sp>
          <p:nvSpPr>
            <p:cNvPr id="22" name="文本框 21">
              <a:extLst>
                <a:ext uri="{FF2B5EF4-FFF2-40B4-BE49-F238E27FC236}">
                  <a16:creationId xmlns:a16="http://schemas.microsoft.com/office/drawing/2014/main" id="{23FE8154-7476-A57D-5E29-E8F6B5E572ED}"/>
                </a:ext>
              </a:extLst>
            </p:cNvPr>
            <p:cNvSpPr txBox="1"/>
            <p:nvPr/>
          </p:nvSpPr>
          <p:spPr>
            <a:xfrm>
              <a:off x="3729348" y="4637688"/>
              <a:ext cx="1545900" cy="276999"/>
            </a:xfrm>
            <a:prstGeom prst="rect">
              <a:avLst/>
            </a:prstGeom>
            <a:noFill/>
          </p:spPr>
          <p:txBody>
            <a:bodyPr wrap="square" rtlCol="0">
              <a:spAutoFit/>
            </a:bodyPr>
            <a:lstStyle/>
            <a:p>
              <a:r>
                <a:rPr lang="zh-CN" altLang="en-US" sz="1200" b="1" dirty="0">
                  <a:solidFill>
                    <a:srgbClr val="1C326B"/>
                  </a:solidFill>
                  <a:latin typeface="微软雅黑" panose="020B0503020204020204" pitchFamily="34" charset="-122"/>
                  <a:ea typeface="微软雅黑" panose="020B0503020204020204" pitchFamily="34" charset="-122"/>
                </a:rPr>
                <a:t>创新工作室实验室</a:t>
              </a:r>
            </a:p>
          </p:txBody>
        </p:sp>
        <p:sp>
          <p:nvSpPr>
            <p:cNvPr id="23" name="文本框 22">
              <a:extLst>
                <a:ext uri="{FF2B5EF4-FFF2-40B4-BE49-F238E27FC236}">
                  <a16:creationId xmlns:a16="http://schemas.microsoft.com/office/drawing/2014/main" id="{75CFDA10-71EF-F9D7-009D-5AEBF5F02875}"/>
                </a:ext>
              </a:extLst>
            </p:cNvPr>
            <p:cNvSpPr txBox="1"/>
            <p:nvPr/>
          </p:nvSpPr>
          <p:spPr>
            <a:xfrm>
              <a:off x="5675247" y="5888531"/>
              <a:ext cx="1545900" cy="276999"/>
            </a:xfrm>
            <a:prstGeom prst="rect">
              <a:avLst/>
            </a:prstGeom>
            <a:noFill/>
          </p:spPr>
          <p:txBody>
            <a:bodyPr wrap="square" rtlCol="0">
              <a:spAutoFit/>
            </a:bodyPr>
            <a:lstStyle/>
            <a:p>
              <a:r>
                <a:rPr lang="zh-CN" altLang="en-US" sz="1200" b="1" dirty="0">
                  <a:solidFill>
                    <a:srgbClr val="1C326B"/>
                  </a:solidFill>
                  <a:latin typeface="微软雅黑" panose="020B0503020204020204" pitchFamily="34" charset="-122"/>
                  <a:ea typeface="微软雅黑" panose="020B0503020204020204" pitchFamily="34" charset="-122"/>
                </a:rPr>
                <a:t>创新工作室研讨室</a:t>
              </a:r>
            </a:p>
          </p:txBody>
        </p:sp>
      </p:grpSp>
      <p:sp>
        <p:nvSpPr>
          <p:cNvPr id="24" name="文本框 23">
            <a:extLst>
              <a:ext uri="{FF2B5EF4-FFF2-40B4-BE49-F238E27FC236}">
                <a16:creationId xmlns:a16="http://schemas.microsoft.com/office/drawing/2014/main" id="{1EC4DB06-FB0B-8073-811C-650F38281258}"/>
              </a:ext>
            </a:extLst>
          </p:cNvPr>
          <p:cNvSpPr txBox="1"/>
          <p:nvPr/>
        </p:nvSpPr>
        <p:spPr>
          <a:xfrm>
            <a:off x="789368" y="4649031"/>
            <a:ext cx="1545900" cy="276999"/>
          </a:xfrm>
          <a:prstGeom prst="rect">
            <a:avLst/>
          </a:prstGeom>
          <a:noFill/>
        </p:spPr>
        <p:txBody>
          <a:bodyPr wrap="square" rtlCol="0">
            <a:spAutoFit/>
          </a:bodyPr>
          <a:lstStyle/>
          <a:p>
            <a:pPr algn="ctr"/>
            <a:r>
              <a:rPr lang="zh-CN" altLang="en-US" sz="1200" b="1" dirty="0">
                <a:solidFill>
                  <a:srgbClr val="1C326B"/>
                </a:solidFill>
                <a:latin typeface="微软雅黑" panose="020B0503020204020204" pitchFamily="34" charset="-122"/>
                <a:ea typeface="微软雅黑" panose="020B0503020204020204" pitchFamily="34" charset="-122"/>
              </a:rPr>
              <a:t>市级创新工作室</a:t>
            </a:r>
          </a:p>
        </p:txBody>
      </p:sp>
      <p:grpSp>
        <p:nvGrpSpPr>
          <p:cNvPr id="2" name="组合 1">
            <a:extLst>
              <a:ext uri="{FF2B5EF4-FFF2-40B4-BE49-F238E27FC236}">
                <a16:creationId xmlns:a16="http://schemas.microsoft.com/office/drawing/2014/main" id="{3D1E724E-5BEA-D823-D0C4-4222E00C1E49}"/>
              </a:ext>
            </a:extLst>
          </p:cNvPr>
          <p:cNvGrpSpPr/>
          <p:nvPr/>
        </p:nvGrpSpPr>
        <p:grpSpPr>
          <a:xfrm>
            <a:off x="3317358" y="2686964"/>
            <a:ext cx="4231027" cy="3450610"/>
            <a:chOff x="7696561" y="2655268"/>
            <a:chExt cx="4231027" cy="3450610"/>
          </a:xfrm>
        </p:grpSpPr>
        <p:sp>
          <p:nvSpPr>
            <p:cNvPr id="3" name="文本框 2">
              <a:extLst>
                <a:ext uri="{FF2B5EF4-FFF2-40B4-BE49-F238E27FC236}">
                  <a16:creationId xmlns:a16="http://schemas.microsoft.com/office/drawing/2014/main" id="{AC1BC467-EF74-920E-1BA3-52DCB0684F38}"/>
                </a:ext>
              </a:extLst>
            </p:cNvPr>
            <p:cNvSpPr txBox="1"/>
            <p:nvPr/>
          </p:nvSpPr>
          <p:spPr>
            <a:xfrm>
              <a:off x="8852435" y="5828879"/>
              <a:ext cx="2031325" cy="276999"/>
            </a:xfrm>
            <a:prstGeom prst="rect">
              <a:avLst/>
            </a:prstGeom>
            <a:noFill/>
          </p:spPr>
          <p:txBody>
            <a:bodyPr wrap="none" rtlCol="0">
              <a:spAutoFit/>
            </a:bodyPr>
            <a:lstStyle/>
            <a:p>
              <a:r>
                <a:rPr lang="zh-CN" altLang="en-US" sz="1200" b="1" dirty="0">
                  <a:solidFill>
                    <a:srgbClr val="1C326B"/>
                  </a:solidFill>
                  <a:latin typeface="微软雅黑" panose="020B0503020204020204" pitchFamily="34" charset="-122"/>
                  <a:ea typeface="微软雅黑" panose="020B0503020204020204" pitchFamily="34" charset="-122"/>
                </a:rPr>
                <a:t>杨晓飞创新工作室成员照片</a:t>
              </a:r>
            </a:p>
          </p:txBody>
        </p:sp>
        <p:pic>
          <p:nvPicPr>
            <p:cNvPr id="7" name="图片 6" descr="一群人站在一起合影&#10;&#10;描述已自动生成">
              <a:extLst>
                <a:ext uri="{FF2B5EF4-FFF2-40B4-BE49-F238E27FC236}">
                  <a16:creationId xmlns:a16="http://schemas.microsoft.com/office/drawing/2014/main" id="{DBC8015A-32FC-7D96-99B8-0BD5C1AF5F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96561" y="2655268"/>
              <a:ext cx="4231027" cy="2820685"/>
            </a:xfrm>
            <a:prstGeom prst="rect">
              <a:avLst/>
            </a:prstGeom>
          </p:spPr>
        </p:pic>
        <p:sp>
          <p:nvSpPr>
            <p:cNvPr id="9" name="矩形 8">
              <a:extLst>
                <a:ext uri="{FF2B5EF4-FFF2-40B4-BE49-F238E27FC236}">
                  <a16:creationId xmlns:a16="http://schemas.microsoft.com/office/drawing/2014/main" id="{84415AB7-3045-97D8-CCA0-C733B12E89E8}"/>
                </a:ext>
              </a:extLst>
            </p:cNvPr>
            <p:cNvSpPr/>
            <p:nvPr/>
          </p:nvSpPr>
          <p:spPr>
            <a:xfrm>
              <a:off x="7696561" y="4914686"/>
              <a:ext cx="4231027" cy="885439"/>
            </a:xfrm>
            <a:prstGeom prst="rect">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endParaRPr lang="zh-CN" altLang="en-US"/>
            </a:p>
          </p:txBody>
        </p:sp>
        <p:sp>
          <p:nvSpPr>
            <p:cNvPr id="11" name="文本框 10">
              <a:extLst>
                <a:ext uri="{FF2B5EF4-FFF2-40B4-BE49-F238E27FC236}">
                  <a16:creationId xmlns:a16="http://schemas.microsoft.com/office/drawing/2014/main" id="{A2F715D5-2D0D-3362-5F11-027BB6E7491A}"/>
                </a:ext>
              </a:extLst>
            </p:cNvPr>
            <p:cNvSpPr txBox="1"/>
            <p:nvPr/>
          </p:nvSpPr>
          <p:spPr>
            <a:xfrm>
              <a:off x="9565195" y="4914687"/>
              <a:ext cx="605807" cy="914192"/>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杨晓飞创新工作室带头人、县劳模、</a:t>
              </a:r>
              <a:endParaRPr lang="en-US" altLang="zh-CN" sz="600" b="1" dirty="0">
                <a:solidFill>
                  <a:schemeClr val="bg1"/>
                </a:solidFill>
                <a:latin typeface="Microsoft YaHei Light" panose="020B0502040204020203" pitchFamily="34" charset="-122"/>
                <a:ea typeface="Microsoft YaHei Light" panose="020B0502040204020203" pitchFamily="34" charset="-122"/>
              </a:endParaRPr>
            </a:p>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生产副总兼总工程师：</a:t>
              </a:r>
              <a:endParaRPr lang="en-US" altLang="zh-CN" sz="600" b="1" dirty="0">
                <a:solidFill>
                  <a:schemeClr val="bg1"/>
                </a:solidFill>
                <a:latin typeface="Microsoft YaHei Light" panose="020B0502040204020203" pitchFamily="34" charset="-122"/>
                <a:ea typeface="Microsoft YaHei Light" panose="020B0502040204020203" pitchFamily="34" charset="-122"/>
              </a:endParaRPr>
            </a:p>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杨晓飞</a:t>
              </a:r>
            </a:p>
          </p:txBody>
        </p:sp>
        <p:sp>
          <p:nvSpPr>
            <p:cNvPr id="13" name="文本框 12">
              <a:extLst>
                <a:ext uri="{FF2B5EF4-FFF2-40B4-BE49-F238E27FC236}">
                  <a16:creationId xmlns:a16="http://schemas.microsoft.com/office/drawing/2014/main" id="{BD9C18D4-B89A-9110-B810-45B3B0771DB4}"/>
                </a:ext>
              </a:extLst>
            </p:cNvPr>
            <p:cNvSpPr txBox="1"/>
            <p:nvPr/>
          </p:nvSpPr>
          <p:spPr>
            <a:xfrm>
              <a:off x="10340666" y="4920391"/>
              <a:ext cx="289951" cy="808715"/>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正定大工匠：崔丽敏</a:t>
              </a:r>
            </a:p>
          </p:txBody>
        </p:sp>
        <p:sp>
          <p:nvSpPr>
            <p:cNvPr id="14" name="文本框 13">
              <a:extLst>
                <a:ext uri="{FF2B5EF4-FFF2-40B4-BE49-F238E27FC236}">
                  <a16:creationId xmlns:a16="http://schemas.microsoft.com/office/drawing/2014/main" id="{C131FB37-EE22-75DC-C67A-FBBDFD3ACAA8}"/>
                </a:ext>
              </a:extLst>
            </p:cNvPr>
            <p:cNvSpPr txBox="1"/>
            <p:nvPr/>
          </p:nvSpPr>
          <p:spPr>
            <a:xfrm>
              <a:off x="10851351" y="4922614"/>
              <a:ext cx="395236" cy="869581"/>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县五一劳动奖章获得者、</a:t>
              </a:r>
              <a:endParaRPr lang="en-US" altLang="zh-CN" sz="600" b="1" dirty="0">
                <a:solidFill>
                  <a:schemeClr val="bg1"/>
                </a:solidFill>
                <a:latin typeface="Microsoft YaHei Light" panose="020B0502040204020203" pitchFamily="34" charset="-122"/>
                <a:ea typeface="Microsoft YaHei Light" panose="020B0502040204020203" pitchFamily="34" charset="-122"/>
              </a:endParaRPr>
            </a:p>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正定大工匠：姚立涛</a:t>
              </a:r>
            </a:p>
          </p:txBody>
        </p:sp>
        <p:sp>
          <p:nvSpPr>
            <p:cNvPr id="16" name="文本框 15">
              <a:extLst>
                <a:ext uri="{FF2B5EF4-FFF2-40B4-BE49-F238E27FC236}">
                  <a16:creationId xmlns:a16="http://schemas.microsoft.com/office/drawing/2014/main" id="{2ACB6D86-C480-2974-9D2C-5DF67C01ED01}"/>
                </a:ext>
              </a:extLst>
            </p:cNvPr>
            <p:cNvSpPr txBox="1"/>
            <p:nvPr/>
          </p:nvSpPr>
          <p:spPr>
            <a:xfrm>
              <a:off x="11476625" y="4914685"/>
              <a:ext cx="289951" cy="803329"/>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正定大工匠：周连振</a:t>
              </a:r>
            </a:p>
          </p:txBody>
        </p:sp>
        <p:sp>
          <p:nvSpPr>
            <p:cNvPr id="17" name="文本框 16">
              <a:extLst>
                <a:ext uri="{FF2B5EF4-FFF2-40B4-BE49-F238E27FC236}">
                  <a16:creationId xmlns:a16="http://schemas.microsoft.com/office/drawing/2014/main" id="{A9AA9A36-1F24-7D6A-FA48-244AC877A97A}"/>
                </a:ext>
              </a:extLst>
            </p:cNvPr>
            <p:cNvSpPr txBox="1"/>
            <p:nvPr/>
          </p:nvSpPr>
          <p:spPr>
            <a:xfrm>
              <a:off x="11226365" y="4914687"/>
              <a:ext cx="289951" cy="785665"/>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正定大工匠：杨伟强</a:t>
              </a:r>
            </a:p>
          </p:txBody>
        </p:sp>
        <p:sp>
          <p:nvSpPr>
            <p:cNvPr id="18" name="文本框 17">
              <a:extLst>
                <a:ext uri="{FF2B5EF4-FFF2-40B4-BE49-F238E27FC236}">
                  <a16:creationId xmlns:a16="http://schemas.microsoft.com/office/drawing/2014/main" id="{16235A2E-2D86-5660-4B81-643886096D74}"/>
                </a:ext>
              </a:extLst>
            </p:cNvPr>
            <p:cNvSpPr txBox="1"/>
            <p:nvPr/>
          </p:nvSpPr>
          <p:spPr>
            <a:xfrm>
              <a:off x="9014112" y="4904714"/>
              <a:ext cx="289951" cy="869581"/>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技术部负责人：赵旺</a:t>
              </a:r>
            </a:p>
          </p:txBody>
        </p:sp>
        <p:sp>
          <p:nvSpPr>
            <p:cNvPr id="43" name="文本框 42">
              <a:extLst>
                <a:ext uri="{FF2B5EF4-FFF2-40B4-BE49-F238E27FC236}">
                  <a16:creationId xmlns:a16="http://schemas.microsoft.com/office/drawing/2014/main" id="{E30A721F-E806-202D-92C3-20A9C847C88D}"/>
                </a:ext>
              </a:extLst>
            </p:cNvPr>
            <p:cNvSpPr txBox="1"/>
            <p:nvPr/>
          </p:nvSpPr>
          <p:spPr>
            <a:xfrm>
              <a:off x="8095085" y="4914687"/>
              <a:ext cx="289951" cy="869581"/>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汽机技术员：樊冲</a:t>
              </a:r>
            </a:p>
          </p:txBody>
        </p:sp>
        <p:sp>
          <p:nvSpPr>
            <p:cNvPr id="44" name="文本框 43">
              <a:extLst>
                <a:ext uri="{FF2B5EF4-FFF2-40B4-BE49-F238E27FC236}">
                  <a16:creationId xmlns:a16="http://schemas.microsoft.com/office/drawing/2014/main" id="{F9C788AB-F834-A0E5-C5E7-F50F6B3C692B}"/>
                </a:ext>
              </a:extLst>
            </p:cNvPr>
            <p:cNvSpPr txBox="1"/>
            <p:nvPr/>
          </p:nvSpPr>
          <p:spPr>
            <a:xfrm>
              <a:off x="10581981" y="4914687"/>
              <a:ext cx="289951" cy="785665"/>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土建技术员：王兆阳</a:t>
              </a:r>
            </a:p>
          </p:txBody>
        </p:sp>
        <p:sp>
          <p:nvSpPr>
            <p:cNvPr id="45" name="文本框 44">
              <a:extLst>
                <a:ext uri="{FF2B5EF4-FFF2-40B4-BE49-F238E27FC236}">
                  <a16:creationId xmlns:a16="http://schemas.microsoft.com/office/drawing/2014/main" id="{8D33FEC8-7A85-2A1E-03CA-84C7636E93DC}"/>
                </a:ext>
              </a:extLst>
            </p:cNvPr>
            <p:cNvSpPr txBox="1"/>
            <p:nvPr/>
          </p:nvSpPr>
          <p:spPr>
            <a:xfrm>
              <a:off x="10085948" y="4920390"/>
              <a:ext cx="289951" cy="767497"/>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化学专工：王起航</a:t>
              </a:r>
            </a:p>
          </p:txBody>
        </p:sp>
        <p:sp>
          <p:nvSpPr>
            <p:cNvPr id="46" name="文本框 45">
              <a:extLst>
                <a:ext uri="{FF2B5EF4-FFF2-40B4-BE49-F238E27FC236}">
                  <a16:creationId xmlns:a16="http://schemas.microsoft.com/office/drawing/2014/main" id="{B86DB8A1-BBEB-2988-C810-F8FC202B9A5A}"/>
                </a:ext>
              </a:extLst>
            </p:cNvPr>
            <p:cNvSpPr txBox="1"/>
            <p:nvPr/>
          </p:nvSpPr>
          <p:spPr>
            <a:xfrm>
              <a:off x="9330909" y="4920873"/>
              <a:ext cx="289951" cy="767014"/>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正定大工匠王新利</a:t>
              </a:r>
            </a:p>
          </p:txBody>
        </p:sp>
        <p:sp>
          <p:nvSpPr>
            <p:cNvPr id="47" name="文本框 46">
              <a:extLst>
                <a:ext uri="{FF2B5EF4-FFF2-40B4-BE49-F238E27FC236}">
                  <a16:creationId xmlns:a16="http://schemas.microsoft.com/office/drawing/2014/main" id="{B2C9D77C-0186-A450-412B-C046BA5CB3FE}"/>
                </a:ext>
              </a:extLst>
            </p:cNvPr>
            <p:cNvSpPr txBox="1"/>
            <p:nvPr/>
          </p:nvSpPr>
          <p:spPr>
            <a:xfrm>
              <a:off x="8739110" y="4910396"/>
              <a:ext cx="289951" cy="777491"/>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电气专工：张国福</a:t>
              </a:r>
            </a:p>
          </p:txBody>
        </p:sp>
        <p:sp>
          <p:nvSpPr>
            <p:cNvPr id="48" name="文本框 47">
              <a:extLst>
                <a:ext uri="{FF2B5EF4-FFF2-40B4-BE49-F238E27FC236}">
                  <a16:creationId xmlns:a16="http://schemas.microsoft.com/office/drawing/2014/main" id="{21C1E8C9-CF1A-9A7F-82D0-48A46F2C3D07}"/>
                </a:ext>
              </a:extLst>
            </p:cNvPr>
            <p:cNvSpPr txBox="1"/>
            <p:nvPr/>
          </p:nvSpPr>
          <p:spPr>
            <a:xfrm>
              <a:off x="8524550" y="4914687"/>
              <a:ext cx="289951" cy="773200"/>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电仪专工：王景川</a:t>
              </a:r>
            </a:p>
          </p:txBody>
        </p:sp>
        <p:sp>
          <p:nvSpPr>
            <p:cNvPr id="49" name="文本框 48">
              <a:extLst>
                <a:ext uri="{FF2B5EF4-FFF2-40B4-BE49-F238E27FC236}">
                  <a16:creationId xmlns:a16="http://schemas.microsoft.com/office/drawing/2014/main" id="{25C55D51-B532-2E16-CD0F-E16168F0BF42}"/>
                </a:ext>
              </a:extLst>
            </p:cNvPr>
            <p:cNvSpPr txBox="1"/>
            <p:nvPr/>
          </p:nvSpPr>
          <p:spPr>
            <a:xfrm>
              <a:off x="8299068" y="4914687"/>
              <a:ext cx="289951" cy="691775"/>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锅炉专工：马哲</a:t>
              </a:r>
            </a:p>
          </p:txBody>
        </p:sp>
        <p:sp>
          <p:nvSpPr>
            <p:cNvPr id="50" name="文本框 49">
              <a:extLst>
                <a:ext uri="{FF2B5EF4-FFF2-40B4-BE49-F238E27FC236}">
                  <a16:creationId xmlns:a16="http://schemas.microsoft.com/office/drawing/2014/main" id="{92769BDF-D76D-6E79-F514-5AAE22128460}"/>
                </a:ext>
              </a:extLst>
            </p:cNvPr>
            <p:cNvSpPr txBox="1"/>
            <p:nvPr/>
          </p:nvSpPr>
          <p:spPr>
            <a:xfrm>
              <a:off x="7737576" y="4922614"/>
              <a:ext cx="395236" cy="930778"/>
            </a:xfrm>
            <a:prstGeom prst="rect">
              <a:avLst/>
            </a:prstGeom>
            <a:noFill/>
          </p:spPr>
          <p:txBody>
            <a:bodyPr vert="eaVert" wrap="square" rtlCol="0" anchor="t">
              <a:spAutoFit/>
            </a:bodyPr>
            <a:lstStyle/>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（从右到左依次，</a:t>
              </a:r>
              <a:endParaRPr lang="en-US" altLang="zh-CN" sz="600" b="1" dirty="0">
                <a:solidFill>
                  <a:schemeClr val="bg1"/>
                </a:solidFill>
                <a:latin typeface="Microsoft YaHei Light" panose="020B0502040204020203" pitchFamily="34" charset="-122"/>
                <a:ea typeface="Microsoft YaHei Light" panose="020B0502040204020203" pitchFamily="34" charset="-122"/>
              </a:endParaRPr>
            </a:p>
            <a:p>
              <a:pPr>
                <a:lnSpc>
                  <a:spcPct val="114000"/>
                </a:lnSpc>
              </a:pPr>
              <a:r>
                <a:rPr lang="zh-CN" altLang="en-US" sz="600" b="1" dirty="0">
                  <a:solidFill>
                    <a:schemeClr val="bg1"/>
                  </a:solidFill>
                  <a:latin typeface="Microsoft YaHei Light" panose="020B0502040204020203" pitchFamily="34" charset="-122"/>
                  <a:ea typeface="Microsoft YaHei Light" panose="020B0502040204020203" pitchFamily="34" charset="-122"/>
                </a:rPr>
                <a:t>不分前后）</a:t>
              </a:r>
            </a:p>
          </p:txBody>
        </p:sp>
      </p:grpSp>
    </p:spTree>
    <p:extLst>
      <p:ext uri="{BB962C8B-B14F-4D97-AF65-F5344CB8AC3E}">
        <p14:creationId xmlns:p14="http://schemas.microsoft.com/office/powerpoint/2010/main" val="1692386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D5E08A-E8DC-26A6-4898-74605E851727}"/>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811F9634-DDF6-1A52-B0C1-8A0B2BAAD0AD}"/>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961FDAD6-4019-C630-D7F3-6762D6CAB363}"/>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sp>
          <p:nvSpPr>
            <p:cNvPr id="6" name="平行四边形 5">
              <a:extLst>
                <a:ext uri="{FF2B5EF4-FFF2-40B4-BE49-F238E27FC236}">
                  <a16:creationId xmlns:a16="http://schemas.microsoft.com/office/drawing/2014/main" id="{4DBB3F1A-05C2-475E-C2F5-9A3383CBF4C3}"/>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grpSp>
      <p:sp>
        <p:nvSpPr>
          <p:cNvPr id="8" name="文本框 7">
            <a:extLst>
              <a:ext uri="{FF2B5EF4-FFF2-40B4-BE49-F238E27FC236}">
                <a16:creationId xmlns:a16="http://schemas.microsoft.com/office/drawing/2014/main" id="{0B180A4D-8C5F-F665-F5FD-29F05E21C529}"/>
              </a:ext>
            </a:extLst>
          </p:cNvPr>
          <p:cNvSpPr txBox="1"/>
          <p:nvPr/>
        </p:nvSpPr>
        <p:spPr>
          <a:xfrm>
            <a:off x="680488" y="154172"/>
            <a:ext cx="3211028"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30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02. </a:t>
            </a:r>
            <a:r>
              <a:rPr kumimoji="0" lang="zh-CN" altLang="en-US" sz="2800" b="1" i="0" u="none" strike="noStrike" kern="1200" cap="none" spc="30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项目背景</a:t>
            </a:r>
            <a:endParaRPr kumimoji="0" lang="zh-CN" altLang="en-US" sz="2800" b="0" i="0" u="none" strike="noStrike" kern="1200" cap="none" spc="0" normalizeH="0" baseline="0" noProof="0" dirty="0">
              <a:ln>
                <a:noFill/>
              </a:ln>
              <a:solidFill>
                <a:prstClr val="black"/>
              </a:solidFill>
              <a:effectLst/>
              <a:uLnTx/>
              <a:uFillTx/>
              <a:latin typeface="等线" panose="02110004020202020204"/>
              <a:ea typeface="等线" panose="02010600030101010101" pitchFamily="2" charset="-122"/>
              <a:cs typeface="+mn-cs"/>
            </a:endParaRPr>
          </a:p>
        </p:txBody>
      </p:sp>
      <p:sp>
        <p:nvSpPr>
          <p:cNvPr id="28" name="文本框 27">
            <a:extLst>
              <a:ext uri="{FF2B5EF4-FFF2-40B4-BE49-F238E27FC236}">
                <a16:creationId xmlns:a16="http://schemas.microsoft.com/office/drawing/2014/main" id="{1853EEE7-6AF9-2B4F-D983-CB63262E3FAC}"/>
              </a:ext>
            </a:extLst>
          </p:cNvPr>
          <p:cNvSpPr txBox="1"/>
          <p:nvPr/>
        </p:nvSpPr>
        <p:spPr>
          <a:xfrm>
            <a:off x="457206" y="757556"/>
            <a:ext cx="11298174" cy="1336713"/>
          </a:xfrm>
          <a:prstGeom prst="rect">
            <a:avLst/>
          </a:prstGeom>
          <a:noFill/>
        </p:spPr>
        <p:txBody>
          <a:bodyPr wrap="square">
            <a:spAutoFit/>
          </a:bodyPr>
          <a:lstStyle/>
          <a:p>
            <a:pPr marL="0" marR="0" lvl="0" indent="0" algn="just" defTabSz="914400" rtl="0" eaLnBrk="1" fontAlgn="auto" latinLnBrk="0" hangingPunct="1">
              <a:lnSpc>
                <a:spcPct val="114000"/>
              </a:lnSpc>
              <a:spcBef>
                <a:spcPts val="0"/>
              </a:spcBef>
              <a:spcAft>
                <a:spcPts val="0"/>
              </a:spcAft>
              <a:buClrTx/>
              <a:buSzTx/>
              <a:buFontTx/>
              <a:buNone/>
              <a:tabLst/>
              <a:defRPr/>
            </a:pPr>
            <a:r>
              <a:rPr kumimoji="0" lang="zh-CN" altLang="en-US" sz="1600" b="1" i="0" u="none" strike="noStrike" kern="50" cap="none" spc="0" normalizeH="0" baseline="0" noProof="0" dirty="0">
                <a:ln>
                  <a:noFill/>
                </a:ln>
                <a:solidFill>
                  <a:srgbClr val="1C326B"/>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烟羽治理烟气余热回收 </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是公司响应国家大气污染防治号召，贯彻河北省、石家庄市蓝天保卫战行动计划要求，按照石家庄市生态环境局</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关于燃煤电厂限期完成深度治理及石膏雨和有色烟羽工程的通知</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要求，</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而进行的创新型技术项目。我们通过创新不仅治理了烟羽还实现了余热回收，达到了非常好的节能效果。</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项目分两期建设，总投资 </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6200</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万元，总工期</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300</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余天。</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019</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年一期工程，实现烟羽治理达标和烟气余热回收，</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2</a:t>
            </a:r>
            <a:r>
              <a:rPr kumimoji="0" lang="en-US" altLang="zh-CN"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021</a:t>
            </a:r>
            <a:r>
              <a:rPr kumimoji="0" lang="zh-CN" altLang="en-US" sz="1400" b="0" i="0" u="none" strike="noStrike" kern="5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年完成创新成果应用和二期工程，实现了冷热联供，该项目是诚峰热电集节能减排、提升经济效益、保障供热民生，提升社会效益和有效治理排放，提升环境效益于一体的创新技术工程最典型的代表项目</a:t>
            </a:r>
            <a:r>
              <a:rPr kumimoji="0" lang="zh-CN" altLang="en-US" sz="1400" b="0" i="0" u="none" strike="noStrike" kern="50" cap="none" spc="0" normalizeH="0" baseline="0" noProof="0" dirty="0">
                <a:ln>
                  <a:noFill/>
                </a:ln>
                <a:effectLst/>
                <a:uLnTx/>
                <a:uFillTx/>
                <a:latin typeface="微软雅黑" panose="020B0503020204020204" pitchFamily="34" charset="-122"/>
                <a:ea typeface="微软雅黑" panose="020B0503020204020204" pitchFamily="34" charset="-122"/>
                <a:cs typeface="+mn-cs"/>
              </a:rPr>
              <a:t>。</a:t>
            </a:r>
            <a:endParaRPr kumimoji="0" lang="zh-CN" altLang="en-US" sz="1400" b="0" i="0" u="none" strike="noStrike" kern="10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
        <p:nvSpPr>
          <p:cNvPr id="33" name="灯片编号占位符 32">
            <a:extLst>
              <a:ext uri="{FF2B5EF4-FFF2-40B4-BE49-F238E27FC236}">
                <a16:creationId xmlns:a16="http://schemas.microsoft.com/office/drawing/2014/main" id="{381A913D-C851-5C5F-4695-AB1065B5566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4E1A7B-DDAD-4F2D-B32C-61E8FCF135DC}" type="slidenum">
              <a:rPr kumimoji="0" lang="en-US" sz="10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 name="组合 1">
            <a:extLst>
              <a:ext uri="{FF2B5EF4-FFF2-40B4-BE49-F238E27FC236}">
                <a16:creationId xmlns:a16="http://schemas.microsoft.com/office/drawing/2014/main" id="{4AA113C6-DFDD-DFD2-0C80-249204D4E59E}"/>
              </a:ext>
            </a:extLst>
          </p:cNvPr>
          <p:cNvGrpSpPr/>
          <p:nvPr/>
        </p:nvGrpSpPr>
        <p:grpSpPr>
          <a:xfrm>
            <a:off x="489253" y="2174433"/>
            <a:ext cx="11266126" cy="4533117"/>
            <a:chOff x="557459" y="2344025"/>
            <a:chExt cx="12587959" cy="5064980"/>
          </a:xfrm>
        </p:grpSpPr>
        <p:grpSp>
          <p:nvGrpSpPr>
            <p:cNvPr id="3" name="组合 2">
              <a:extLst>
                <a:ext uri="{FF2B5EF4-FFF2-40B4-BE49-F238E27FC236}">
                  <a16:creationId xmlns:a16="http://schemas.microsoft.com/office/drawing/2014/main" id="{5956D12A-21A9-CE8C-767D-06C921020406}"/>
                </a:ext>
              </a:extLst>
            </p:cNvPr>
            <p:cNvGrpSpPr/>
            <p:nvPr/>
          </p:nvGrpSpPr>
          <p:grpSpPr>
            <a:xfrm>
              <a:off x="557459" y="2344025"/>
              <a:ext cx="10125350" cy="4753040"/>
              <a:chOff x="-907433" y="854244"/>
              <a:chExt cx="12884676" cy="6222713"/>
            </a:xfrm>
          </p:grpSpPr>
          <p:pic>
            <p:nvPicPr>
              <p:cNvPr id="12" name="图片 11" descr="图片包含 室内, 厨房, 女人, 柜台&#10;&#10;描述已自动生成">
                <a:extLst>
                  <a:ext uri="{FF2B5EF4-FFF2-40B4-BE49-F238E27FC236}">
                    <a16:creationId xmlns:a16="http://schemas.microsoft.com/office/drawing/2014/main" id="{F6AAAF93-CDE4-009A-0ED8-EC96EFF97E0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57" r="3109" b="-2"/>
              <a:stretch/>
            </p:blipFill>
            <p:spPr>
              <a:xfrm>
                <a:off x="2273969" y="854252"/>
                <a:ext cx="2606873" cy="2832780"/>
              </a:xfrm>
              <a:prstGeom prst="rect">
                <a:avLst/>
              </a:prstGeom>
              <a:ln>
                <a:noFill/>
              </a:ln>
              <a:effectLst>
                <a:outerShdw blurRad="292100" dist="139700" dir="2700000" algn="tl" rotWithShape="0">
                  <a:srgbClr val="333333">
                    <a:alpha val="65000"/>
                  </a:srgbClr>
                </a:outerShdw>
              </a:effectLst>
            </p:spPr>
          </p:pic>
          <p:pic>
            <p:nvPicPr>
              <p:cNvPr id="13" name="图片 12" descr="图片包含 室内, 大, 站, 飞机&#10;&#10;描述已自动生成">
                <a:extLst>
                  <a:ext uri="{FF2B5EF4-FFF2-40B4-BE49-F238E27FC236}">
                    <a16:creationId xmlns:a16="http://schemas.microsoft.com/office/drawing/2014/main" id="{4BAC0FC4-C777-11C4-3D7C-EE838F48F5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184" r="4727" b="12311"/>
              <a:stretch/>
            </p:blipFill>
            <p:spPr>
              <a:xfrm>
                <a:off x="-848487" y="854244"/>
                <a:ext cx="2949844" cy="2832789"/>
              </a:xfrm>
              <a:prstGeom prst="rect">
                <a:avLst/>
              </a:prstGeom>
            </p:spPr>
          </p:pic>
          <p:pic>
            <p:nvPicPr>
              <p:cNvPr id="20" name="图片 19">
                <a:extLst>
                  <a:ext uri="{FF2B5EF4-FFF2-40B4-BE49-F238E27FC236}">
                    <a16:creationId xmlns:a16="http://schemas.microsoft.com/office/drawing/2014/main" id="{36C2533A-6C28-1C96-D9D4-FA2DEC4F24AF}"/>
                  </a:ext>
                </a:extLst>
              </p:cNvPr>
              <p:cNvPicPr>
                <a:picLocks noChangeAspect="1"/>
              </p:cNvPicPr>
              <p:nvPr/>
            </p:nvPicPr>
            <p:blipFill>
              <a:blip r:embed="rId4"/>
              <a:stretch>
                <a:fillRect/>
              </a:stretch>
            </p:blipFill>
            <p:spPr>
              <a:xfrm>
                <a:off x="5053455" y="854248"/>
                <a:ext cx="2606871" cy="2832785"/>
              </a:xfrm>
              <a:prstGeom prst="rect">
                <a:avLst/>
              </a:prstGeom>
            </p:spPr>
          </p:pic>
          <p:pic>
            <p:nvPicPr>
              <p:cNvPr id="21" name="图片 20" descr="人站在建筑前&#10;&#10;中度可信度描述已自动生成">
                <a:extLst>
                  <a:ext uri="{FF2B5EF4-FFF2-40B4-BE49-F238E27FC236}">
                    <a16:creationId xmlns:a16="http://schemas.microsoft.com/office/drawing/2014/main" id="{29DBB171-E741-DD29-D584-A073AFF14D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551" y="854245"/>
                <a:ext cx="4254692" cy="6222712"/>
              </a:xfrm>
              <a:prstGeom prst="rect">
                <a:avLst/>
              </a:prstGeom>
            </p:spPr>
          </p:pic>
          <p:pic>
            <p:nvPicPr>
              <p:cNvPr id="23" name="图片 22" descr="工厂的烟囱&#10;&#10;描述已自动生成">
                <a:extLst>
                  <a:ext uri="{FF2B5EF4-FFF2-40B4-BE49-F238E27FC236}">
                    <a16:creationId xmlns:a16="http://schemas.microsoft.com/office/drawing/2014/main" id="{29D901AA-EB1B-3B60-D759-0BF49E43E45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7433" y="4121367"/>
                <a:ext cx="8505490" cy="2955589"/>
              </a:xfrm>
              <a:prstGeom prst="rect">
                <a:avLst/>
              </a:prstGeom>
            </p:spPr>
          </p:pic>
        </p:grpSp>
        <p:sp>
          <p:nvSpPr>
            <p:cNvPr id="7" name="文本框 6">
              <a:extLst>
                <a:ext uri="{FF2B5EF4-FFF2-40B4-BE49-F238E27FC236}">
                  <a16:creationId xmlns:a16="http://schemas.microsoft.com/office/drawing/2014/main" id="{3FA8E7F2-0B3E-B311-DF82-2E916972C560}"/>
                </a:ext>
              </a:extLst>
            </p:cNvPr>
            <p:cNvSpPr txBox="1"/>
            <p:nvPr/>
          </p:nvSpPr>
          <p:spPr>
            <a:xfrm>
              <a:off x="3141122" y="4517739"/>
              <a:ext cx="154590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1C326B"/>
                  </a:solidFill>
                  <a:effectLst/>
                  <a:uLnTx/>
                  <a:uFillTx/>
                  <a:latin typeface="微软雅黑" panose="020B0503020204020204" pitchFamily="34" charset="-122"/>
                  <a:ea typeface="微软雅黑" panose="020B0503020204020204" pitchFamily="34" charset="-122"/>
                  <a:cs typeface="+mn-cs"/>
                </a:rPr>
                <a:t>热泵系统</a:t>
              </a:r>
            </a:p>
          </p:txBody>
        </p:sp>
        <p:sp>
          <p:nvSpPr>
            <p:cNvPr id="9" name="文本框 8">
              <a:extLst>
                <a:ext uri="{FF2B5EF4-FFF2-40B4-BE49-F238E27FC236}">
                  <a16:creationId xmlns:a16="http://schemas.microsoft.com/office/drawing/2014/main" id="{BC6B07CE-5080-4C3F-72FB-EF00C9764C55}"/>
                </a:ext>
              </a:extLst>
            </p:cNvPr>
            <p:cNvSpPr txBox="1"/>
            <p:nvPr/>
          </p:nvSpPr>
          <p:spPr>
            <a:xfrm>
              <a:off x="3163874" y="7084507"/>
              <a:ext cx="1189865" cy="3094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srgbClr val="1C326B"/>
                  </a:solidFill>
                  <a:effectLst/>
                  <a:uLnTx/>
                  <a:uFillTx/>
                  <a:latin typeface="微软雅黑" panose="020B0503020204020204" pitchFamily="34" charset="-122"/>
                  <a:ea typeface="微软雅黑" panose="020B0503020204020204" pitchFamily="34" charset="-122"/>
                  <a:cs typeface="+mn-cs"/>
                </a:rPr>
                <a:t>#1#2</a:t>
              </a:r>
              <a:r>
                <a:rPr kumimoji="0" lang="zh-CN" altLang="en-US" sz="1200" b="1" i="0" u="none" strike="noStrike" kern="1200" cap="none" spc="0" normalizeH="0" baseline="0" noProof="0" dirty="0">
                  <a:ln>
                    <a:noFill/>
                  </a:ln>
                  <a:solidFill>
                    <a:srgbClr val="1C326B"/>
                  </a:solidFill>
                  <a:effectLst/>
                  <a:uLnTx/>
                  <a:uFillTx/>
                  <a:latin typeface="微软雅黑" panose="020B0503020204020204" pitchFamily="34" charset="-122"/>
                  <a:ea typeface="微软雅黑" panose="020B0503020204020204" pitchFamily="34" charset="-122"/>
                  <a:cs typeface="+mn-cs"/>
                </a:rPr>
                <a:t>喷淋塔</a:t>
              </a:r>
            </a:p>
          </p:txBody>
        </p:sp>
        <p:sp>
          <p:nvSpPr>
            <p:cNvPr id="10" name="文本框 9">
              <a:extLst>
                <a:ext uri="{FF2B5EF4-FFF2-40B4-BE49-F238E27FC236}">
                  <a16:creationId xmlns:a16="http://schemas.microsoft.com/office/drawing/2014/main" id="{3F54CD1D-15E3-1CF4-BBB3-E2277702E9E4}"/>
                </a:ext>
              </a:extLst>
            </p:cNvPr>
            <p:cNvSpPr txBox="1"/>
            <p:nvPr/>
          </p:nvSpPr>
          <p:spPr>
            <a:xfrm>
              <a:off x="7625439" y="7099506"/>
              <a:ext cx="1545900" cy="3094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srgbClr val="1C326B"/>
                  </a:solidFill>
                  <a:effectLst/>
                  <a:uLnTx/>
                  <a:uFillTx/>
                  <a:latin typeface="微软雅黑" panose="020B0503020204020204" pitchFamily="34" charset="-122"/>
                  <a:ea typeface="微软雅黑" panose="020B0503020204020204" pitchFamily="34" charset="-122"/>
                  <a:cs typeface="+mn-cs"/>
                </a:rPr>
                <a:t>#3</a:t>
              </a:r>
              <a:r>
                <a:rPr kumimoji="0" lang="zh-CN" altLang="en-US" sz="1200" b="1" i="0" u="none" strike="noStrike" kern="1200" cap="none" spc="0" normalizeH="0" baseline="0" noProof="0" dirty="0">
                  <a:ln>
                    <a:noFill/>
                  </a:ln>
                  <a:solidFill>
                    <a:srgbClr val="1C326B"/>
                  </a:solidFill>
                  <a:effectLst/>
                  <a:uLnTx/>
                  <a:uFillTx/>
                  <a:latin typeface="微软雅黑" panose="020B0503020204020204" pitchFamily="34" charset="-122"/>
                  <a:ea typeface="微软雅黑" panose="020B0503020204020204" pitchFamily="34" charset="-122"/>
                  <a:cs typeface="+mn-cs"/>
                </a:rPr>
                <a:t>喷淋塔</a:t>
              </a:r>
            </a:p>
          </p:txBody>
        </p:sp>
        <p:sp>
          <p:nvSpPr>
            <p:cNvPr id="11" name="文本框 10">
              <a:extLst>
                <a:ext uri="{FF2B5EF4-FFF2-40B4-BE49-F238E27FC236}">
                  <a16:creationId xmlns:a16="http://schemas.microsoft.com/office/drawing/2014/main" id="{91871CC9-DB3C-3D0A-C818-84DEBF9A6E4F}"/>
                </a:ext>
              </a:extLst>
            </p:cNvPr>
            <p:cNvSpPr txBox="1"/>
            <p:nvPr/>
          </p:nvSpPr>
          <p:spPr>
            <a:xfrm>
              <a:off x="11599518" y="5653951"/>
              <a:ext cx="1545900" cy="3094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1C326B"/>
                  </a:solidFill>
                  <a:effectLst/>
                  <a:uLnTx/>
                  <a:uFillTx/>
                  <a:latin typeface="微软雅黑" panose="020B0503020204020204" pitchFamily="34" charset="-122"/>
                  <a:ea typeface="微软雅黑" panose="020B0503020204020204" pitchFamily="34" charset="-122"/>
                  <a:cs typeface="+mn-cs"/>
                </a:rPr>
                <a:t>凝结水箱</a:t>
              </a:r>
            </a:p>
          </p:txBody>
        </p:sp>
      </p:grpSp>
      <p:pic>
        <p:nvPicPr>
          <p:cNvPr id="24" name="图片 23" descr="电脑萤幕画面&#10;&#10;描述已自动生成">
            <a:extLst>
              <a:ext uri="{FF2B5EF4-FFF2-40B4-BE49-F238E27FC236}">
                <a16:creationId xmlns:a16="http://schemas.microsoft.com/office/drawing/2014/main" id="{A889C136-E124-FF3B-64B1-9C8497AE7263}"/>
              </a:ext>
            </a:extLst>
          </p:cNvPr>
          <p:cNvPicPr>
            <a:picLocks noChangeAspect="1"/>
          </p:cNvPicPr>
          <p:nvPr/>
        </p:nvPicPr>
        <p:blipFill>
          <a:blip r:embed="rId7">
            <a:extLst>
              <a:ext uri="{28A0092B-C50C-407E-A947-70E740481C1C}">
                <a14:useLocalDpi xmlns:a14="http://schemas.microsoft.com/office/drawing/2010/main" val="0"/>
              </a:ext>
            </a:extLst>
          </a:blip>
          <a:srcRect l="15539" t="23505" r="46653" b="25686"/>
          <a:stretch/>
        </p:blipFill>
        <p:spPr>
          <a:xfrm>
            <a:off x="9595128" y="3142700"/>
            <a:ext cx="2107620" cy="1885823"/>
          </a:xfrm>
          <a:prstGeom prst="rect">
            <a:avLst/>
          </a:prstGeom>
        </p:spPr>
      </p:pic>
      <p:grpSp>
        <p:nvGrpSpPr>
          <p:cNvPr id="14" name="组合 13">
            <a:extLst>
              <a:ext uri="{FF2B5EF4-FFF2-40B4-BE49-F238E27FC236}">
                <a16:creationId xmlns:a16="http://schemas.microsoft.com/office/drawing/2014/main" id="{2A581823-150D-10A7-C4C2-E480DBBE6451}"/>
              </a:ext>
            </a:extLst>
          </p:cNvPr>
          <p:cNvGrpSpPr/>
          <p:nvPr/>
        </p:nvGrpSpPr>
        <p:grpSpPr>
          <a:xfrm>
            <a:off x="475105" y="2137540"/>
            <a:ext cx="11262376" cy="4741596"/>
            <a:chOff x="-36777" y="2116404"/>
            <a:chExt cx="11773322" cy="4743256"/>
          </a:xfrm>
        </p:grpSpPr>
        <p:pic>
          <p:nvPicPr>
            <p:cNvPr id="15" name="图片 14" descr="建筑与房屋的城市空拍图&#10;&#10;描述已自动生成">
              <a:extLst>
                <a:ext uri="{FF2B5EF4-FFF2-40B4-BE49-F238E27FC236}">
                  <a16:creationId xmlns:a16="http://schemas.microsoft.com/office/drawing/2014/main" id="{23B6DE63-DBAE-7219-7A38-540867248AB9}"/>
                </a:ext>
              </a:extLst>
            </p:cNvPr>
            <p:cNvPicPr>
              <a:picLocks noChangeAspect="1"/>
            </p:cNvPicPr>
            <p:nvPr/>
          </p:nvPicPr>
          <p:blipFill>
            <a:blip r:embed="rId8">
              <a:extLst>
                <a:ext uri="{28A0092B-C50C-407E-A947-70E740481C1C}">
                  <a14:useLocalDpi xmlns:a14="http://schemas.microsoft.com/office/drawing/2010/main" val="0"/>
                </a:ext>
              </a:extLst>
            </a:blip>
            <a:srcRect t="16273" r="398" b="10304"/>
            <a:stretch/>
          </p:blipFill>
          <p:spPr>
            <a:xfrm>
              <a:off x="-36777" y="2116404"/>
              <a:ext cx="11773322" cy="4743256"/>
            </a:xfrm>
            <a:prstGeom prst="rect">
              <a:avLst/>
            </a:prstGeom>
          </p:spPr>
        </p:pic>
        <p:sp>
          <p:nvSpPr>
            <p:cNvPr id="16" name="文本框 15">
              <a:extLst>
                <a:ext uri="{FF2B5EF4-FFF2-40B4-BE49-F238E27FC236}">
                  <a16:creationId xmlns:a16="http://schemas.microsoft.com/office/drawing/2014/main" id="{5AD0E8EB-A756-E4AF-D522-01CBFA5952F1}"/>
                </a:ext>
              </a:extLst>
            </p:cNvPr>
            <p:cNvSpPr txBox="1"/>
            <p:nvPr/>
          </p:nvSpPr>
          <p:spPr>
            <a:xfrm>
              <a:off x="6815471" y="4781084"/>
              <a:ext cx="105109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highlight>
                    <a:srgbClr val="FFFF00"/>
                  </a:highlight>
                  <a:uLnTx/>
                  <a:uFillTx/>
                  <a:latin typeface="等线" panose="02110004020202020204"/>
                  <a:ea typeface="等线" panose="02010600030101010101" pitchFamily="2" charset="-122"/>
                  <a:cs typeface="+mn-cs"/>
                </a:rPr>
                <a:t>#1#2</a:t>
              </a:r>
              <a:r>
                <a:rPr kumimoji="0" lang="zh-CN" altLang="en-US" sz="1200" b="0" i="0" u="none" strike="noStrike" kern="1200" cap="none" spc="0" normalizeH="0" baseline="0" noProof="0" dirty="0">
                  <a:ln>
                    <a:noFill/>
                  </a:ln>
                  <a:solidFill>
                    <a:prstClr val="black"/>
                  </a:solidFill>
                  <a:effectLst/>
                  <a:highlight>
                    <a:srgbClr val="FFFF00"/>
                  </a:highlight>
                  <a:uLnTx/>
                  <a:uFillTx/>
                  <a:latin typeface="等线" panose="02110004020202020204"/>
                  <a:ea typeface="等线" panose="02010600030101010101" pitchFamily="2" charset="-122"/>
                  <a:cs typeface="+mn-cs"/>
                </a:rPr>
                <a:t>喷淋塔</a:t>
              </a:r>
            </a:p>
          </p:txBody>
        </p:sp>
        <p:sp>
          <p:nvSpPr>
            <p:cNvPr id="17" name="文本框 16">
              <a:extLst>
                <a:ext uri="{FF2B5EF4-FFF2-40B4-BE49-F238E27FC236}">
                  <a16:creationId xmlns:a16="http://schemas.microsoft.com/office/drawing/2014/main" id="{988B9635-55DD-2A3D-4E1F-4FAC027DDD17}"/>
                </a:ext>
              </a:extLst>
            </p:cNvPr>
            <p:cNvSpPr txBox="1"/>
            <p:nvPr/>
          </p:nvSpPr>
          <p:spPr>
            <a:xfrm>
              <a:off x="7921077" y="4751524"/>
              <a:ext cx="105109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highlight>
                    <a:srgbClr val="FFFF00"/>
                  </a:highlight>
                  <a:uLnTx/>
                  <a:uFillTx/>
                  <a:latin typeface="等线" panose="02110004020202020204"/>
                  <a:ea typeface="等线" panose="02010600030101010101" pitchFamily="2" charset="-122"/>
                  <a:cs typeface="+mn-cs"/>
                </a:rPr>
                <a:t>#3</a:t>
              </a:r>
              <a:r>
                <a:rPr kumimoji="0" lang="zh-CN" altLang="en-US" sz="1200" b="0" i="0" u="none" strike="noStrike" kern="1200" cap="none" spc="0" normalizeH="0" baseline="0" noProof="0" dirty="0">
                  <a:ln>
                    <a:noFill/>
                  </a:ln>
                  <a:solidFill>
                    <a:prstClr val="black"/>
                  </a:solidFill>
                  <a:effectLst/>
                  <a:highlight>
                    <a:srgbClr val="FFFF00"/>
                  </a:highlight>
                  <a:uLnTx/>
                  <a:uFillTx/>
                  <a:latin typeface="等线" panose="02110004020202020204"/>
                  <a:ea typeface="等线" panose="02010600030101010101" pitchFamily="2" charset="-122"/>
                  <a:cs typeface="+mn-cs"/>
                </a:rPr>
                <a:t>喷淋塔</a:t>
              </a:r>
            </a:p>
          </p:txBody>
        </p:sp>
        <p:sp>
          <p:nvSpPr>
            <p:cNvPr id="18" name="文本框 17">
              <a:extLst>
                <a:ext uri="{FF2B5EF4-FFF2-40B4-BE49-F238E27FC236}">
                  <a16:creationId xmlns:a16="http://schemas.microsoft.com/office/drawing/2014/main" id="{01175A77-0AFD-04AF-DA64-C406C0217E90}"/>
                </a:ext>
              </a:extLst>
            </p:cNvPr>
            <p:cNvSpPr txBox="1"/>
            <p:nvPr/>
          </p:nvSpPr>
          <p:spPr>
            <a:xfrm>
              <a:off x="4320963" y="5961944"/>
              <a:ext cx="105109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highlight>
                    <a:srgbClr val="FFFF00"/>
                  </a:highlight>
                  <a:uLnTx/>
                  <a:uFillTx/>
                  <a:latin typeface="等线" panose="02110004020202020204"/>
                  <a:ea typeface="等线" panose="02010600030101010101" pitchFamily="2" charset="-122"/>
                  <a:cs typeface="+mn-cs"/>
                </a:rPr>
                <a:t>热泵房</a:t>
              </a:r>
            </a:p>
          </p:txBody>
        </p:sp>
        <p:sp>
          <p:nvSpPr>
            <p:cNvPr id="19" name="文本框 18">
              <a:extLst>
                <a:ext uri="{FF2B5EF4-FFF2-40B4-BE49-F238E27FC236}">
                  <a16:creationId xmlns:a16="http://schemas.microsoft.com/office/drawing/2014/main" id="{3B7EDB85-C0DC-97B9-E4D7-2D2E1D9E487D}"/>
                </a:ext>
              </a:extLst>
            </p:cNvPr>
            <p:cNvSpPr txBox="1"/>
            <p:nvPr/>
          </p:nvSpPr>
          <p:spPr>
            <a:xfrm>
              <a:off x="5372056" y="5956325"/>
              <a:ext cx="105109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highlight>
                    <a:srgbClr val="FFFF00"/>
                  </a:highlight>
                  <a:uLnTx/>
                  <a:uFillTx/>
                  <a:latin typeface="等线" panose="02110004020202020204"/>
                  <a:ea typeface="等线" panose="02010600030101010101" pitchFamily="2" charset="-122"/>
                  <a:cs typeface="+mn-cs"/>
                </a:rPr>
                <a:t>水塔</a:t>
              </a:r>
            </a:p>
          </p:txBody>
        </p:sp>
      </p:grpSp>
    </p:spTree>
    <p:extLst>
      <p:ext uri="{BB962C8B-B14F-4D97-AF65-F5344CB8AC3E}">
        <p14:creationId xmlns:p14="http://schemas.microsoft.com/office/powerpoint/2010/main" val="4095988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65095-D1FE-B3F1-4794-AA060A25C1B5}"/>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10E7B915-352B-897E-1CA0-32C4BB7D2624}"/>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64B0479B-F857-1A43-EEA7-B10E2E568E93}"/>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4DE15077-A0FD-71EF-751F-33C839DD5ADD}"/>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id="{BFFAB5F2-1A91-AF78-560A-58F7C3949E19}"/>
              </a:ext>
            </a:extLst>
          </p:cNvPr>
          <p:cNvSpPr txBox="1"/>
          <p:nvPr/>
        </p:nvSpPr>
        <p:spPr>
          <a:xfrm>
            <a:off x="680487" y="154172"/>
            <a:ext cx="10798061" cy="523220"/>
          </a:xfrm>
          <a:prstGeom prst="rect">
            <a:avLst/>
          </a:prstGeom>
          <a:noFill/>
        </p:spPr>
        <p:txBody>
          <a:bodyPr wrap="square">
            <a:spAutoFit/>
          </a:bodyPr>
          <a:lstStyle/>
          <a:p>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 </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技术特点</a:t>
            </a:r>
            <a:r>
              <a:rPr kumimoji="0" lang="en-US" altLang="zh-CN" sz="2800" b="1" i="0" u="none" strike="noStrike" kern="1200" cap="none" spc="30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烟羽治理烟气余热回收</a:t>
            </a:r>
            <a:endParaRPr lang="zh-CN" altLang="en-US" sz="2800" dirty="0">
              <a:solidFill>
                <a:srgbClr val="FF0000"/>
              </a:solidFill>
            </a:endParaRPr>
          </a:p>
        </p:txBody>
      </p:sp>
      <p:pic>
        <p:nvPicPr>
          <p:cNvPr id="111" name="图片 110">
            <a:extLst>
              <a:ext uri="{FF2B5EF4-FFF2-40B4-BE49-F238E27FC236}">
                <a16:creationId xmlns:a16="http://schemas.microsoft.com/office/drawing/2014/main" id="{DB8A58D8-D486-74BF-42E5-E4EEFAC917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2007" y="1936504"/>
            <a:ext cx="3749563" cy="4660582"/>
          </a:xfrm>
          <a:prstGeom prst="rect">
            <a:avLst/>
          </a:prstGeom>
          <a:ln>
            <a:noFill/>
          </a:ln>
        </p:spPr>
      </p:pic>
      <p:sp>
        <p:nvSpPr>
          <p:cNvPr id="112" name="矩形 111">
            <a:extLst>
              <a:ext uri="{FF2B5EF4-FFF2-40B4-BE49-F238E27FC236}">
                <a16:creationId xmlns:a16="http://schemas.microsoft.com/office/drawing/2014/main" id="{F5CC153C-A015-CDBD-D26F-84DB3050FDD1}"/>
              </a:ext>
            </a:extLst>
          </p:cNvPr>
          <p:cNvSpPr/>
          <p:nvPr/>
        </p:nvSpPr>
        <p:spPr>
          <a:xfrm>
            <a:off x="9037286" y="3898164"/>
            <a:ext cx="1236131" cy="7851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3" name="组合 112">
            <a:extLst>
              <a:ext uri="{FF2B5EF4-FFF2-40B4-BE49-F238E27FC236}">
                <a16:creationId xmlns:a16="http://schemas.microsoft.com/office/drawing/2014/main" id="{4F760CFE-DAFA-2B09-E1E7-195321BE8E0F}"/>
              </a:ext>
            </a:extLst>
          </p:cNvPr>
          <p:cNvGrpSpPr/>
          <p:nvPr/>
        </p:nvGrpSpPr>
        <p:grpSpPr>
          <a:xfrm>
            <a:off x="9065508" y="3846472"/>
            <a:ext cx="1207909" cy="277469"/>
            <a:chOff x="6502402" y="3222086"/>
            <a:chExt cx="1207909" cy="277469"/>
          </a:xfrm>
        </p:grpSpPr>
        <p:cxnSp>
          <p:nvCxnSpPr>
            <p:cNvPr id="114" name="直接连接符 113">
              <a:extLst>
                <a:ext uri="{FF2B5EF4-FFF2-40B4-BE49-F238E27FC236}">
                  <a16:creationId xmlns:a16="http://schemas.microsoft.com/office/drawing/2014/main" id="{D0051B50-4855-BB72-9A8C-13F7DC1AF412}"/>
                </a:ext>
              </a:extLst>
            </p:cNvPr>
            <p:cNvCxnSpPr/>
            <p:nvPr/>
          </p:nvCxnSpPr>
          <p:spPr>
            <a:xfrm flipH="1">
              <a:off x="6683022" y="3262489"/>
              <a:ext cx="425008" cy="23706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nvGrpSpPr>
            <p:cNvPr id="115" name="组合 114">
              <a:extLst>
                <a:ext uri="{FF2B5EF4-FFF2-40B4-BE49-F238E27FC236}">
                  <a16:creationId xmlns:a16="http://schemas.microsoft.com/office/drawing/2014/main" id="{48547ACD-410A-FE39-8095-DC3273AAC5EE}"/>
                </a:ext>
              </a:extLst>
            </p:cNvPr>
            <p:cNvGrpSpPr/>
            <p:nvPr/>
          </p:nvGrpSpPr>
          <p:grpSpPr>
            <a:xfrm>
              <a:off x="6502402" y="3222086"/>
              <a:ext cx="1207909" cy="268569"/>
              <a:chOff x="6412091" y="3357553"/>
              <a:chExt cx="1207909" cy="268569"/>
            </a:xfrm>
          </p:grpSpPr>
          <p:cxnSp>
            <p:nvCxnSpPr>
              <p:cNvPr id="116" name="直接连接符 115">
                <a:extLst>
                  <a:ext uri="{FF2B5EF4-FFF2-40B4-BE49-F238E27FC236}">
                    <a16:creationId xmlns:a16="http://schemas.microsoft.com/office/drawing/2014/main" id="{E9659A36-2C97-ABE9-4FE9-E3A20C9BF0A1}"/>
                  </a:ext>
                </a:extLst>
              </p:cNvPr>
              <p:cNvCxnSpPr/>
              <p:nvPr/>
            </p:nvCxnSpPr>
            <p:spPr>
              <a:xfrm flipH="1">
                <a:off x="6412091" y="3386667"/>
                <a:ext cx="594340" cy="225778"/>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a16="http://schemas.microsoft.com/office/drawing/2014/main" id="{61BD881E-1228-CB06-D839-9D477A332534}"/>
                  </a:ext>
                </a:extLst>
              </p:cNvPr>
              <p:cNvCxnSpPr>
                <a:cxnSpLocks/>
              </p:cNvCxnSpPr>
              <p:nvPr/>
            </p:nvCxnSpPr>
            <p:spPr>
              <a:xfrm>
                <a:off x="7034653" y="3386666"/>
                <a:ext cx="585347" cy="225778"/>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a16="http://schemas.microsoft.com/office/drawing/2014/main" id="{D80A98A4-CD4A-0783-A2E9-0F78DA83313A}"/>
                  </a:ext>
                </a:extLst>
              </p:cNvPr>
              <p:cNvCxnSpPr/>
              <p:nvPr/>
            </p:nvCxnSpPr>
            <p:spPr>
              <a:xfrm>
                <a:off x="7023364" y="3381023"/>
                <a:ext cx="307611" cy="2201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id="{3E0CC59A-1173-74CF-974A-D7769927B55C}"/>
                  </a:ext>
                </a:extLst>
              </p:cNvPr>
              <p:cNvCxnSpPr/>
              <p:nvPr/>
            </p:nvCxnSpPr>
            <p:spPr>
              <a:xfrm>
                <a:off x="7017719" y="3375378"/>
                <a:ext cx="0" cy="2455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a16="http://schemas.microsoft.com/office/drawing/2014/main" id="{739513FE-BA2F-57E4-C219-83594657896C}"/>
                  </a:ext>
                </a:extLst>
              </p:cNvPr>
              <p:cNvCxnSpPr>
                <a:cxnSpLocks/>
              </p:cNvCxnSpPr>
              <p:nvPr/>
            </p:nvCxnSpPr>
            <p:spPr>
              <a:xfrm flipH="1">
                <a:off x="6810617" y="3422923"/>
                <a:ext cx="194735" cy="203199"/>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a16="http://schemas.microsoft.com/office/drawing/2014/main" id="{A985931E-50AA-1FB5-6F7C-47D0C0E6A78C}"/>
                  </a:ext>
                </a:extLst>
              </p:cNvPr>
              <p:cNvCxnSpPr/>
              <p:nvPr/>
            </p:nvCxnSpPr>
            <p:spPr>
              <a:xfrm>
                <a:off x="7011885" y="3357553"/>
                <a:ext cx="146756" cy="2596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grpSp>
      <p:sp>
        <p:nvSpPr>
          <p:cNvPr id="122" name="矩形 121">
            <a:extLst>
              <a:ext uri="{FF2B5EF4-FFF2-40B4-BE49-F238E27FC236}">
                <a16:creationId xmlns:a16="http://schemas.microsoft.com/office/drawing/2014/main" id="{27C65FB2-0882-FE01-2280-EECAC075512F}"/>
              </a:ext>
            </a:extLst>
          </p:cNvPr>
          <p:cNvSpPr/>
          <p:nvPr/>
        </p:nvSpPr>
        <p:spPr>
          <a:xfrm>
            <a:off x="9047345" y="4811450"/>
            <a:ext cx="1234094" cy="8046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3" name="右箭头 129">
            <a:extLst>
              <a:ext uri="{FF2B5EF4-FFF2-40B4-BE49-F238E27FC236}">
                <a16:creationId xmlns:a16="http://schemas.microsoft.com/office/drawing/2014/main" id="{87E24534-EDA5-3BB2-23BA-DF39903D0F5C}"/>
              </a:ext>
            </a:extLst>
          </p:cNvPr>
          <p:cNvSpPr/>
          <p:nvPr/>
        </p:nvSpPr>
        <p:spPr>
          <a:xfrm>
            <a:off x="8699756" y="5678687"/>
            <a:ext cx="781614" cy="355130"/>
          </a:xfrm>
          <a:prstGeom prst="rightArrow">
            <a:avLst>
              <a:gd name="adj1" fmla="val 50000"/>
              <a:gd name="adj2" fmla="val 134095"/>
            </a:avLst>
          </a:prstGeom>
          <a:solidFill>
            <a:schemeClr val="accent2">
              <a:lumMod val="7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4" name="右箭头 129">
            <a:extLst>
              <a:ext uri="{FF2B5EF4-FFF2-40B4-BE49-F238E27FC236}">
                <a16:creationId xmlns:a16="http://schemas.microsoft.com/office/drawing/2014/main" id="{D94029A2-2E58-754B-ED24-87E0B532FC60}"/>
              </a:ext>
            </a:extLst>
          </p:cNvPr>
          <p:cNvSpPr/>
          <p:nvPr/>
        </p:nvSpPr>
        <p:spPr>
          <a:xfrm rot="16200000">
            <a:off x="9358468" y="4282006"/>
            <a:ext cx="563934" cy="182985"/>
          </a:xfrm>
          <a:prstGeom prst="rightArrow">
            <a:avLst>
              <a:gd name="adj1" fmla="val 50000"/>
              <a:gd name="adj2" fmla="val 134095"/>
            </a:avLst>
          </a:prstGeom>
          <a:gradFill>
            <a:gsLst>
              <a:gs pos="0">
                <a:schemeClr val="accent2">
                  <a:lumMod val="20000"/>
                  <a:lumOff val="80000"/>
                </a:schemeClr>
              </a:gs>
              <a:gs pos="74000">
                <a:schemeClr val="accent2">
                  <a:lumMod val="20000"/>
                  <a:lumOff val="80000"/>
                </a:schemeClr>
              </a:gs>
              <a:gs pos="83000">
                <a:schemeClr val="accent2">
                  <a:lumMod val="20000"/>
                  <a:lumOff val="80000"/>
                </a:schemeClr>
              </a:gs>
              <a:gs pos="100000">
                <a:schemeClr val="accent2">
                  <a:lumMod val="20000"/>
                  <a:lumOff val="80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5" name="右箭头 129">
            <a:extLst>
              <a:ext uri="{FF2B5EF4-FFF2-40B4-BE49-F238E27FC236}">
                <a16:creationId xmlns:a16="http://schemas.microsoft.com/office/drawing/2014/main" id="{3B1A8C03-336C-4D56-4677-76BE35F75312}"/>
              </a:ext>
            </a:extLst>
          </p:cNvPr>
          <p:cNvSpPr/>
          <p:nvPr/>
        </p:nvSpPr>
        <p:spPr>
          <a:xfrm rot="16200000">
            <a:off x="9181132" y="5252103"/>
            <a:ext cx="877231" cy="295555"/>
          </a:xfrm>
          <a:prstGeom prst="rightArrow">
            <a:avLst>
              <a:gd name="adj1" fmla="val 50000"/>
              <a:gd name="adj2" fmla="val 134095"/>
            </a:avLst>
          </a:prstGeom>
          <a:gradFill>
            <a:gsLst>
              <a:gs pos="20000">
                <a:schemeClr val="accent2">
                  <a:lumMod val="60000"/>
                  <a:lumOff val="40000"/>
                </a:schemeClr>
              </a:gs>
              <a:gs pos="74000">
                <a:schemeClr val="accent2">
                  <a:lumMod val="20000"/>
                  <a:lumOff val="80000"/>
                </a:schemeClr>
              </a:gs>
              <a:gs pos="83000">
                <a:schemeClr val="accent2">
                  <a:lumMod val="20000"/>
                  <a:lumOff val="80000"/>
                </a:schemeClr>
              </a:gs>
              <a:gs pos="100000">
                <a:schemeClr val="accent2">
                  <a:lumMod val="20000"/>
                  <a:lumOff val="80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6" name="右箭头 129">
            <a:extLst>
              <a:ext uri="{FF2B5EF4-FFF2-40B4-BE49-F238E27FC236}">
                <a16:creationId xmlns:a16="http://schemas.microsoft.com/office/drawing/2014/main" id="{5C008627-B1E9-DB70-5205-C04DEFE41BC9}"/>
              </a:ext>
            </a:extLst>
          </p:cNvPr>
          <p:cNvSpPr/>
          <p:nvPr/>
        </p:nvSpPr>
        <p:spPr>
          <a:xfrm rot="16200000">
            <a:off x="9310341" y="3384141"/>
            <a:ext cx="674417" cy="94962"/>
          </a:xfrm>
          <a:prstGeom prst="rightArrow">
            <a:avLst>
              <a:gd name="adj1" fmla="val 50000"/>
              <a:gd name="adj2" fmla="val 134095"/>
            </a:avLst>
          </a:prstGeom>
          <a:solidFill>
            <a:schemeClr val="accent2">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7" name="右箭头 129">
            <a:extLst>
              <a:ext uri="{FF2B5EF4-FFF2-40B4-BE49-F238E27FC236}">
                <a16:creationId xmlns:a16="http://schemas.microsoft.com/office/drawing/2014/main" id="{1A766657-FB65-F4CB-F549-87ECC912F2D9}"/>
              </a:ext>
            </a:extLst>
          </p:cNvPr>
          <p:cNvSpPr/>
          <p:nvPr/>
        </p:nvSpPr>
        <p:spPr>
          <a:xfrm rot="16200000">
            <a:off x="9348169" y="2721611"/>
            <a:ext cx="600776" cy="80873"/>
          </a:xfrm>
          <a:prstGeom prst="rightArrow">
            <a:avLst>
              <a:gd name="adj1" fmla="val 50000"/>
              <a:gd name="adj2" fmla="val 134095"/>
            </a:avLst>
          </a:prstGeom>
          <a:solidFill>
            <a:schemeClr val="accent2">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8" name="右箭头 129">
            <a:extLst>
              <a:ext uri="{FF2B5EF4-FFF2-40B4-BE49-F238E27FC236}">
                <a16:creationId xmlns:a16="http://schemas.microsoft.com/office/drawing/2014/main" id="{CDFF2E61-C4C5-0BD2-0BF4-8C5519FF8158}"/>
              </a:ext>
            </a:extLst>
          </p:cNvPr>
          <p:cNvSpPr/>
          <p:nvPr/>
        </p:nvSpPr>
        <p:spPr>
          <a:xfrm rot="10800000">
            <a:off x="8738829" y="2308596"/>
            <a:ext cx="600776" cy="80873"/>
          </a:xfrm>
          <a:prstGeom prst="rightArrow">
            <a:avLst>
              <a:gd name="adj1" fmla="val 50000"/>
              <a:gd name="adj2" fmla="val 134095"/>
            </a:avLst>
          </a:prstGeom>
          <a:solidFill>
            <a:schemeClr val="accent2">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9" name="右箭头 129">
            <a:extLst>
              <a:ext uri="{FF2B5EF4-FFF2-40B4-BE49-F238E27FC236}">
                <a16:creationId xmlns:a16="http://schemas.microsoft.com/office/drawing/2014/main" id="{08B55A48-6840-5EBC-A490-7800E6CD8106}"/>
              </a:ext>
            </a:extLst>
          </p:cNvPr>
          <p:cNvSpPr/>
          <p:nvPr/>
        </p:nvSpPr>
        <p:spPr>
          <a:xfrm rot="5400000">
            <a:off x="8156760" y="2733742"/>
            <a:ext cx="600776" cy="80873"/>
          </a:xfrm>
          <a:prstGeom prst="rightArrow">
            <a:avLst>
              <a:gd name="adj1" fmla="val 50000"/>
              <a:gd name="adj2" fmla="val 134095"/>
            </a:avLst>
          </a:prstGeom>
          <a:solidFill>
            <a:schemeClr val="accent2">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0" name="右箭头 129">
            <a:extLst>
              <a:ext uri="{FF2B5EF4-FFF2-40B4-BE49-F238E27FC236}">
                <a16:creationId xmlns:a16="http://schemas.microsoft.com/office/drawing/2014/main" id="{0BF3E455-BB79-5648-7B8E-510CEBFBC2B8}"/>
              </a:ext>
            </a:extLst>
          </p:cNvPr>
          <p:cNvSpPr/>
          <p:nvPr/>
        </p:nvSpPr>
        <p:spPr>
          <a:xfrm rot="5400000">
            <a:off x="8130313" y="3477902"/>
            <a:ext cx="600776" cy="80873"/>
          </a:xfrm>
          <a:prstGeom prst="rightArrow">
            <a:avLst>
              <a:gd name="adj1" fmla="val 50000"/>
              <a:gd name="adj2" fmla="val 134095"/>
            </a:avLst>
          </a:prstGeom>
          <a:solidFill>
            <a:schemeClr val="accent2">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1" name="右箭头 129">
            <a:extLst>
              <a:ext uri="{FF2B5EF4-FFF2-40B4-BE49-F238E27FC236}">
                <a16:creationId xmlns:a16="http://schemas.microsoft.com/office/drawing/2014/main" id="{6DF844B8-C763-9D64-41C6-768547AA35DE}"/>
              </a:ext>
            </a:extLst>
          </p:cNvPr>
          <p:cNvSpPr/>
          <p:nvPr/>
        </p:nvSpPr>
        <p:spPr>
          <a:xfrm rot="5400000">
            <a:off x="8135568" y="4478319"/>
            <a:ext cx="600776" cy="80873"/>
          </a:xfrm>
          <a:prstGeom prst="rightArrow">
            <a:avLst>
              <a:gd name="adj1" fmla="val 50000"/>
              <a:gd name="adj2" fmla="val 134095"/>
            </a:avLst>
          </a:prstGeom>
          <a:solidFill>
            <a:schemeClr val="accent2">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2" name="右箭头 129">
            <a:extLst>
              <a:ext uri="{FF2B5EF4-FFF2-40B4-BE49-F238E27FC236}">
                <a16:creationId xmlns:a16="http://schemas.microsoft.com/office/drawing/2014/main" id="{535F7E6C-84EB-8F6D-A984-D4D728B87C7D}"/>
              </a:ext>
            </a:extLst>
          </p:cNvPr>
          <p:cNvSpPr/>
          <p:nvPr/>
        </p:nvSpPr>
        <p:spPr>
          <a:xfrm rot="5400000">
            <a:off x="8115763" y="5383174"/>
            <a:ext cx="600776" cy="80873"/>
          </a:xfrm>
          <a:prstGeom prst="rightArrow">
            <a:avLst>
              <a:gd name="adj1" fmla="val 50000"/>
              <a:gd name="adj2" fmla="val 134095"/>
            </a:avLst>
          </a:prstGeom>
          <a:solidFill>
            <a:schemeClr val="accent2">
              <a:lumMod val="40000"/>
              <a:lumOff val="6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33" name="组合 132">
            <a:extLst>
              <a:ext uri="{FF2B5EF4-FFF2-40B4-BE49-F238E27FC236}">
                <a16:creationId xmlns:a16="http://schemas.microsoft.com/office/drawing/2014/main" id="{910F82BE-D9AD-BCE0-4E83-8F42D3584EFE}"/>
              </a:ext>
            </a:extLst>
          </p:cNvPr>
          <p:cNvGrpSpPr/>
          <p:nvPr/>
        </p:nvGrpSpPr>
        <p:grpSpPr>
          <a:xfrm>
            <a:off x="9037285" y="4785826"/>
            <a:ext cx="1207909" cy="269448"/>
            <a:chOff x="6502402" y="3230107"/>
            <a:chExt cx="1207909" cy="269448"/>
          </a:xfrm>
        </p:grpSpPr>
        <p:cxnSp>
          <p:nvCxnSpPr>
            <p:cNvPr id="134" name="直接连接符 133">
              <a:extLst>
                <a:ext uri="{FF2B5EF4-FFF2-40B4-BE49-F238E27FC236}">
                  <a16:creationId xmlns:a16="http://schemas.microsoft.com/office/drawing/2014/main" id="{18E2F99A-C299-853F-9A4A-8B3BDBA00A03}"/>
                </a:ext>
              </a:extLst>
            </p:cNvPr>
            <p:cNvCxnSpPr/>
            <p:nvPr/>
          </p:nvCxnSpPr>
          <p:spPr>
            <a:xfrm flipH="1">
              <a:off x="6683022" y="3262489"/>
              <a:ext cx="425008" cy="23706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nvGrpSpPr>
            <p:cNvPr id="135" name="组合 134">
              <a:extLst>
                <a:ext uri="{FF2B5EF4-FFF2-40B4-BE49-F238E27FC236}">
                  <a16:creationId xmlns:a16="http://schemas.microsoft.com/office/drawing/2014/main" id="{A2C691DE-73DF-434B-7195-DD6634C54C90}"/>
                </a:ext>
              </a:extLst>
            </p:cNvPr>
            <p:cNvGrpSpPr/>
            <p:nvPr/>
          </p:nvGrpSpPr>
          <p:grpSpPr>
            <a:xfrm>
              <a:off x="6502402" y="3230107"/>
              <a:ext cx="1207909" cy="259645"/>
              <a:chOff x="6412091" y="3365574"/>
              <a:chExt cx="1207909" cy="259645"/>
            </a:xfrm>
          </p:grpSpPr>
          <p:cxnSp>
            <p:nvCxnSpPr>
              <p:cNvPr id="136" name="直接连接符 135">
                <a:extLst>
                  <a:ext uri="{FF2B5EF4-FFF2-40B4-BE49-F238E27FC236}">
                    <a16:creationId xmlns:a16="http://schemas.microsoft.com/office/drawing/2014/main" id="{7A889560-4A16-412C-3F5A-BDF343BF2963}"/>
                  </a:ext>
                </a:extLst>
              </p:cNvPr>
              <p:cNvCxnSpPr/>
              <p:nvPr/>
            </p:nvCxnSpPr>
            <p:spPr>
              <a:xfrm flipH="1">
                <a:off x="6412091" y="3386667"/>
                <a:ext cx="594340" cy="225778"/>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7" name="直接连接符 136">
                <a:extLst>
                  <a:ext uri="{FF2B5EF4-FFF2-40B4-BE49-F238E27FC236}">
                    <a16:creationId xmlns:a16="http://schemas.microsoft.com/office/drawing/2014/main" id="{DE1A511B-A9D8-D07E-E672-80FE6595A606}"/>
                  </a:ext>
                </a:extLst>
              </p:cNvPr>
              <p:cNvCxnSpPr/>
              <p:nvPr/>
            </p:nvCxnSpPr>
            <p:spPr>
              <a:xfrm>
                <a:off x="7040297" y="3375378"/>
                <a:ext cx="579703" cy="23706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8" name="直接连接符 137">
                <a:extLst>
                  <a:ext uri="{FF2B5EF4-FFF2-40B4-BE49-F238E27FC236}">
                    <a16:creationId xmlns:a16="http://schemas.microsoft.com/office/drawing/2014/main" id="{DF798E37-9C34-9823-093C-841EFB863372}"/>
                  </a:ext>
                </a:extLst>
              </p:cNvPr>
              <p:cNvCxnSpPr/>
              <p:nvPr/>
            </p:nvCxnSpPr>
            <p:spPr>
              <a:xfrm>
                <a:off x="7023364" y="3381023"/>
                <a:ext cx="307611" cy="2201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9" name="直接连接符 138">
                <a:extLst>
                  <a:ext uri="{FF2B5EF4-FFF2-40B4-BE49-F238E27FC236}">
                    <a16:creationId xmlns:a16="http://schemas.microsoft.com/office/drawing/2014/main" id="{A7EA2961-EC06-5C0E-AA2B-F17F9B672893}"/>
                  </a:ext>
                </a:extLst>
              </p:cNvPr>
              <p:cNvCxnSpPr/>
              <p:nvPr/>
            </p:nvCxnSpPr>
            <p:spPr>
              <a:xfrm>
                <a:off x="7017719" y="3375378"/>
                <a:ext cx="0" cy="2455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0" name="直接连接符 139">
                <a:extLst>
                  <a:ext uri="{FF2B5EF4-FFF2-40B4-BE49-F238E27FC236}">
                    <a16:creationId xmlns:a16="http://schemas.microsoft.com/office/drawing/2014/main" id="{52D09406-20CF-79BD-E17E-E982733F62CF}"/>
                  </a:ext>
                </a:extLst>
              </p:cNvPr>
              <p:cNvCxnSpPr/>
              <p:nvPr/>
            </p:nvCxnSpPr>
            <p:spPr>
              <a:xfrm flipH="1">
                <a:off x="6807200" y="3375378"/>
                <a:ext cx="233097" cy="23706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1" name="直接连接符 140">
                <a:extLst>
                  <a:ext uri="{FF2B5EF4-FFF2-40B4-BE49-F238E27FC236}">
                    <a16:creationId xmlns:a16="http://schemas.microsoft.com/office/drawing/2014/main" id="{1576F77C-B803-F708-BC3F-EBD73CD9EEC4}"/>
                  </a:ext>
                </a:extLst>
              </p:cNvPr>
              <p:cNvCxnSpPr/>
              <p:nvPr/>
            </p:nvCxnSpPr>
            <p:spPr>
              <a:xfrm>
                <a:off x="7011885" y="3365574"/>
                <a:ext cx="146756" cy="25964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grpSp>
      </p:grpSp>
      <p:sp>
        <p:nvSpPr>
          <p:cNvPr id="142" name="矩形 141">
            <a:extLst>
              <a:ext uri="{FF2B5EF4-FFF2-40B4-BE49-F238E27FC236}">
                <a16:creationId xmlns:a16="http://schemas.microsoft.com/office/drawing/2014/main" id="{ECE95739-FB1B-FDD1-3DB1-3A6ED5963359}"/>
              </a:ext>
            </a:extLst>
          </p:cNvPr>
          <p:cNvSpPr/>
          <p:nvPr/>
        </p:nvSpPr>
        <p:spPr>
          <a:xfrm rot="2641175">
            <a:off x="10112400" y="2639154"/>
            <a:ext cx="1183796" cy="10033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3" name="矩形 142">
            <a:extLst>
              <a:ext uri="{FF2B5EF4-FFF2-40B4-BE49-F238E27FC236}">
                <a16:creationId xmlns:a16="http://schemas.microsoft.com/office/drawing/2014/main" id="{C77D0EA8-48E4-3AE9-7522-4E0391ED4EE8}"/>
              </a:ext>
            </a:extLst>
          </p:cNvPr>
          <p:cNvSpPr/>
          <p:nvPr/>
        </p:nvSpPr>
        <p:spPr>
          <a:xfrm>
            <a:off x="10492886" y="4090075"/>
            <a:ext cx="762000" cy="4578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4" name="矩形 143">
            <a:extLst>
              <a:ext uri="{FF2B5EF4-FFF2-40B4-BE49-F238E27FC236}">
                <a16:creationId xmlns:a16="http://schemas.microsoft.com/office/drawing/2014/main" id="{90AC5C16-169B-958E-1722-EAB3AF93E9CB}"/>
              </a:ext>
            </a:extLst>
          </p:cNvPr>
          <p:cNvSpPr/>
          <p:nvPr/>
        </p:nvSpPr>
        <p:spPr>
          <a:xfrm>
            <a:off x="10324789" y="4123941"/>
            <a:ext cx="99748" cy="423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5" name="文本框 144">
            <a:extLst>
              <a:ext uri="{FF2B5EF4-FFF2-40B4-BE49-F238E27FC236}">
                <a16:creationId xmlns:a16="http://schemas.microsoft.com/office/drawing/2014/main" id="{FA635D8C-8363-018C-CAA8-F27DFFCCBCD2}"/>
              </a:ext>
            </a:extLst>
          </p:cNvPr>
          <p:cNvSpPr txBox="1"/>
          <p:nvPr/>
        </p:nvSpPr>
        <p:spPr>
          <a:xfrm>
            <a:off x="8580592" y="5751149"/>
            <a:ext cx="723857" cy="207749"/>
          </a:xfrm>
          <a:prstGeom prst="rect">
            <a:avLst/>
          </a:prstGeom>
          <a:noFill/>
          <a:ln>
            <a:noFill/>
          </a:ln>
          <a:scene3d>
            <a:camera prst="orthographicFront">
              <a:rot lat="21299996" lon="0" rev="0"/>
            </a:camera>
            <a:lightRig rig="threePt" dir="t"/>
          </a:scene3d>
        </p:spPr>
        <p:txBody>
          <a:bodyPr wrap="square" lIns="68580" tIns="34290" rIns="68580" bIns="34290" rtlCol="0">
            <a:spAutoFit/>
          </a:bodyPr>
          <a:lstStyle/>
          <a:p>
            <a:pPr algn="ctr"/>
            <a:r>
              <a:rPr lang="zh-CN" altLang="en-US" sz="900" b="1" dirty="0">
                <a:latin typeface="微软雅黑" panose="020B0503020204020204" pitchFamily="34" charset="-122"/>
                <a:ea typeface="微软雅黑" panose="020B0503020204020204" pitchFamily="34" charset="-122"/>
              </a:rPr>
              <a:t>烟气</a:t>
            </a:r>
          </a:p>
        </p:txBody>
      </p:sp>
      <p:sp>
        <p:nvSpPr>
          <p:cNvPr id="146" name="文本框 145">
            <a:extLst>
              <a:ext uri="{FF2B5EF4-FFF2-40B4-BE49-F238E27FC236}">
                <a16:creationId xmlns:a16="http://schemas.microsoft.com/office/drawing/2014/main" id="{7D07FD26-46C3-8975-52E4-0775ED8EDFCB}"/>
              </a:ext>
            </a:extLst>
          </p:cNvPr>
          <p:cNvSpPr txBox="1"/>
          <p:nvPr/>
        </p:nvSpPr>
        <p:spPr>
          <a:xfrm>
            <a:off x="10502039" y="2554969"/>
            <a:ext cx="723275" cy="276999"/>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rPr>
              <a:t>喷淋塔</a:t>
            </a:r>
          </a:p>
        </p:txBody>
      </p:sp>
      <p:grpSp>
        <p:nvGrpSpPr>
          <p:cNvPr id="147" name="组合 146">
            <a:extLst>
              <a:ext uri="{FF2B5EF4-FFF2-40B4-BE49-F238E27FC236}">
                <a16:creationId xmlns:a16="http://schemas.microsoft.com/office/drawing/2014/main" id="{15BE9029-CBFB-6F66-C63F-E9087EEC0EE6}"/>
              </a:ext>
            </a:extLst>
          </p:cNvPr>
          <p:cNvGrpSpPr/>
          <p:nvPr/>
        </p:nvGrpSpPr>
        <p:grpSpPr>
          <a:xfrm>
            <a:off x="9039218" y="3688022"/>
            <a:ext cx="1098918" cy="215444"/>
            <a:chOff x="6408379" y="3165236"/>
            <a:chExt cx="1098918" cy="215444"/>
          </a:xfrm>
        </p:grpSpPr>
        <p:sp>
          <p:nvSpPr>
            <p:cNvPr id="148" name="矩形 147">
              <a:extLst>
                <a:ext uri="{FF2B5EF4-FFF2-40B4-BE49-F238E27FC236}">
                  <a16:creationId xmlns:a16="http://schemas.microsoft.com/office/drawing/2014/main" id="{9539A296-776F-E218-6851-419BB44A6BC3}"/>
                </a:ext>
              </a:extLst>
            </p:cNvPr>
            <p:cNvSpPr/>
            <p:nvPr/>
          </p:nvSpPr>
          <p:spPr>
            <a:xfrm>
              <a:off x="6408379" y="3229418"/>
              <a:ext cx="568901" cy="133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w</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149" name="文本框 148">
              <a:extLst>
                <a:ext uri="{FF2B5EF4-FFF2-40B4-BE49-F238E27FC236}">
                  <a16:creationId xmlns:a16="http://schemas.microsoft.com/office/drawing/2014/main" id="{0BA793FD-A9CC-073D-8A33-EC2982BD65FB}"/>
                </a:ext>
              </a:extLst>
            </p:cNvPr>
            <p:cNvSpPr txBox="1"/>
            <p:nvPr/>
          </p:nvSpPr>
          <p:spPr>
            <a:xfrm>
              <a:off x="6699788" y="3165236"/>
              <a:ext cx="807509" cy="215444"/>
            </a:xfrm>
            <a:prstGeom prst="rect">
              <a:avLst/>
            </a:prstGeom>
            <a:noFill/>
          </p:spPr>
          <p:txBody>
            <a:bodyPr wrap="square" rtlCol="0">
              <a:spAutoFit/>
            </a:bodyPr>
            <a:lstStyle/>
            <a:p>
              <a:r>
                <a:rPr lang="zh-CN" altLang="en-US" sz="800" b="1" dirty="0">
                  <a:latin typeface="微软雅黑" panose="020B0503020204020204" pitchFamily="34" charset="-122"/>
                  <a:ea typeface="微软雅黑" panose="020B0503020204020204" pitchFamily="34" charset="-122"/>
                </a:rPr>
                <a:t>喷嘴</a:t>
              </a:r>
            </a:p>
          </p:txBody>
        </p:sp>
      </p:grpSp>
      <p:grpSp>
        <p:nvGrpSpPr>
          <p:cNvPr id="150" name="组合 149">
            <a:extLst>
              <a:ext uri="{FF2B5EF4-FFF2-40B4-BE49-F238E27FC236}">
                <a16:creationId xmlns:a16="http://schemas.microsoft.com/office/drawing/2014/main" id="{173461AC-2997-EE5E-AA7C-10E91B94914B}"/>
              </a:ext>
            </a:extLst>
          </p:cNvPr>
          <p:cNvGrpSpPr/>
          <p:nvPr/>
        </p:nvGrpSpPr>
        <p:grpSpPr>
          <a:xfrm>
            <a:off x="9031166" y="4669982"/>
            <a:ext cx="1077808" cy="215444"/>
            <a:chOff x="6408379" y="3202096"/>
            <a:chExt cx="1077808" cy="215444"/>
          </a:xfrm>
        </p:grpSpPr>
        <p:sp>
          <p:nvSpPr>
            <p:cNvPr id="151" name="矩形 150">
              <a:extLst>
                <a:ext uri="{FF2B5EF4-FFF2-40B4-BE49-F238E27FC236}">
                  <a16:creationId xmlns:a16="http://schemas.microsoft.com/office/drawing/2014/main" id="{924B0DC2-0BD6-F89C-2ADE-95150F68E569}"/>
                </a:ext>
              </a:extLst>
            </p:cNvPr>
            <p:cNvSpPr/>
            <p:nvPr/>
          </p:nvSpPr>
          <p:spPr>
            <a:xfrm>
              <a:off x="6408379" y="3229418"/>
              <a:ext cx="568901" cy="133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anose="020B0503020204020204" pitchFamily="34" charset="-122"/>
                  <a:ea typeface="微软雅黑" panose="020B0503020204020204" pitchFamily="34" charset="-122"/>
                </a:rPr>
                <a:t>w</a:t>
              </a:r>
              <a:endParaRPr lang="zh-CN" altLang="en-US" b="1" dirty="0">
                <a:solidFill>
                  <a:schemeClr val="tx1"/>
                </a:solidFill>
                <a:latin typeface="微软雅黑" panose="020B0503020204020204" pitchFamily="34" charset="-122"/>
                <a:ea typeface="微软雅黑" panose="020B0503020204020204" pitchFamily="34" charset="-122"/>
              </a:endParaRPr>
            </a:p>
          </p:txBody>
        </p:sp>
        <p:sp>
          <p:nvSpPr>
            <p:cNvPr id="152" name="文本框 151">
              <a:extLst>
                <a:ext uri="{FF2B5EF4-FFF2-40B4-BE49-F238E27FC236}">
                  <a16:creationId xmlns:a16="http://schemas.microsoft.com/office/drawing/2014/main" id="{4B5F1E7B-6397-3962-222A-575FA076ADBF}"/>
                </a:ext>
              </a:extLst>
            </p:cNvPr>
            <p:cNvSpPr txBox="1"/>
            <p:nvPr/>
          </p:nvSpPr>
          <p:spPr>
            <a:xfrm>
              <a:off x="6678678" y="3202096"/>
              <a:ext cx="807509" cy="215444"/>
            </a:xfrm>
            <a:prstGeom prst="rect">
              <a:avLst/>
            </a:prstGeom>
            <a:noFill/>
          </p:spPr>
          <p:txBody>
            <a:bodyPr wrap="square" rtlCol="0">
              <a:spAutoFit/>
            </a:bodyPr>
            <a:lstStyle/>
            <a:p>
              <a:r>
                <a:rPr lang="zh-CN" altLang="en-US" sz="800" b="1" dirty="0">
                  <a:latin typeface="微软雅黑" panose="020B0503020204020204" pitchFamily="34" charset="-122"/>
                  <a:ea typeface="微软雅黑" panose="020B0503020204020204" pitchFamily="34" charset="-122"/>
                </a:rPr>
                <a:t>喷嘴</a:t>
              </a:r>
            </a:p>
          </p:txBody>
        </p:sp>
      </p:grpSp>
      <p:sp>
        <p:nvSpPr>
          <p:cNvPr id="155" name="文本框 154">
            <a:extLst>
              <a:ext uri="{FF2B5EF4-FFF2-40B4-BE49-F238E27FC236}">
                <a16:creationId xmlns:a16="http://schemas.microsoft.com/office/drawing/2014/main" id="{C97CCAAA-BDB0-C789-9DBE-EB74CC507059}"/>
              </a:ext>
            </a:extLst>
          </p:cNvPr>
          <p:cNvSpPr txBox="1"/>
          <p:nvPr/>
        </p:nvSpPr>
        <p:spPr>
          <a:xfrm>
            <a:off x="10514493" y="5192868"/>
            <a:ext cx="762000" cy="230832"/>
          </a:xfrm>
          <a:prstGeom prst="rect">
            <a:avLst/>
          </a:prstGeom>
          <a:solidFill>
            <a:schemeClr val="bg1"/>
          </a:solidFill>
        </p:spPr>
        <p:txBody>
          <a:bodyPr wrap="square" rtlCol="0">
            <a:spAutoFit/>
          </a:bodyPr>
          <a:lstStyle/>
          <a:p>
            <a:pPr algn="ctr"/>
            <a:r>
              <a:rPr lang="zh-CN" altLang="en-US" sz="900" dirty="0">
                <a:highlight>
                  <a:srgbClr val="FFFFFF"/>
                </a:highlight>
                <a:latin typeface="微软雅黑" panose="020B0503020204020204" pitchFamily="34" charset="-122"/>
                <a:ea typeface="微软雅黑" panose="020B0503020204020204" pitchFamily="34" charset="-122"/>
              </a:rPr>
              <a:t>药剂罐</a:t>
            </a:r>
          </a:p>
        </p:txBody>
      </p:sp>
      <p:sp>
        <p:nvSpPr>
          <p:cNvPr id="156" name="矩形 155">
            <a:extLst>
              <a:ext uri="{FF2B5EF4-FFF2-40B4-BE49-F238E27FC236}">
                <a16:creationId xmlns:a16="http://schemas.microsoft.com/office/drawing/2014/main" id="{997238AA-FD4A-53F1-9C46-CCEB55001A0F}"/>
              </a:ext>
            </a:extLst>
          </p:cNvPr>
          <p:cNvSpPr/>
          <p:nvPr/>
        </p:nvSpPr>
        <p:spPr>
          <a:xfrm>
            <a:off x="10492887" y="5510781"/>
            <a:ext cx="626660" cy="2226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4" name="文本框 153">
            <a:extLst>
              <a:ext uri="{FF2B5EF4-FFF2-40B4-BE49-F238E27FC236}">
                <a16:creationId xmlns:a16="http://schemas.microsoft.com/office/drawing/2014/main" id="{0647E0F1-8274-A7BB-AA5A-23F69040539D}"/>
              </a:ext>
            </a:extLst>
          </p:cNvPr>
          <p:cNvSpPr txBox="1"/>
          <p:nvPr/>
        </p:nvSpPr>
        <p:spPr>
          <a:xfrm>
            <a:off x="10506562" y="5423610"/>
            <a:ext cx="812807" cy="338554"/>
          </a:xfrm>
          <a:prstGeom prst="rect">
            <a:avLst/>
          </a:prstGeom>
          <a:noFill/>
        </p:spPr>
        <p:txBody>
          <a:bodyPr wrap="square" rtlCol="0">
            <a:spAutoFit/>
          </a:bodyPr>
          <a:lstStyle/>
          <a:p>
            <a:r>
              <a:rPr lang="zh-CN" altLang="en-US" sz="800" dirty="0">
                <a:highlight>
                  <a:srgbClr val="FFFFFF"/>
                </a:highlight>
                <a:latin typeface="微软雅黑" panose="020B0503020204020204" pitchFamily="34" charset="-122"/>
                <a:ea typeface="微软雅黑" panose="020B0503020204020204" pitchFamily="34" charset="-122"/>
              </a:rPr>
              <a:t>循环水</a:t>
            </a:r>
            <a:endParaRPr lang="en-US" altLang="zh-CN" sz="800" dirty="0">
              <a:highlight>
                <a:srgbClr val="FFFFFF"/>
              </a:highlight>
              <a:latin typeface="微软雅黑" panose="020B0503020204020204" pitchFamily="34" charset="-122"/>
              <a:ea typeface="微软雅黑" panose="020B0503020204020204" pitchFamily="34" charset="-122"/>
            </a:endParaRPr>
          </a:p>
          <a:p>
            <a:r>
              <a:rPr lang="zh-CN" altLang="en-US" sz="800" dirty="0">
                <a:highlight>
                  <a:srgbClr val="FFFFFF"/>
                </a:highlight>
                <a:latin typeface="微软雅黑" panose="020B0503020204020204" pitchFamily="34" charset="-122"/>
                <a:ea typeface="微软雅黑" panose="020B0503020204020204" pitchFamily="34" charset="-122"/>
              </a:rPr>
              <a:t>储水罐</a:t>
            </a:r>
          </a:p>
        </p:txBody>
      </p:sp>
      <p:sp>
        <p:nvSpPr>
          <p:cNvPr id="157" name="矩形 156">
            <a:extLst>
              <a:ext uri="{FF2B5EF4-FFF2-40B4-BE49-F238E27FC236}">
                <a16:creationId xmlns:a16="http://schemas.microsoft.com/office/drawing/2014/main" id="{F20CC736-CC4A-244B-737C-CC7B3B68FA08}"/>
              </a:ext>
            </a:extLst>
          </p:cNvPr>
          <p:cNvSpPr/>
          <p:nvPr/>
        </p:nvSpPr>
        <p:spPr>
          <a:xfrm>
            <a:off x="8428121" y="6043244"/>
            <a:ext cx="585211" cy="2077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3" name="文本框 152">
            <a:extLst>
              <a:ext uri="{FF2B5EF4-FFF2-40B4-BE49-F238E27FC236}">
                <a16:creationId xmlns:a16="http://schemas.microsoft.com/office/drawing/2014/main" id="{C08C449C-E4F6-1F6C-BD58-37C72921C842}"/>
              </a:ext>
            </a:extLst>
          </p:cNvPr>
          <p:cNvSpPr txBox="1"/>
          <p:nvPr/>
        </p:nvSpPr>
        <p:spPr>
          <a:xfrm>
            <a:off x="8452075" y="5937337"/>
            <a:ext cx="585211" cy="338554"/>
          </a:xfrm>
          <a:prstGeom prst="rect">
            <a:avLst/>
          </a:prstGeom>
          <a:noFill/>
        </p:spPr>
        <p:txBody>
          <a:bodyPr wrap="square" rtlCol="0">
            <a:spAutoFit/>
          </a:bodyPr>
          <a:lstStyle/>
          <a:p>
            <a:r>
              <a:rPr lang="zh-CN" altLang="en-US" sz="800" dirty="0">
                <a:highlight>
                  <a:srgbClr val="FFFFFF"/>
                </a:highlight>
                <a:latin typeface="微软雅黑" panose="020B0503020204020204" pitchFamily="34" charset="-122"/>
                <a:ea typeface="微软雅黑" panose="020B0503020204020204" pitchFamily="34" charset="-122"/>
              </a:rPr>
              <a:t>循环水储水罐</a:t>
            </a:r>
          </a:p>
        </p:txBody>
      </p:sp>
      <p:sp>
        <p:nvSpPr>
          <p:cNvPr id="159" name="文本框 158">
            <a:extLst>
              <a:ext uri="{FF2B5EF4-FFF2-40B4-BE49-F238E27FC236}">
                <a16:creationId xmlns:a16="http://schemas.microsoft.com/office/drawing/2014/main" id="{0C0F0741-A32D-C6FB-1A93-EB34795B69CD}"/>
              </a:ext>
            </a:extLst>
          </p:cNvPr>
          <p:cNvSpPr txBox="1"/>
          <p:nvPr/>
        </p:nvSpPr>
        <p:spPr>
          <a:xfrm>
            <a:off x="429168" y="838533"/>
            <a:ext cx="2402734" cy="1095300"/>
          </a:xfrm>
          <a:prstGeom prst="rect">
            <a:avLst/>
          </a:prstGeom>
          <a:noFill/>
        </p:spPr>
        <p:txBody>
          <a:bodyPr wrap="square">
            <a:spAutoFit/>
          </a:bodyPr>
          <a:lstStyle/>
          <a:p>
            <a:pPr algn="just">
              <a:lnSpc>
                <a:spcPct val="114000"/>
              </a:lnSpc>
              <a:defRPr/>
            </a:pPr>
            <a:r>
              <a:rPr lang="zh-CN" altLang="en-US" sz="1400" b="1" dirty="0">
                <a:solidFill>
                  <a:srgbClr val="1C326B"/>
                </a:solidFill>
                <a:effectLst>
                  <a:glow rad="165100">
                    <a:schemeClr val="bg1"/>
                  </a:glow>
                </a:effectLst>
                <a:latin typeface="微软雅黑" panose="020B0503020204020204" pitchFamily="34" charset="-122"/>
                <a:ea typeface="微软雅黑" panose="020B0503020204020204" pitchFamily="34" charset="-122"/>
                <a:cs typeface="Angsana New" pitchFamily="18" charset="-34"/>
              </a:rPr>
              <a:t>烟羽治理  </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锅炉排烟温度 </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30℃</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以下，排烟体积含湿量：</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4.19%</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以下，环保要求排烟温度</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45℃</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以下，排烟体积含湿量</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9.5%</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以下，完全满足环保要求，达到了烟羽治理的目的。</a:t>
            </a:r>
            <a:endParaRPr lang="en-US" altLang="zh-CN"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endParaRPr>
          </a:p>
        </p:txBody>
      </p:sp>
      <p:sp>
        <p:nvSpPr>
          <p:cNvPr id="13" name="文本框 12">
            <a:extLst>
              <a:ext uri="{FF2B5EF4-FFF2-40B4-BE49-F238E27FC236}">
                <a16:creationId xmlns:a16="http://schemas.microsoft.com/office/drawing/2014/main" id="{526B8247-744E-8AFA-5E0D-667AF3689F92}"/>
              </a:ext>
            </a:extLst>
          </p:cNvPr>
          <p:cNvSpPr txBox="1"/>
          <p:nvPr/>
        </p:nvSpPr>
        <p:spPr>
          <a:xfrm>
            <a:off x="6411802" y="862768"/>
            <a:ext cx="2608354" cy="1095300"/>
          </a:xfrm>
          <a:prstGeom prst="rect">
            <a:avLst/>
          </a:prstGeom>
          <a:noFill/>
        </p:spPr>
        <p:txBody>
          <a:bodyPr wrap="square">
            <a:spAutoFit/>
          </a:bodyPr>
          <a:lstStyle/>
          <a:p>
            <a:pPr algn="just">
              <a:lnSpc>
                <a:spcPct val="114000"/>
              </a:lnSpc>
              <a:defRPr/>
            </a:pPr>
            <a:r>
              <a:rPr lang="zh-CN" altLang="en-US" sz="1400" b="1" dirty="0">
                <a:solidFill>
                  <a:srgbClr val="1C326B"/>
                </a:solidFill>
                <a:effectLst>
                  <a:glow rad="165100">
                    <a:schemeClr val="bg1"/>
                  </a:glow>
                </a:effectLst>
                <a:latin typeface="微软雅黑" panose="020B0503020204020204" pitchFamily="34" charset="-122"/>
                <a:ea typeface="微软雅黑" panose="020B0503020204020204" pitchFamily="34" charset="-122"/>
                <a:cs typeface="Angsana New" pitchFamily="18" charset="-34"/>
              </a:rPr>
              <a:t>减少污染物的排放  </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锅炉排烟经过循环水喷洒洗涤后，</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SO2</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由</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12</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15 mg/ Nm3</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降低至</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10 mg/ Nm3</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以下；烟尘由</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2</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3 </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降低至 </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0</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 mg/ Nm3</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a:t>
            </a:r>
            <a:r>
              <a:rPr lang="zh-CN" altLang="en-US" sz="1100" b="1"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大大减少了污染物的排放</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a:t>
            </a:r>
            <a:endParaRPr lang="en-US" altLang="zh-CN"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endParaRPr>
          </a:p>
        </p:txBody>
      </p:sp>
      <p:sp>
        <p:nvSpPr>
          <p:cNvPr id="14" name="文本框 13">
            <a:extLst>
              <a:ext uri="{FF2B5EF4-FFF2-40B4-BE49-F238E27FC236}">
                <a16:creationId xmlns:a16="http://schemas.microsoft.com/office/drawing/2014/main" id="{98C5A875-7052-F18F-0711-0ECB12D44426}"/>
              </a:ext>
            </a:extLst>
          </p:cNvPr>
          <p:cNvSpPr txBox="1"/>
          <p:nvPr/>
        </p:nvSpPr>
        <p:spPr>
          <a:xfrm>
            <a:off x="2983371" y="840748"/>
            <a:ext cx="3276961" cy="1095300"/>
          </a:xfrm>
          <a:prstGeom prst="rect">
            <a:avLst/>
          </a:prstGeom>
          <a:noFill/>
        </p:spPr>
        <p:txBody>
          <a:bodyPr wrap="square">
            <a:spAutoFit/>
          </a:bodyPr>
          <a:lstStyle/>
          <a:p>
            <a:pPr algn="just">
              <a:lnSpc>
                <a:spcPct val="114000"/>
              </a:lnSpc>
              <a:defRPr/>
            </a:pPr>
            <a:r>
              <a:rPr lang="zh-CN" altLang="en-US" sz="1400" b="1" dirty="0">
                <a:solidFill>
                  <a:srgbClr val="1C326B"/>
                </a:solidFill>
                <a:effectLst>
                  <a:glow rad="165100">
                    <a:schemeClr val="bg1"/>
                  </a:glow>
                </a:effectLst>
                <a:latin typeface="微软雅黑" panose="020B0503020204020204" pitchFamily="34" charset="-122"/>
                <a:ea typeface="微软雅黑" panose="020B0503020204020204" pitchFamily="34" charset="-122"/>
                <a:cs typeface="Angsana New" pitchFamily="18" charset="-34"/>
              </a:rPr>
              <a:t>烟气余热回收  </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锅炉排烟温度 由</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51℃</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降至</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30℃</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以下，排烟体积含湿量由</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12.19</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降至</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4.19%</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以下，回收了烟气的大部分显热和潜热，锅炉热效率可提高</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7%</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以上，全厂效率可提升</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6%</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到</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8%</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，发电煤耗降</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40g/kWh</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左右</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 </a:t>
            </a:r>
            <a:r>
              <a:rPr lang="zh-CN" altLang="en-US" sz="1100" b="1"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年可节约标煤</a:t>
            </a:r>
            <a:r>
              <a:rPr lang="en-US" altLang="zh-CN" sz="1100" b="1"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a:t>
            </a:r>
            <a:r>
              <a:rPr lang="zh-CN" altLang="en-US" sz="1100" b="1"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万余吨</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a:t>
            </a:r>
            <a:endParaRPr lang="en-US" altLang="zh-CN"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endParaRPr>
          </a:p>
        </p:txBody>
      </p:sp>
      <p:sp>
        <p:nvSpPr>
          <p:cNvPr id="15" name="矩形 14">
            <a:extLst>
              <a:ext uri="{FF2B5EF4-FFF2-40B4-BE49-F238E27FC236}">
                <a16:creationId xmlns:a16="http://schemas.microsoft.com/office/drawing/2014/main" id="{A13B5452-C046-06C6-2183-27FD1CF98219}"/>
              </a:ext>
            </a:extLst>
          </p:cNvPr>
          <p:cNvSpPr/>
          <p:nvPr/>
        </p:nvSpPr>
        <p:spPr>
          <a:xfrm>
            <a:off x="9047345" y="874812"/>
            <a:ext cx="2721942" cy="709287"/>
          </a:xfrm>
          <a:prstGeom prst="rect">
            <a:avLst/>
          </a:prstGeom>
          <a:ln w="15875">
            <a:noFill/>
            <a:prstDash val="sysDash"/>
          </a:ln>
        </p:spPr>
        <p:txBody>
          <a:bodyPr wrap="square" lIns="91429" tIns="45715" rIns="91429" bIns="45715">
            <a:spAutoFit/>
          </a:bodyPr>
          <a:lstStyle/>
          <a:p>
            <a:pPr algn="just">
              <a:lnSpc>
                <a:spcPct val="114000"/>
              </a:lnSpc>
              <a:defRPr/>
            </a:pPr>
            <a:r>
              <a:rPr lang="zh-CN" altLang="en-US" sz="1400" b="1" dirty="0">
                <a:solidFill>
                  <a:srgbClr val="1C326B"/>
                </a:solidFill>
                <a:effectLst>
                  <a:glow rad="165100">
                    <a:schemeClr val="bg1"/>
                  </a:glow>
                </a:effectLst>
                <a:latin typeface="微软雅黑" panose="020B0503020204020204" pitchFamily="34" charset="-122"/>
                <a:ea typeface="微软雅黑" panose="020B0503020204020204" pitchFamily="34" charset="-122"/>
                <a:cs typeface="Angsana New" pitchFamily="18" charset="-34"/>
              </a:rPr>
              <a:t>烟气凝结水回收  </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每年</a:t>
            </a:r>
            <a:r>
              <a:rPr lang="zh-CN" altLang="en-US" sz="1100" b="1"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回收烟气凝结水</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14.9</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万吨，可减少</a:t>
            </a:r>
            <a:r>
              <a:rPr lang="en-US" altLang="zh-CN"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14.9</a:t>
            </a:r>
            <a:r>
              <a:rPr lang="zh-CN" altLang="en-US" sz="11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万吨新水的使用量。</a:t>
            </a:r>
            <a:endParaRPr lang="en-US" altLang="zh-CN"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endParaRPr>
          </a:p>
        </p:txBody>
      </p:sp>
      <p:sp>
        <p:nvSpPr>
          <p:cNvPr id="20" name="矩形: 剪去左右顶角 19">
            <a:extLst>
              <a:ext uri="{FF2B5EF4-FFF2-40B4-BE49-F238E27FC236}">
                <a16:creationId xmlns:a16="http://schemas.microsoft.com/office/drawing/2014/main" id="{E308CC5A-5238-A6B7-1256-E8799A690914}"/>
              </a:ext>
            </a:extLst>
          </p:cNvPr>
          <p:cNvSpPr/>
          <p:nvPr/>
        </p:nvSpPr>
        <p:spPr>
          <a:xfrm>
            <a:off x="7845034" y="2042287"/>
            <a:ext cx="3756536" cy="4602101"/>
          </a:xfrm>
          <a:prstGeom prst="snip2SameRect">
            <a:avLst/>
          </a:prstGeom>
          <a:noFill/>
          <a:ln w="19050">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5" name="图片 164">
            <a:extLst>
              <a:ext uri="{FF2B5EF4-FFF2-40B4-BE49-F238E27FC236}">
                <a16:creationId xmlns:a16="http://schemas.microsoft.com/office/drawing/2014/main" id="{31E9ACEB-E7A6-4470-0F46-4636E2615A1E}"/>
              </a:ext>
            </a:extLst>
          </p:cNvPr>
          <p:cNvPicPr>
            <a:picLocks noChangeAspect="1"/>
          </p:cNvPicPr>
          <p:nvPr/>
        </p:nvPicPr>
        <p:blipFill>
          <a:blip r:embed="rId4"/>
          <a:srcRect l="3988"/>
          <a:stretch/>
        </p:blipFill>
        <p:spPr>
          <a:xfrm>
            <a:off x="272958" y="2042287"/>
            <a:ext cx="7335133" cy="4357425"/>
          </a:xfrm>
          <a:prstGeom prst="rect">
            <a:avLst/>
          </a:prstGeom>
        </p:spPr>
      </p:pic>
      <p:sp>
        <p:nvSpPr>
          <p:cNvPr id="166" name="灯片编号占位符 165">
            <a:extLst>
              <a:ext uri="{FF2B5EF4-FFF2-40B4-BE49-F238E27FC236}">
                <a16:creationId xmlns:a16="http://schemas.microsoft.com/office/drawing/2014/main" id="{A0C51D43-8133-6F1F-373B-E84BA1DA6346}"/>
              </a:ext>
            </a:extLst>
          </p:cNvPr>
          <p:cNvSpPr>
            <a:spLocks noGrp="1"/>
          </p:cNvSpPr>
          <p:nvPr>
            <p:ph type="sldNum" sz="quarter" idx="12"/>
          </p:nvPr>
        </p:nvSpPr>
        <p:spPr/>
        <p:txBody>
          <a:bodyPr/>
          <a:lstStyle/>
          <a:p>
            <a:fld id="{B84E1A7B-DDAD-4F2D-B32C-61E8FCF135DC}" type="slidenum">
              <a:rPr lang="en-US" smtClean="0"/>
              <a:pPr/>
              <a:t>6</a:t>
            </a:fld>
            <a:endParaRPr lang="en-US"/>
          </a:p>
        </p:txBody>
      </p:sp>
    </p:spTree>
    <p:extLst>
      <p:ext uri="{BB962C8B-B14F-4D97-AF65-F5344CB8AC3E}">
        <p14:creationId xmlns:p14="http://schemas.microsoft.com/office/powerpoint/2010/main" val="155627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repeatCount="indefinite"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wipe(up)">
                                      <p:cBhvr>
                                        <p:cTn id="7" dur="1000"/>
                                        <p:tgtEl>
                                          <p:spTgt spid="113"/>
                                        </p:tgtEl>
                                      </p:cBhvr>
                                    </p:animEffect>
                                  </p:childTnLst>
                                </p:cTn>
                              </p:par>
                              <p:par>
                                <p:cTn id="8" presetID="22" presetClass="entr" presetSubtype="1" repeatCount="indefinite" fill="hold" nodeType="withEffect">
                                  <p:stCondLst>
                                    <p:cond delay="0"/>
                                  </p:stCondLst>
                                  <p:childTnLst>
                                    <p:set>
                                      <p:cBhvr>
                                        <p:cTn id="9" dur="1" fill="hold">
                                          <p:stCondLst>
                                            <p:cond delay="0"/>
                                          </p:stCondLst>
                                        </p:cTn>
                                        <p:tgtEl>
                                          <p:spTgt spid="133"/>
                                        </p:tgtEl>
                                        <p:attrNameLst>
                                          <p:attrName>style.visibility</p:attrName>
                                        </p:attrNameLst>
                                      </p:cBhvr>
                                      <p:to>
                                        <p:strVal val="visible"/>
                                      </p:to>
                                    </p:set>
                                    <p:animEffect transition="in" filter="wipe(up)">
                                      <p:cBhvr>
                                        <p:cTn id="10" dur="1000"/>
                                        <p:tgtEl>
                                          <p:spTgt spid="133"/>
                                        </p:tgtEl>
                                      </p:cBhvr>
                                    </p:animEffect>
                                  </p:childTnLst>
                                </p:cTn>
                              </p:par>
                              <p:par>
                                <p:cTn id="11" presetID="22" presetClass="entr" presetSubtype="4" repeatCount="indefinite" fill="hold" grpId="0" nodeType="withEffect">
                                  <p:stCondLst>
                                    <p:cond delay="500"/>
                                  </p:stCondLst>
                                  <p:childTnLst>
                                    <p:set>
                                      <p:cBhvr>
                                        <p:cTn id="12" dur="1" fill="hold">
                                          <p:stCondLst>
                                            <p:cond delay="0"/>
                                          </p:stCondLst>
                                        </p:cTn>
                                        <p:tgtEl>
                                          <p:spTgt spid="125"/>
                                        </p:tgtEl>
                                        <p:attrNameLst>
                                          <p:attrName>style.visibility</p:attrName>
                                        </p:attrNameLst>
                                      </p:cBhvr>
                                      <p:to>
                                        <p:strVal val="visible"/>
                                      </p:to>
                                    </p:set>
                                    <p:animEffect transition="in" filter="wipe(down)">
                                      <p:cBhvr>
                                        <p:cTn id="13" dur="1000"/>
                                        <p:tgtEl>
                                          <p:spTgt spid="125"/>
                                        </p:tgtEl>
                                      </p:cBhvr>
                                    </p:animEffect>
                                  </p:childTnLst>
                                </p:cTn>
                              </p:par>
                              <p:par>
                                <p:cTn id="14" presetID="22" presetClass="entr" presetSubtype="8" repeatCount="indefinite" fill="hold" grpId="0" nodeType="withEffect">
                                  <p:stCondLst>
                                    <p:cond delay="500"/>
                                  </p:stCondLst>
                                  <p:childTnLst>
                                    <p:set>
                                      <p:cBhvr>
                                        <p:cTn id="15" dur="1" fill="hold">
                                          <p:stCondLst>
                                            <p:cond delay="0"/>
                                          </p:stCondLst>
                                        </p:cTn>
                                        <p:tgtEl>
                                          <p:spTgt spid="123"/>
                                        </p:tgtEl>
                                        <p:attrNameLst>
                                          <p:attrName>style.visibility</p:attrName>
                                        </p:attrNameLst>
                                      </p:cBhvr>
                                      <p:to>
                                        <p:strVal val="visible"/>
                                      </p:to>
                                    </p:set>
                                    <p:animEffect transition="in" filter="wipe(left)">
                                      <p:cBhvr>
                                        <p:cTn id="16" dur="1000"/>
                                        <p:tgtEl>
                                          <p:spTgt spid="123"/>
                                        </p:tgtEl>
                                      </p:cBhvr>
                                    </p:animEffect>
                                  </p:childTnLst>
                                </p:cTn>
                              </p:par>
                              <p:par>
                                <p:cTn id="17" presetID="22" presetClass="entr" presetSubtype="4" repeatCount="indefinite" fill="hold" grpId="0" nodeType="withEffect">
                                  <p:stCondLst>
                                    <p:cond delay="1300"/>
                                  </p:stCondLst>
                                  <p:childTnLst>
                                    <p:set>
                                      <p:cBhvr>
                                        <p:cTn id="18" dur="1" fill="hold">
                                          <p:stCondLst>
                                            <p:cond delay="0"/>
                                          </p:stCondLst>
                                        </p:cTn>
                                        <p:tgtEl>
                                          <p:spTgt spid="124"/>
                                        </p:tgtEl>
                                        <p:attrNameLst>
                                          <p:attrName>style.visibility</p:attrName>
                                        </p:attrNameLst>
                                      </p:cBhvr>
                                      <p:to>
                                        <p:strVal val="visible"/>
                                      </p:to>
                                    </p:set>
                                    <p:animEffect transition="in" filter="wipe(down)">
                                      <p:cBhvr>
                                        <p:cTn id="19" dur="1000"/>
                                        <p:tgtEl>
                                          <p:spTgt spid="124"/>
                                        </p:tgtEl>
                                      </p:cBhvr>
                                    </p:animEffect>
                                  </p:childTnLst>
                                </p:cTn>
                              </p:par>
                              <p:par>
                                <p:cTn id="20" presetID="22" presetClass="entr" presetSubtype="4" repeatCount="indefinite" fill="hold" grpId="0" nodeType="withEffect">
                                  <p:stCondLst>
                                    <p:cond delay="800"/>
                                  </p:stCondLst>
                                  <p:childTnLst>
                                    <p:set>
                                      <p:cBhvr>
                                        <p:cTn id="21" dur="1" fill="hold">
                                          <p:stCondLst>
                                            <p:cond delay="0"/>
                                          </p:stCondLst>
                                        </p:cTn>
                                        <p:tgtEl>
                                          <p:spTgt spid="126"/>
                                        </p:tgtEl>
                                        <p:attrNameLst>
                                          <p:attrName>style.visibility</p:attrName>
                                        </p:attrNameLst>
                                      </p:cBhvr>
                                      <p:to>
                                        <p:strVal val="visible"/>
                                      </p:to>
                                    </p:set>
                                    <p:animEffect transition="in" filter="wipe(down)">
                                      <p:cBhvr>
                                        <p:cTn id="22" dur="1000"/>
                                        <p:tgtEl>
                                          <p:spTgt spid="126"/>
                                        </p:tgtEl>
                                      </p:cBhvr>
                                    </p:animEffect>
                                  </p:childTnLst>
                                </p:cTn>
                              </p:par>
                              <p:par>
                                <p:cTn id="23" presetID="22" presetClass="entr" presetSubtype="4" repeatCount="indefinite" fill="hold" grpId="0" nodeType="withEffect">
                                  <p:stCondLst>
                                    <p:cond delay="500"/>
                                  </p:stCondLst>
                                  <p:childTnLst>
                                    <p:set>
                                      <p:cBhvr>
                                        <p:cTn id="24" dur="1" fill="hold">
                                          <p:stCondLst>
                                            <p:cond delay="0"/>
                                          </p:stCondLst>
                                        </p:cTn>
                                        <p:tgtEl>
                                          <p:spTgt spid="127"/>
                                        </p:tgtEl>
                                        <p:attrNameLst>
                                          <p:attrName>style.visibility</p:attrName>
                                        </p:attrNameLst>
                                      </p:cBhvr>
                                      <p:to>
                                        <p:strVal val="visible"/>
                                      </p:to>
                                    </p:set>
                                    <p:animEffect transition="in" filter="wipe(down)">
                                      <p:cBhvr>
                                        <p:cTn id="25" dur="1000"/>
                                        <p:tgtEl>
                                          <p:spTgt spid="127"/>
                                        </p:tgtEl>
                                      </p:cBhvr>
                                    </p:animEffect>
                                  </p:childTnLst>
                                </p:cTn>
                              </p:par>
                              <p:par>
                                <p:cTn id="26" presetID="22" presetClass="entr" presetSubtype="2" repeatCount="indefinite" fill="hold" grpId="0" nodeType="withEffect">
                                  <p:stCondLst>
                                    <p:cond delay="400"/>
                                  </p:stCondLst>
                                  <p:childTnLst>
                                    <p:set>
                                      <p:cBhvr>
                                        <p:cTn id="27" dur="1" fill="hold">
                                          <p:stCondLst>
                                            <p:cond delay="0"/>
                                          </p:stCondLst>
                                        </p:cTn>
                                        <p:tgtEl>
                                          <p:spTgt spid="128"/>
                                        </p:tgtEl>
                                        <p:attrNameLst>
                                          <p:attrName>style.visibility</p:attrName>
                                        </p:attrNameLst>
                                      </p:cBhvr>
                                      <p:to>
                                        <p:strVal val="visible"/>
                                      </p:to>
                                    </p:set>
                                    <p:animEffect transition="in" filter="wipe(right)">
                                      <p:cBhvr>
                                        <p:cTn id="28" dur="1000"/>
                                        <p:tgtEl>
                                          <p:spTgt spid="128"/>
                                        </p:tgtEl>
                                      </p:cBhvr>
                                    </p:animEffect>
                                  </p:childTnLst>
                                </p:cTn>
                              </p:par>
                              <p:par>
                                <p:cTn id="29" presetID="22" presetClass="entr" presetSubtype="1" repeatCount="indefinite" fill="hold" grpId="0" nodeType="withEffect">
                                  <p:stCondLst>
                                    <p:cond delay="700"/>
                                  </p:stCondLst>
                                  <p:childTnLst>
                                    <p:set>
                                      <p:cBhvr>
                                        <p:cTn id="30" dur="1" fill="hold">
                                          <p:stCondLst>
                                            <p:cond delay="0"/>
                                          </p:stCondLst>
                                        </p:cTn>
                                        <p:tgtEl>
                                          <p:spTgt spid="129"/>
                                        </p:tgtEl>
                                        <p:attrNameLst>
                                          <p:attrName>style.visibility</p:attrName>
                                        </p:attrNameLst>
                                      </p:cBhvr>
                                      <p:to>
                                        <p:strVal val="visible"/>
                                      </p:to>
                                    </p:set>
                                    <p:animEffect transition="in" filter="wipe(up)">
                                      <p:cBhvr>
                                        <p:cTn id="31" dur="1000"/>
                                        <p:tgtEl>
                                          <p:spTgt spid="129"/>
                                        </p:tgtEl>
                                      </p:cBhvr>
                                    </p:animEffect>
                                  </p:childTnLst>
                                </p:cTn>
                              </p:par>
                              <p:par>
                                <p:cTn id="32" presetID="22" presetClass="entr" presetSubtype="1" repeatCount="indefinite" fill="hold" grpId="0" nodeType="withEffect">
                                  <p:stCondLst>
                                    <p:cond delay="800"/>
                                  </p:stCondLst>
                                  <p:childTnLst>
                                    <p:set>
                                      <p:cBhvr>
                                        <p:cTn id="33" dur="1" fill="hold">
                                          <p:stCondLst>
                                            <p:cond delay="0"/>
                                          </p:stCondLst>
                                        </p:cTn>
                                        <p:tgtEl>
                                          <p:spTgt spid="130"/>
                                        </p:tgtEl>
                                        <p:attrNameLst>
                                          <p:attrName>style.visibility</p:attrName>
                                        </p:attrNameLst>
                                      </p:cBhvr>
                                      <p:to>
                                        <p:strVal val="visible"/>
                                      </p:to>
                                    </p:set>
                                    <p:animEffect transition="in" filter="wipe(up)">
                                      <p:cBhvr>
                                        <p:cTn id="34" dur="1000"/>
                                        <p:tgtEl>
                                          <p:spTgt spid="130"/>
                                        </p:tgtEl>
                                      </p:cBhvr>
                                    </p:animEffect>
                                  </p:childTnLst>
                                </p:cTn>
                              </p:par>
                              <p:par>
                                <p:cTn id="35" presetID="22" presetClass="entr" presetSubtype="1" repeatCount="indefinite" fill="hold" grpId="0" nodeType="withEffect">
                                  <p:stCondLst>
                                    <p:cond delay="1000"/>
                                  </p:stCondLst>
                                  <p:childTnLst>
                                    <p:set>
                                      <p:cBhvr>
                                        <p:cTn id="36" dur="1" fill="hold">
                                          <p:stCondLst>
                                            <p:cond delay="0"/>
                                          </p:stCondLst>
                                        </p:cTn>
                                        <p:tgtEl>
                                          <p:spTgt spid="131"/>
                                        </p:tgtEl>
                                        <p:attrNameLst>
                                          <p:attrName>style.visibility</p:attrName>
                                        </p:attrNameLst>
                                      </p:cBhvr>
                                      <p:to>
                                        <p:strVal val="visible"/>
                                      </p:to>
                                    </p:set>
                                    <p:animEffect transition="in" filter="wipe(up)">
                                      <p:cBhvr>
                                        <p:cTn id="37" dur="1000"/>
                                        <p:tgtEl>
                                          <p:spTgt spid="131"/>
                                        </p:tgtEl>
                                      </p:cBhvr>
                                    </p:animEffect>
                                  </p:childTnLst>
                                </p:cTn>
                              </p:par>
                              <p:par>
                                <p:cTn id="38" presetID="22" presetClass="entr" presetSubtype="1" repeatCount="indefinite" fill="hold" grpId="0" nodeType="withEffect">
                                  <p:stCondLst>
                                    <p:cond delay="1100"/>
                                  </p:stCondLst>
                                  <p:childTnLst>
                                    <p:set>
                                      <p:cBhvr>
                                        <p:cTn id="39" dur="1" fill="hold">
                                          <p:stCondLst>
                                            <p:cond delay="0"/>
                                          </p:stCondLst>
                                        </p:cTn>
                                        <p:tgtEl>
                                          <p:spTgt spid="132"/>
                                        </p:tgtEl>
                                        <p:attrNameLst>
                                          <p:attrName>style.visibility</p:attrName>
                                        </p:attrNameLst>
                                      </p:cBhvr>
                                      <p:to>
                                        <p:strVal val="visible"/>
                                      </p:to>
                                    </p:set>
                                    <p:animEffect transition="in" filter="wipe(up)">
                                      <p:cBhvr>
                                        <p:cTn id="40" dur="10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CAA9C3-B883-1465-18C8-D338BD3B3D83}"/>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486FD2CF-5239-3F01-EDA1-C34F2BAB4580}"/>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EE74F110-EAF4-5068-DA33-4F10DFB29773}"/>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58CD957F-7D8D-A6D9-1DEA-F5B76AE08831}"/>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id="{5A5FE59B-A609-AADB-1DB4-E156DCFA935F}"/>
              </a:ext>
            </a:extLst>
          </p:cNvPr>
          <p:cNvSpPr txBox="1"/>
          <p:nvPr/>
        </p:nvSpPr>
        <p:spPr>
          <a:xfrm>
            <a:off x="680487" y="154172"/>
            <a:ext cx="5854053" cy="523220"/>
          </a:xfrm>
          <a:prstGeom prst="rect">
            <a:avLst/>
          </a:prstGeom>
          <a:noFill/>
        </p:spPr>
        <p:txBody>
          <a:bodyPr wrap="square">
            <a:spAutoFit/>
          </a:bodyPr>
          <a:lstStyle/>
          <a:p>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 </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技术特点</a:t>
            </a:r>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800" b="1" dirty="0">
                <a:latin typeface="微软雅黑" panose="020B0503020204020204" pitchFamily="34" charset="-122"/>
                <a:ea typeface="微软雅黑" panose="020B0503020204020204" pitchFamily="34" charset="-122"/>
              </a:rPr>
              <a:t>一机双供模式</a:t>
            </a:r>
          </a:p>
        </p:txBody>
      </p:sp>
      <p:sp>
        <p:nvSpPr>
          <p:cNvPr id="170" name="文本框 169">
            <a:extLst>
              <a:ext uri="{FF2B5EF4-FFF2-40B4-BE49-F238E27FC236}">
                <a16:creationId xmlns:a16="http://schemas.microsoft.com/office/drawing/2014/main" id="{5A7E5A45-FF9F-FE2D-C3D5-6C0BA83C3FBD}"/>
              </a:ext>
            </a:extLst>
          </p:cNvPr>
          <p:cNvSpPr txBox="1"/>
          <p:nvPr/>
        </p:nvSpPr>
        <p:spPr>
          <a:xfrm>
            <a:off x="568373" y="919559"/>
            <a:ext cx="10724808" cy="492443"/>
          </a:xfrm>
          <a:prstGeom prst="rect">
            <a:avLst/>
          </a:prstGeom>
          <a:noFill/>
        </p:spPr>
        <p:txBody>
          <a:bodyPr wrap="square">
            <a:spAutoFit/>
          </a:bodyPr>
          <a:lstStyle/>
          <a:p>
            <a:pPr>
              <a:defRPr/>
            </a:pPr>
            <a:r>
              <a:rPr lang="zh-CN" altLang="en-US" sz="1400" b="1" dirty="0">
                <a:solidFill>
                  <a:srgbClr val="1C326B"/>
                </a:solidFill>
                <a:effectLst>
                  <a:glow rad="165100">
                    <a:schemeClr val="bg1"/>
                  </a:glow>
                </a:effectLst>
                <a:latin typeface="微软雅黑" panose="020B0503020204020204" pitchFamily="34" charset="-122"/>
                <a:ea typeface="微软雅黑" panose="020B0503020204020204" pitchFamily="34" charset="-122"/>
                <a:cs typeface="Angsana New" pitchFamily="18" charset="-34"/>
              </a:rPr>
              <a:t>冷热联供 </a:t>
            </a:r>
            <a:r>
              <a:rPr lang="zh-CN" altLang="en-US"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热泵机组选取了制冷、制热双工况机组，利用原有管网和设备，实现了冬季供热、夏季供冷的创新方式，实现了热电厂冷、热、电三联供运营模式。一机双工况可节约投资</a:t>
            </a:r>
            <a:r>
              <a:rPr lang="en-US" altLang="zh-CN"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604</a:t>
            </a:r>
            <a:r>
              <a:rPr lang="zh-CN" altLang="en-US"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万元，占总投资的</a:t>
            </a:r>
            <a:r>
              <a:rPr lang="en-US" altLang="zh-CN"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20%</a:t>
            </a:r>
            <a:r>
              <a:rPr lang="zh-CN" altLang="en-US" sz="1200" dirty="0">
                <a:effectLst>
                  <a:glow rad="165100">
                    <a:schemeClr val="bg1"/>
                  </a:glow>
                </a:effectLst>
                <a:latin typeface="微软雅黑" panose="020B0503020204020204" pitchFamily="34" charset="-122"/>
                <a:ea typeface="微软雅黑" panose="020B0503020204020204" pitchFamily="34" charset="-122"/>
                <a:cs typeface="Angsana New" pitchFamily="18" charset="-34"/>
              </a:rPr>
              <a:t>。</a:t>
            </a:r>
            <a:endParaRPr lang="en-US" altLang="zh-CN" sz="1600" dirty="0">
              <a:effectLst>
                <a:glow rad="165100">
                  <a:schemeClr val="bg1"/>
                </a:glow>
              </a:effectLst>
              <a:latin typeface="微软雅黑" panose="020B0503020204020204" pitchFamily="34" charset="-122"/>
              <a:ea typeface="微软雅黑" panose="020B0503020204020204" pitchFamily="34" charset="-122"/>
              <a:cs typeface="Angsana New" pitchFamily="18" charset="-34"/>
            </a:endParaRPr>
          </a:p>
        </p:txBody>
      </p:sp>
      <p:sp>
        <p:nvSpPr>
          <p:cNvPr id="172" name="矩形: 圆角 171">
            <a:extLst>
              <a:ext uri="{FF2B5EF4-FFF2-40B4-BE49-F238E27FC236}">
                <a16:creationId xmlns:a16="http://schemas.microsoft.com/office/drawing/2014/main" id="{EC80B5E1-64D2-392A-F926-B5B053E6A6FE}"/>
              </a:ext>
            </a:extLst>
          </p:cNvPr>
          <p:cNvSpPr/>
          <p:nvPr/>
        </p:nvSpPr>
        <p:spPr>
          <a:xfrm>
            <a:off x="6446413" y="1637372"/>
            <a:ext cx="4846768" cy="4301069"/>
          </a:xfrm>
          <a:prstGeom prst="roundRect">
            <a:avLst/>
          </a:prstGeom>
          <a:solidFill>
            <a:schemeClr val="accent6">
              <a:lumMod val="20000"/>
              <a:lumOff val="80000"/>
              <a:alpha val="3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1" name="矩形: 圆角 170">
            <a:extLst>
              <a:ext uri="{FF2B5EF4-FFF2-40B4-BE49-F238E27FC236}">
                <a16:creationId xmlns:a16="http://schemas.microsoft.com/office/drawing/2014/main" id="{F0BFAA81-7CCF-C129-0FAD-5846496933C0}"/>
              </a:ext>
            </a:extLst>
          </p:cNvPr>
          <p:cNvSpPr/>
          <p:nvPr/>
        </p:nvSpPr>
        <p:spPr>
          <a:xfrm>
            <a:off x="568373" y="1657681"/>
            <a:ext cx="4909745" cy="4318865"/>
          </a:xfrm>
          <a:prstGeom prst="roundRect">
            <a:avLst/>
          </a:prstGeom>
          <a:solidFill>
            <a:schemeClr val="accent4">
              <a:lumMod val="20000"/>
              <a:lumOff val="80000"/>
              <a:alpha val="3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1" name="TextBox 47">
            <a:extLst>
              <a:ext uri="{FF2B5EF4-FFF2-40B4-BE49-F238E27FC236}">
                <a16:creationId xmlns:a16="http://schemas.microsoft.com/office/drawing/2014/main" id="{AAEC30FD-223E-E718-17B2-EA76EB9F3F7C}"/>
              </a:ext>
            </a:extLst>
          </p:cNvPr>
          <p:cNvSpPr txBox="1"/>
          <p:nvPr/>
        </p:nvSpPr>
        <p:spPr>
          <a:xfrm>
            <a:off x="4948156" y="4113673"/>
            <a:ext cx="565400" cy="23303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蒸汽</a:t>
            </a:r>
          </a:p>
        </p:txBody>
      </p:sp>
      <p:sp>
        <p:nvSpPr>
          <p:cNvPr id="122" name="TextBox 47">
            <a:extLst>
              <a:ext uri="{FF2B5EF4-FFF2-40B4-BE49-F238E27FC236}">
                <a16:creationId xmlns:a16="http://schemas.microsoft.com/office/drawing/2014/main" id="{FA0BEDD9-30BF-75B0-D15B-3E46546C4F92}"/>
              </a:ext>
            </a:extLst>
          </p:cNvPr>
          <p:cNvSpPr txBox="1"/>
          <p:nvPr/>
        </p:nvSpPr>
        <p:spPr>
          <a:xfrm>
            <a:off x="4907772" y="4307529"/>
            <a:ext cx="565400" cy="23303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凝结水</a:t>
            </a:r>
          </a:p>
        </p:txBody>
      </p:sp>
      <p:pic>
        <p:nvPicPr>
          <p:cNvPr id="123" name="Picture 4">
            <a:extLst>
              <a:ext uri="{FF2B5EF4-FFF2-40B4-BE49-F238E27FC236}">
                <a16:creationId xmlns:a16="http://schemas.microsoft.com/office/drawing/2014/main" id="{54E5D9B0-A6E5-C3EE-B77D-31706800395E}"/>
              </a:ext>
            </a:extLst>
          </p:cNvPr>
          <p:cNvPicPr>
            <a:picLocks noChangeAspect="1" noChangeArrowheads="1"/>
          </p:cNvPicPr>
          <p:nvPr/>
        </p:nvPicPr>
        <p:blipFill rotWithShape="1">
          <a:blip r:embed="rId3">
            <a:duotone>
              <a:prstClr val="black"/>
              <a:schemeClr val="accent2">
                <a:tint val="45000"/>
                <a:satMod val="400000"/>
              </a:schemeClr>
            </a:duotone>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36282" t="8060" r="45802" b="5219"/>
          <a:stretch/>
        </p:blipFill>
        <p:spPr bwMode="auto">
          <a:xfrm>
            <a:off x="3339550" y="1611713"/>
            <a:ext cx="957648" cy="209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 name="Picture 2">
            <a:extLst>
              <a:ext uri="{FF2B5EF4-FFF2-40B4-BE49-F238E27FC236}">
                <a16:creationId xmlns:a16="http://schemas.microsoft.com/office/drawing/2014/main" id="{E238D9B4-13D0-B862-7C1C-CF8446F121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5070" y="3597103"/>
            <a:ext cx="3877036" cy="1779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5" name="直接连接符 124">
            <a:extLst>
              <a:ext uri="{FF2B5EF4-FFF2-40B4-BE49-F238E27FC236}">
                <a16:creationId xmlns:a16="http://schemas.microsoft.com/office/drawing/2014/main" id="{78E1AA3C-3373-09F3-70C4-C93262DD85A5}"/>
              </a:ext>
            </a:extLst>
          </p:cNvPr>
          <p:cNvCxnSpPr/>
          <p:nvPr/>
        </p:nvCxnSpPr>
        <p:spPr>
          <a:xfrm>
            <a:off x="4646981" y="2222524"/>
            <a:ext cx="0" cy="2483726"/>
          </a:xfrm>
          <a:prstGeom prst="line">
            <a:avLst/>
          </a:prstGeom>
        </p:spPr>
        <p:style>
          <a:lnRef idx="3">
            <a:schemeClr val="accent1"/>
          </a:lnRef>
          <a:fillRef idx="0">
            <a:schemeClr val="accent1"/>
          </a:fillRef>
          <a:effectRef idx="2">
            <a:schemeClr val="accent1"/>
          </a:effectRef>
          <a:fontRef idx="minor">
            <a:schemeClr val="tx1"/>
          </a:fontRef>
        </p:style>
      </p:cxnSp>
      <p:cxnSp>
        <p:nvCxnSpPr>
          <p:cNvPr id="126" name="直接连接符 125">
            <a:extLst>
              <a:ext uri="{FF2B5EF4-FFF2-40B4-BE49-F238E27FC236}">
                <a16:creationId xmlns:a16="http://schemas.microsoft.com/office/drawing/2014/main" id="{3F451F2B-2E0C-A104-CFEA-4B1047E13CE3}"/>
              </a:ext>
            </a:extLst>
          </p:cNvPr>
          <p:cNvCxnSpPr>
            <a:cxnSpLocks/>
          </p:cNvCxnSpPr>
          <p:nvPr/>
        </p:nvCxnSpPr>
        <p:spPr>
          <a:xfrm>
            <a:off x="4254471" y="4723345"/>
            <a:ext cx="413881"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27" name="直接箭头连接符 126">
            <a:extLst>
              <a:ext uri="{FF2B5EF4-FFF2-40B4-BE49-F238E27FC236}">
                <a16:creationId xmlns:a16="http://schemas.microsoft.com/office/drawing/2014/main" id="{013551C3-CD9E-9977-DEEF-9E2140FB3ADD}"/>
              </a:ext>
            </a:extLst>
          </p:cNvPr>
          <p:cNvCxnSpPr/>
          <p:nvPr/>
        </p:nvCxnSpPr>
        <p:spPr>
          <a:xfrm flipH="1">
            <a:off x="4123635" y="2222524"/>
            <a:ext cx="52334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28" name="直接连接符 127">
            <a:extLst>
              <a:ext uri="{FF2B5EF4-FFF2-40B4-BE49-F238E27FC236}">
                <a16:creationId xmlns:a16="http://schemas.microsoft.com/office/drawing/2014/main" id="{EE3E2254-6A99-A076-CBB8-E3C627948952}"/>
              </a:ext>
            </a:extLst>
          </p:cNvPr>
          <p:cNvCxnSpPr/>
          <p:nvPr/>
        </p:nvCxnSpPr>
        <p:spPr>
          <a:xfrm>
            <a:off x="4123635" y="3188795"/>
            <a:ext cx="261673"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129" name="直接连接符 128">
            <a:extLst>
              <a:ext uri="{FF2B5EF4-FFF2-40B4-BE49-F238E27FC236}">
                <a16:creationId xmlns:a16="http://schemas.microsoft.com/office/drawing/2014/main" id="{0F1831D0-E637-2035-B4E3-9EA77585075B}"/>
              </a:ext>
            </a:extLst>
          </p:cNvPr>
          <p:cNvCxnSpPr/>
          <p:nvPr/>
        </p:nvCxnSpPr>
        <p:spPr>
          <a:xfrm flipH="1">
            <a:off x="4385309" y="3188795"/>
            <a:ext cx="731" cy="1456877"/>
          </a:xfrm>
          <a:prstGeom prst="line">
            <a:avLst/>
          </a:prstGeom>
        </p:spPr>
        <p:style>
          <a:lnRef idx="2">
            <a:schemeClr val="accent6"/>
          </a:lnRef>
          <a:fillRef idx="0">
            <a:schemeClr val="accent6"/>
          </a:fillRef>
          <a:effectRef idx="1">
            <a:schemeClr val="accent6"/>
          </a:effectRef>
          <a:fontRef idx="minor">
            <a:schemeClr val="tx1"/>
          </a:fontRef>
        </p:style>
      </p:cxnSp>
      <p:cxnSp>
        <p:nvCxnSpPr>
          <p:cNvPr id="130" name="直接箭头连接符 129">
            <a:extLst>
              <a:ext uri="{FF2B5EF4-FFF2-40B4-BE49-F238E27FC236}">
                <a16:creationId xmlns:a16="http://schemas.microsoft.com/office/drawing/2014/main" id="{CE1CB55C-1F52-AE12-E720-2D3FA27A4484}"/>
              </a:ext>
            </a:extLst>
          </p:cNvPr>
          <p:cNvCxnSpPr/>
          <p:nvPr/>
        </p:nvCxnSpPr>
        <p:spPr>
          <a:xfrm flipH="1">
            <a:off x="3641657" y="5155943"/>
            <a:ext cx="743651"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1" name="直接箭头连接符 130">
            <a:extLst>
              <a:ext uri="{FF2B5EF4-FFF2-40B4-BE49-F238E27FC236}">
                <a16:creationId xmlns:a16="http://schemas.microsoft.com/office/drawing/2014/main" id="{91C52A5D-0B38-AE9E-B327-0DE3983F8AB9}"/>
              </a:ext>
            </a:extLst>
          </p:cNvPr>
          <p:cNvCxnSpPr/>
          <p:nvPr/>
        </p:nvCxnSpPr>
        <p:spPr>
          <a:xfrm flipH="1">
            <a:off x="4185728" y="4221621"/>
            <a:ext cx="646172"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32" name="Picture 5">
            <a:extLst>
              <a:ext uri="{FF2B5EF4-FFF2-40B4-BE49-F238E27FC236}">
                <a16:creationId xmlns:a16="http://schemas.microsoft.com/office/drawing/2014/main" id="{AD637DA1-4DBD-A081-B516-E21BF4545709}"/>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17091" y="3834910"/>
            <a:ext cx="2701010" cy="204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3" name="直接箭头连接符 132">
            <a:extLst>
              <a:ext uri="{FF2B5EF4-FFF2-40B4-BE49-F238E27FC236}">
                <a16:creationId xmlns:a16="http://schemas.microsoft.com/office/drawing/2014/main" id="{0D6FAEDC-3695-DB90-DDDE-CD2019300F4E}"/>
              </a:ext>
            </a:extLst>
          </p:cNvPr>
          <p:cNvCxnSpPr>
            <a:cxnSpLocks/>
          </p:cNvCxnSpPr>
          <p:nvPr/>
        </p:nvCxnSpPr>
        <p:spPr>
          <a:xfrm>
            <a:off x="2812611" y="5155943"/>
            <a:ext cx="16154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4" name="直接箭头连接符 133">
            <a:extLst>
              <a:ext uri="{FF2B5EF4-FFF2-40B4-BE49-F238E27FC236}">
                <a16:creationId xmlns:a16="http://schemas.microsoft.com/office/drawing/2014/main" id="{F4CAB018-3850-91E5-BE19-4CA2B2BA0838}"/>
              </a:ext>
            </a:extLst>
          </p:cNvPr>
          <p:cNvCxnSpPr>
            <a:cxnSpLocks/>
          </p:cNvCxnSpPr>
          <p:nvPr/>
        </p:nvCxnSpPr>
        <p:spPr>
          <a:xfrm flipH="1">
            <a:off x="2674307" y="4238716"/>
            <a:ext cx="13830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5" name="TextBox 72">
            <a:extLst>
              <a:ext uri="{FF2B5EF4-FFF2-40B4-BE49-F238E27FC236}">
                <a16:creationId xmlns:a16="http://schemas.microsoft.com/office/drawing/2014/main" id="{8ECF4A99-C5C3-6B1D-7DCD-3014564675FA}"/>
              </a:ext>
            </a:extLst>
          </p:cNvPr>
          <p:cNvSpPr txBox="1"/>
          <p:nvPr/>
        </p:nvSpPr>
        <p:spPr>
          <a:xfrm>
            <a:off x="4119364" y="2931466"/>
            <a:ext cx="548988" cy="233033"/>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rPr>
              <a:t>35</a:t>
            </a:r>
            <a:r>
              <a:rPr lang="zh-CN" altLang="en-US" sz="1200" dirty="0">
                <a:latin typeface="微软雅黑" panose="020B0503020204020204" pitchFamily="34" charset="-122"/>
                <a:ea typeface="微软雅黑" panose="020B0503020204020204" pitchFamily="34" charset="-122"/>
              </a:rPr>
              <a:t>℃</a:t>
            </a:r>
          </a:p>
        </p:txBody>
      </p:sp>
      <p:sp>
        <p:nvSpPr>
          <p:cNvPr id="136" name="TextBox 73">
            <a:extLst>
              <a:ext uri="{FF2B5EF4-FFF2-40B4-BE49-F238E27FC236}">
                <a16:creationId xmlns:a16="http://schemas.microsoft.com/office/drawing/2014/main" id="{E9DD701B-673B-D960-6F1C-E21937446753}"/>
              </a:ext>
            </a:extLst>
          </p:cNvPr>
          <p:cNvSpPr txBox="1"/>
          <p:nvPr/>
        </p:nvSpPr>
        <p:spPr>
          <a:xfrm>
            <a:off x="4073181" y="1982758"/>
            <a:ext cx="623215" cy="276999"/>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rPr>
              <a:t>25</a:t>
            </a:r>
            <a:r>
              <a:rPr lang="zh-CN" altLang="en-US" sz="1200" dirty="0">
                <a:latin typeface="微软雅黑" panose="020B0503020204020204" pitchFamily="34" charset="-122"/>
                <a:ea typeface="微软雅黑" panose="020B0503020204020204" pitchFamily="34" charset="-122"/>
              </a:rPr>
              <a:t>℃</a:t>
            </a:r>
          </a:p>
        </p:txBody>
      </p:sp>
      <p:sp>
        <p:nvSpPr>
          <p:cNvPr id="137" name="TextBox 41">
            <a:extLst>
              <a:ext uri="{FF2B5EF4-FFF2-40B4-BE49-F238E27FC236}">
                <a16:creationId xmlns:a16="http://schemas.microsoft.com/office/drawing/2014/main" id="{DF269CE0-5DE0-EEB6-0F6B-E4FF0440EBE6}"/>
              </a:ext>
            </a:extLst>
          </p:cNvPr>
          <p:cNvSpPr txBox="1"/>
          <p:nvPr/>
        </p:nvSpPr>
        <p:spPr>
          <a:xfrm>
            <a:off x="2715436" y="3917233"/>
            <a:ext cx="565400" cy="233033"/>
          </a:xfrm>
          <a:prstGeom prst="rect">
            <a:avLst/>
          </a:prstGeom>
          <a:noFill/>
        </p:spPr>
        <p:txBody>
          <a:bodyPr wrap="square" rtlCol="0">
            <a:spAutoFit/>
          </a:bodyPr>
          <a:lstStyle/>
          <a:p>
            <a:r>
              <a:rPr lang="en-US" altLang="zh-CN" sz="1200" dirty="0">
                <a:latin typeface="微软雅黑" panose="020B0503020204020204" pitchFamily="34" charset="-122"/>
                <a:ea typeface="微软雅黑" panose="020B0503020204020204" pitchFamily="34" charset="-122"/>
              </a:rPr>
              <a:t>70</a:t>
            </a:r>
            <a:r>
              <a:rPr lang="zh-CN" altLang="en-US" sz="1200" dirty="0">
                <a:latin typeface="微软雅黑" panose="020B0503020204020204" pitchFamily="34" charset="-122"/>
                <a:ea typeface="微软雅黑" panose="020B0503020204020204" pitchFamily="34" charset="-122"/>
              </a:rPr>
              <a:t>℃</a:t>
            </a:r>
          </a:p>
        </p:txBody>
      </p:sp>
      <p:sp>
        <p:nvSpPr>
          <p:cNvPr id="138" name="TextBox 47">
            <a:extLst>
              <a:ext uri="{FF2B5EF4-FFF2-40B4-BE49-F238E27FC236}">
                <a16:creationId xmlns:a16="http://schemas.microsoft.com/office/drawing/2014/main" id="{D5118543-25D1-A658-F9B3-C57352736624}"/>
              </a:ext>
            </a:extLst>
          </p:cNvPr>
          <p:cNvSpPr txBox="1"/>
          <p:nvPr/>
        </p:nvSpPr>
        <p:spPr>
          <a:xfrm>
            <a:off x="3466911" y="3529644"/>
            <a:ext cx="785060"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喷淋塔</a:t>
            </a:r>
          </a:p>
        </p:txBody>
      </p:sp>
      <p:sp>
        <p:nvSpPr>
          <p:cNvPr id="139" name="TextBox 48">
            <a:extLst>
              <a:ext uri="{FF2B5EF4-FFF2-40B4-BE49-F238E27FC236}">
                <a16:creationId xmlns:a16="http://schemas.microsoft.com/office/drawing/2014/main" id="{D512A3ED-8E93-E448-0CB1-1476C2C07111}"/>
              </a:ext>
            </a:extLst>
          </p:cNvPr>
          <p:cNvSpPr txBox="1"/>
          <p:nvPr/>
        </p:nvSpPr>
        <p:spPr>
          <a:xfrm>
            <a:off x="1330339" y="5559874"/>
            <a:ext cx="747419" cy="276999"/>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rPr>
              <a:t>热用户</a:t>
            </a:r>
          </a:p>
        </p:txBody>
      </p:sp>
      <p:sp>
        <p:nvSpPr>
          <p:cNvPr id="140" name="TextBox 50">
            <a:extLst>
              <a:ext uri="{FF2B5EF4-FFF2-40B4-BE49-F238E27FC236}">
                <a16:creationId xmlns:a16="http://schemas.microsoft.com/office/drawing/2014/main" id="{A921D059-8069-D8A3-716A-113BCA75CAE3}"/>
              </a:ext>
            </a:extLst>
          </p:cNvPr>
          <p:cNvSpPr txBox="1"/>
          <p:nvPr/>
        </p:nvSpPr>
        <p:spPr>
          <a:xfrm>
            <a:off x="3374633" y="5405049"/>
            <a:ext cx="456419" cy="23303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热泵</a:t>
            </a:r>
          </a:p>
        </p:txBody>
      </p:sp>
      <p:sp>
        <p:nvSpPr>
          <p:cNvPr id="141" name="TextBox 42">
            <a:extLst>
              <a:ext uri="{FF2B5EF4-FFF2-40B4-BE49-F238E27FC236}">
                <a16:creationId xmlns:a16="http://schemas.microsoft.com/office/drawing/2014/main" id="{499CCC7E-3EAA-2307-531C-F92D0950127B}"/>
              </a:ext>
            </a:extLst>
          </p:cNvPr>
          <p:cNvSpPr txBox="1"/>
          <p:nvPr/>
        </p:nvSpPr>
        <p:spPr>
          <a:xfrm>
            <a:off x="2736739" y="5252250"/>
            <a:ext cx="565400" cy="233033"/>
          </a:xfrm>
          <a:prstGeom prst="rect">
            <a:avLst/>
          </a:prstGeom>
          <a:noFill/>
        </p:spPr>
        <p:txBody>
          <a:bodyPr wrap="square" rtlCol="0">
            <a:spAutoFit/>
          </a:bodyPr>
          <a:lstStyle/>
          <a:p>
            <a:r>
              <a:rPr lang="en-US" altLang="zh-CN" sz="1200" dirty="0">
                <a:latin typeface="微软雅黑" panose="020B0503020204020204" pitchFamily="34" charset="-122"/>
                <a:ea typeface="微软雅黑" panose="020B0503020204020204" pitchFamily="34" charset="-122"/>
              </a:rPr>
              <a:t>60</a:t>
            </a:r>
            <a:r>
              <a:rPr lang="zh-CN" altLang="en-US" sz="1200" dirty="0">
                <a:latin typeface="微软雅黑" panose="020B0503020204020204" pitchFamily="34" charset="-122"/>
                <a:ea typeface="微软雅黑" panose="020B0503020204020204" pitchFamily="34" charset="-122"/>
              </a:rPr>
              <a:t>℃</a:t>
            </a:r>
          </a:p>
        </p:txBody>
      </p:sp>
      <p:cxnSp>
        <p:nvCxnSpPr>
          <p:cNvPr id="142" name="直接连接符 141">
            <a:extLst>
              <a:ext uri="{FF2B5EF4-FFF2-40B4-BE49-F238E27FC236}">
                <a16:creationId xmlns:a16="http://schemas.microsoft.com/office/drawing/2014/main" id="{4D1B1EB8-AC60-D1A6-FBA7-F16C830FC027}"/>
              </a:ext>
            </a:extLst>
          </p:cNvPr>
          <p:cNvCxnSpPr/>
          <p:nvPr/>
        </p:nvCxnSpPr>
        <p:spPr>
          <a:xfrm>
            <a:off x="4385308" y="4858536"/>
            <a:ext cx="0" cy="328536"/>
          </a:xfrm>
          <a:prstGeom prst="line">
            <a:avLst/>
          </a:prstGeom>
        </p:spPr>
        <p:style>
          <a:lnRef idx="2">
            <a:schemeClr val="accent6"/>
          </a:lnRef>
          <a:fillRef idx="0">
            <a:schemeClr val="accent6"/>
          </a:fillRef>
          <a:effectRef idx="1">
            <a:schemeClr val="accent6"/>
          </a:effectRef>
          <a:fontRef idx="minor">
            <a:schemeClr val="tx1"/>
          </a:fontRef>
        </p:style>
      </p:cxnSp>
      <p:cxnSp>
        <p:nvCxnSpPr>
          <p:cNvPr id="143" name="直接箭头连接符 142">
            <a:extLst>
              <a:ext uri="{FF2B5EF4-FFF2-40B4-BE49-F238E27FC236}">
                <a16:creationId xmlns:a16="http://schemas.microsoft.com/office/drawing/2014/main" id="{C09D18BC-3E5F-9EF6-7928-0CC143FB1B35}"/>
              </a:ext>
            </a:extLst>
          </p:cNvPr>
          <p:cNvCxnSpPr/>
          <p:nvPr/>
        </p:nvCxnSpPr>
        <p:spPr>
          <a:xfrm>
            <a:off x="4321608" y="4407658"/>
            <a:ext cx="484629"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44" name="TextBox 47">
            <a:extLst>
              <a:ext uri="{FF2B5EF4-FFF2-40B4-BE49-F238E27FC236}">
                <a16:creationId xmlns:a16="http://schemas.microsoft.com/office/drawing/2014/main" id="{89ED1AE1-AF42-6154-327F-E8B1DD7BC0BD}"/>
              </a:ext>
            </a:extLst>
          </p:cNvPr>
          <p:cNvSpPr txBox="1"/>
          <p:nvPr/>
        </p:nvSpPr>
        <p:spPr>
          <a:xfrm>
            <a:off x="10759549" y="4065897"/>
            <a:ext cx="565400" cy="233033"/>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蒸汽</a:t>
            </a:r>
          </a:p>
        </p:txBody>
      </p:sp>
      <p:sp>
        <p:nvSpPr>
          <p:cNvPr id="145" name="TextBox 47">
            <a:extLst>
              <a:ext uri="{FF2B5EF4-FFF2-40B4-BE49-F238E27FC236}">
                <a16:creationId xmlns:a16="http://schemas.microsoft.com/office/drawing/2014/main" id="{CF2C36F8-B240-7166-33CF-026AEC15DAC5}"/>
              </a:ext>
            </a:extLst>
          </p:cNvPr>
          <p:cNvSpPr txBox="1"/>
          <p:nvPr/>
        </p:nvSpPr>
        <p:spPr>
          <a:xfrm>
            <a:off x="10719164" y="4259752"/>
            <a:ext cx="745471"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凝结水</a:t>
            </a:r>
          </a:p>
        </p:txBody>
      </p:sp>
      <p:cxnSp>
        <p:nvCxnSpPr>
          <p:cNvPr id="146" name="直接连接符 145">
            <a:extLst>
              <a:ext uri="{FF2B5EF4-FFF2-40B4-BE49-F238E27FC236}">
                <a16:creationId xmlns:a16="http://schemas.microsoft.com/office/drawing/2014/main" id="{4E87009D-0136-72BD-BA9A-4CFF725F7102}"/>
              </a:ext>
            </a:extLst>
          </p:cNvPr>
          <p:cNvCxnSpPr/>
          <p:nvPr/>
        </p:nvCxnSpPr>
        <p:spPr>
          <a:xfrm>
            <a:off x="10458374" y="2174748"/>
            <a:ext cx="0" cy="2483726"/>
          </a:xfrm>
          <a:prstGeom prst="line">
            <a:avLst/>
          </a:prstGeom>
        </p:spPr>
        <p:style>
          <a:lnRef idx="3">
            <a:schemeClr val="accent1"/>
          </a:lnRef>
          <a:fillRef idx="0">
            <a:schemeClr val="accent1"/>
          </a:fillRef>
          <a:effectRef idx="2">
            <a:schemeClr val="accent1"/>
          </a:effectRef>
          <a:fontRef idx="minor">
            <a:schemeClr val="tx1"/>
          </a:fontRef>
        </p:style>
      </p:cxnSp>
      <p:cxnSp>
        <p:nvCxnSpPr>
          <p:cNvPr id="147" name="直接连接符 146">
            <a:extLst>
              <a:ext uri="{FF2B5EF4-FFF2-40B4-BE49-F238E27FC236}">
                <a16:creationId xmlns:a16="http://schemas.microsoft.com/office/drawing/2014/main" id="{461CB865-0FA0-6389-E725-F4457A1514EB}"/>
              </a:ext>
            </a:extLst>
          </p:cNvPr>
          <p:cNvCxnSpPr>
            <a:cxnSpLocks/>
          </p:cNvCxnSpPr>
          <p:nvPr/>
        </p:nvCxnSpPr>
        <p:spPr>
          <a:xfrm>
            <a:off x="10065864" y="4675569"/>
            <a:ext cx="413881"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48" name="直接箭头连接符 147">
            <a:extLst>
              <a:ext uri="{FF2B5EF4-FFF2-40B4-BE49-F238E27FC236}">
                <a16:creationId xmlns:a16="http://schemas.microsoft.com/office/drawing/2014/main" id="{2A59856F-2521-A606-3F40-D0D8160B8041}"/>
              </a:ext>
            </a:extLst>
          </p:cNvPr>
          <p:cNvCxnSpPr/>
          <p:nvPr/>
        </p:nvCxnSpPr>
        <p:spPr>
          <a:xfrm flipH="1">
            <a:off x="9935028" y="2174748"/>
            <a:ext cx="523346"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9" name="直接连接符 148">
            <a:extLst>
              <a:ext uri="{FF2B5EF4-FFF2-40B4-BE49-F238E27FC236}">
                <a16:creationId xmlns:a16="http://schemas.microsoft.com/office/drawing/2014/main" id="{91B95CA0-4F57-5343-1595-6751046C1AB1}"/>
              </a:ext>
            </a:extLst>
          </p:cNvPr>
          <p:cNvCxnSpPr/>
          <p:nvPr/>
        </p:nvCxnSpPr>
        <p:spPr>
          <a:xfrm>
            <a:off x="9935028" y="3141019"/>
            <a:ext cx="261673"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150" name="直接连接符 149">
            <a:extLst>
              <a:ext uri="{FF2B5EF4-FFF2-40B4-BE49-F238E27FC236}">
                <a16:creationId xmlns:a16="http://schemas.microsoft.com/office/drawing/2014/main" id="{E79444B9-4C59-23E1-C785-3496AEA0E2F2}"/>
              </a:ext>
            </a:extLst>
          </p:cNvPr>
          <p:cNvCxnSpPr/>
          <p:nvPr/>
        </p:nvCxnSpPr>
        <p:spPr>
          <a:xfrm flipH="1">
            <a:off x="10196702" y="3141019"/>
            <a:ext cx="731" cy="1456877"/>
          </a:xfrm>
          <a:prstGeom prst="line">
            <a:avLst/>
          </a:prstGeom>
        </p:spPr>
        <p:style>
          <a:lnRef idx="2">
            <a:schemeClr val="accent6"/>
          </a:lnRef>
          <a:fillRef idx="0">
            <a:schemeClr val="accent6"/>
          </a:fillRef>
          <a:effectRef idx="1">
            <a:schemeClr val="accent6"/>
          </a:effectRef>
          <a:fontRef idx="minor">
            <a:schemeClr val="tx1"/>
          </a:fontRef>
        </p:style>
      </p:cxnSp>
      <p:cxnSp>
        <p:nvCxnSpPr>
          <p:cNvPr id="151" name="直接箭头连接符 150">
            <a:extLst>
              <a:ext uri="{FF2B5EF4-FFF2-40B4-BE49-F238E27FC236}">
                <a16:creationId xmlns:a16="http://schemas.microsoft.com/office/drawing/2014/main" id="{49A913B2-ACF7-B432-C558-3142526A5A53}"/>
              </a:ext>
            </a:extLst>
          </p:cNvPr>
          <p:cNvCxnSpPr/>
          <p:nvPr/>
        </p:nvCxnSpPr>
        <p:spPr>
          <a:xfrm flipH="1">
            <a:off x="9453050" y="5108167"/>
            <a:ext cx="743651"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52" name="直接箭头连接符 151">
            <a:extLst>
              <a:ext uri="{FF2B5EF4-FFF2-40B4-BE49-F238E27FC236}">
                <a16:creationId xmlns:a16="http://schemas.microsoft.com/office/drawing/2014/main" id="{0A9AA484-0F39-1FC6-2E14-B41391CD6E0E}"/>
              </a:ext>
            </a:extLst>
          </p:cNvPr>
          <p:cNvCxnSpPr/>
          <p:nvPr/>
        </p:nvCxnSpPr>
        <p:spPr>
          <a:xfrm flipH="1">
            <a:off x="9997121" y="4173844"/>
            <a:ext cx="646172"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53" name="Picture 5">
            <a:extLst>
              <a:ext uri="{FF2B5EF4-FFF2-40B4-BE49-F238E27FC236}">
                <a16:creationId xmlns:a16="http://schemas.microsoft.com/office/drawing/2014/main" id="{9FD6327B-B069-F5D3-CC76-FDBDE8A3FBB2}"/>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6228484" y="3787134"/>
            <a:ext cx="2701010" cy="204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4" name="直接箭头连接符 153">
            <a:extLst>
              <a:ext uri="{FF2B5EF4-FFF2-40B4-BE49-F238E27FC236}">
                <a16:creationId xmlns:a16="http://schemas.microsoft.com/office/drawing/2014/main" id="{3031A9E8-0B19-1952-7F9B-25246D1DEAA1}"/>
              </a:ext>
            </a:extLst>
          </p:cNvPr>
          <p:cNvCxnSpPr>
            <a:cxnSpLocks/>
          </p:cNvCxnSpPr>
          <p:nvPr/>
        </p:nvCxnSpPr>
        <p:spPr>
          <a:xfrm>
            <a:off x="8624004" y="5108167"/>
            <a:ext cx="16154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5" name="直接箭头连接符 154">
            <a:extLst>
              <a:ext uri="{FF2B5EF4-FFF2-40B4-BE49-F238E27FC236}">
                <a16:creationId xmlns:a16="http://schemas.microsoft.com/office/drawing/2014/main" id="{F2F051FB-3940-1551-1076-607D28BC7A9B}"/>
              </a:ext>
            </a:extLst>
          </p:cNvPr>
          <p:cNvCxnSpPr>
            <a:cxnSpLocks/>
          </p:cNvCxnSpPr>
          <p:nvPr/>
        </p:nvCxnSpPr>
        <p:spPr>
          <a:xfrm flipH="1">
            <a:off x="8485700" y="4190939"/>
            <a:ext cx="138303"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56" name="TextBox 72">
            <a:extLst>
              <a:ext uri="{FF2B5EF4-FFF2-40B4-BE49-F238E27FC236}">
                <a16:creationId xmlns:a16="http://schemas.microsoft.com/office/drawing/2014/main" id="{84BA1917-F8B0-8C10-9CFB-C47E949CC16D}"/>
              </a:ext>
            </a:extLst>
          </p:cNvPr>
          <p:cNvSpPr txBox="1"/>
          <p:nvPr/>
        </p:nvSpPr>
        <p:spPr>
          <a:xfrm>
            <a:off x="9930757" y="2883690"/>
            <a:ext cx="548988" cy="233033"/>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rPr>
              <a:t>32</a:t>
            </a:r>
            <a:r>
              <a:rPr lang="zh-CN" altLang="en-US" sz="1200" dirty="0">
                <a:latin typeface="微软雅黑" panose="020B0503020204020204" pitchFamily="34" charset="-122"/>
                <a:ea typeface="微软雅黑" panose="020B0503020204020204" pitchFamily="34" charset="-122"/>
              </a:rPr>
              <a:t>℃</a:t>
            </a:r>
          </a:p>
        </p:txBody>
      </p:sp>
      <p:sp>
        <p:nvSpPr>
          <p:cNvPr id="157" name="TextBox 73">
            <a:extLst>
              <a:ext uri="{FF2B5EF4-FFF2-40B4-BE49-F238E27FC236}">
                <a16:creationId xmlns:a16="http://schemas.microsoft.com/office/drawing/2014/main" id="{F09D213B-D357-CB05-D6B4-EDCBDD01100D}"/>
              </a:ext>
            </a:extLst>
          </p:cNvPr>
          <p:cNvSpPr txBox="1"/>
          <p:nvPr/>
        </p:nvSpPr>
        <p:spPr>
          <a:xfrm>
            <a:off x="9884574" y="1934982"/>
            <a:ext cx="733053" cy="276999"/>
          </a:xfrm>
          <a:prstGeom prst="rect">
            <a:avLst/>
          </a:prstGeom>
          <a:noFill/>
        </p:spPr>
        <p:txBody>
          <a:bodyPr wrap="square" rtlCol="0">
            <a:spAutoFit/>
          </a:bodyPr>
          <a:lstStyle/>
          <a:p>
            <a:pPr algn="ctr"/>
            <a:r>
              <a:rPr lang="en-US" altLang="zh-CN" sz="1200" dirty="0">
                <a:latin typeface="微软雅黑" panose="020B0503020204020204" pitchFamily="34" charset="-122"/>
                <a:ea typeface="微软雅黑" panose="020B0503020204020204" pitchFamily="34" charset="-122"/>
              </a:rPr>
              <a:t>40</a:t>
            </a:r>
            <a:r>
              <a:rPr lang="zh-CN" altLang="en-US" sz="1200" dirty="0">
                <a:latin typeface="微软雅黑" panose="020B0503020204020204" pitchFamily="34" charset="-122"/>
                <a:ea typeface="微软雅黑" panose="020B0503020204020204" pitchFamily="34" charset="-122"/>
              </a:rPr>
              <a:t>℃</a:t>
            </a:r>
          </a:p>
        </p:txBody>
      </p:sp>
      <p:sp>
        <p:nvSpPr>
          <p:cNvPr id="158" name="TextBox 41">
            <a:extLst>
              <a:ext uri="{FF2B5EF4-FFF2-40B4-BE49-F238E27FC236}">
                <a16:creationId xmlns:a16="http://schemas.microsoft.com/office/drawing/2014/main" id="{AB723F34-8D33-1340-9B63-72D28C19BC5C}"/>
              </a:ext>
            </a:extLst>
          </p:cNvPr>
          <p:cNvSpPr txBox="1"/>
          <p:nvPr/>
        </p:nvSpPr>
        <p:spPr>
          <a:xfrm>
            <a:off x="8526829" y="3869457"/>
            <a:ext cx="565400" cy="233033"/>
          </a:xfrm>
          <a:prstGeom prst="rect">
            <a:avLst/>
          </a:prstGeom>
          <a:noFill/>
        </p:spPr>
        <p:txBody>
          <a:bodyPr wrap="square" rtlCol="0">
            <a:spAutoFit/>
          </a:bodyPr>
          <a:lstStyle/>
          <a:p>
            <a:r>
              <a:rPr lang="en-US" altLang="zh-CN" sz="1200" dirty="0">
                <a:latin typeface="微软雅黑" panose="020B0503020204020204" pitchFamily="34" charset="-122"/>
                <a:ea typeface="微软雅黑" panose="020B0503020204020204" pitchFamily="34" charset="-122"/>
              </a:rPr>
              <a:t>7</a:t>
            </a:r>
            <a:r>
              <a:rPr lang="zh-CN" altLang="en-US" sz="1200" dirty="0">
                <a:latin typeface="微软雅黑" panose="020B0503020204020204" pitchFamily="34" charset="-122"/>
                <a:ea typeface="微软雅黑" panose="020B0503020204020204" pitchFamily="34" charset="-122"/>
              </a:rPr>
              <a:t>℃</a:t>
            </a:r>
          </a:p>
        </p:txBody>
      </p:sp>
      <p:sp>
        <p:nvSpPr>
          <p:cNvPr id="159" name="TextBox 47">
            <a:extLst>
              <a:ext uri="{FF2B5EF4-FFF2-40B4-BE49-F238E27FC236}">
                <a16:creationId xmlns:a16="http://schemas.microsoft.com/office/drawing/2014/main" id="{2976A20D-1A38-D349-4AD9-48C601F81933}"/>
              </a:ext>
            </a:extLst>
          </p:cNvPr>
          <p:cNvSpPr txBox="1"/>
          <p:nvPr/>
        </p:nvSpPr>
        <p:spPr>
          <a:xfrm>
            <a:off x="8927951" y="3346567"/>
            <a:ext cx="933058"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冷却塔</a:t>
            </a:r>
          </a:p>
        </p:txBody>
      </p:sp>
      <p:sp>
        <p:nvSpPr>
          <p:cNvPr id="160" name="TextBox 48">
            <a:extLst>
              <a:ext uri="{FF2B5EF4-FFF2-40B4-BE49-F238E27FC236}">
                <a16:creationId xmlns:a16="http://schemas.microsoft.com/office/drawing/2014/main" id="{6E729FF3-A14A-FAAC-AA21-E0AD625EFB00}"/>
              </a:ext>
            </a:extLst>
          </p:cNvPr>
          <p:cNvSpPr txBox="1"/>
          <p:nvPr/>
        </p:nvSpPr>
        <p:spPr>
          <a:xfrm>
            <a:off x="7292814" y="5597161"/>
            <a:ext cx="898789" cy="276999"/>
          </a:xfrm>
          <a:prstGeom prst="rect">
            <a:avLst/>
          </a:prstGeom>
          <a:noFill/>
        </p:spPr>
        <p:txBody>
          <a:bodyPr wrap="square" rtlCol="0">
            <a:spAutoFit/>
          </a:bodyPr>
          <a:lstStyle/>
          <a:p>
            <a:r>
              <a:rPr lang="zh-CN" altLang="en-US" sz="1200" b="1" dirty="0">
                <a:latin typeface="微软雅黑" panose="020B0503020204020204" pitchFamily="34" charset="-122"/>
                <a:ea typeface="微软雅黑" panose="020B0503020204020204" pitchFamily="34" charset="-122"/>
              </a:rPr>
              <a:t>冷用户</a:t>
            </a:r>
          </a:p>
        </p:txBody>
      </p:sp>
      <p:sp>
        <p:nvSpPr>
          <p:cNvPr id="161" name="TextBox 50">
            <a:extLst>
              <a:ext uri="{FF2B5EF4-FFF2-40B4-BE49-F238E27FC236}">
                <a16:creationId xmlns:a16="http://schemas.microsoft.com/office/drawing/2014/main" id="{EBD37A7D-6FB7-A6B1-ABB9-353B9201ECEF}"/>
              </a:ext>
            </a:extLst>
          </p:cNvPr>
          <p:cNvSpPr txBox="1"/>
          <p:nvPr/>
        </p:nvSpPr>
        <p:spPr>
          <a:xfrm>
            <a:off x="9383085" y="5359696"/>
            <a:ext cx="388216" cy="461665"/>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热</a:t>
            </a:r>
            <a:endParaRPr lang="en-US" altLang="zh-CN" sz="1200" dirty="0">
              <a:latin typeface="微软雅黑" panose="020B0503020204020204" pitchFamily="34" charset="-122"/>
              <a:ea typeface="微软雅黑" panose="020B0503020204020204" pitchFamily="34" charset="-122"/>
            </a:endParaRPr>
          </a:p>
          <a:p>
            <a:r>
              <a:rPr lang="zh-CN" altLang="en-US" sz="1200" dirty="0">
                <a:latin typeface="微软雅黑" panose="020B0503020204020204" pitchFamily="34" charset="-122"/>
                <a:ea typeface="微软雅黑" panose="020B0503020204020204" pitchFamily="34" charset="-122"/>
              </a:rPr>
              <a:t>泵</a:t>
            </a:r>
          </a:p>
        </p:txBody>
      </p:sp>
      <p:sp>
        <p:nvSpPr>
          <p:cNvPr id="162" name="TextBox 42">
            <a:extLst>
              <a:ext uri="{FF2B5EF4-FFF2-40B4-BE49-F238E27FC236}">
                <a16:creationId xmlns:a16="http://schemas.microsoft.com/office/drawing/2014/main" id="{5A65AB02-D613-D829-02FB-EEEFC762CF52}"/>
              </a:ext>
            </a:extLst>
          </p:cNvPr>
          <p:cNvSpPr txBox="1"/>
          <p:nvPr/>
        </p:nvSpPr>
        <p:spPr>
          <a:xfrm>
            <a:off x="8548132" y="5204474"/>
            <a:ext cx="565400" cy="233033"/>
          </a:xfrm>
          <a:prstGeom prst="rect">
            <a:avLst/>
          </a:prstGeom>
          <a:noFill/>
        </p:spPr>
        <p:txBody>
          <a:bodyPr wrap="square" rtlCol="0">
            <a:spAutoFit/>
          </a:bodyPr>
          <a:lstStyle/>
          <a:p>
            <a:r>
              <a:rPr lang="en-US" altLang="zh-CN" sz="1200" dirty="0">
                <a:latin typeface="微软雅黑" panose="020B0503020204020204" pitchFamily="34" charset="-122"/>
                <a:ea typeface="微软雅黑" panose="020B0503020204020204" pitchFamily="34" charset="-122"/>
              </a:rPr>
              <a:t>12</a:t>
            </a:r>
            <a:r>
              <a:rPr lang="zh-CN" altLang="en-US" sz="1200" dirty="0">
                <a:latin typeface="微软雅黑" panose="020B0503020204020204" pitchFamily="34" charset="-122"/>
                <a:ea typeface="微软雅黑" panose="020B0503020204020204" pitchFamily="34" charset="-122"/>
              </a:rPr>
              <a:t>℃</a:t>
            </a:r>
          </a:p>
        </p:txBody>
      </p:sp>
      <p:cxnSp>
        <p:nvCxnSpPr>
          <p:cNvPr id="163" name="直接连接符 162">
            <a:extLst>
              <a:ext uri="{FF2B5EF4-FFF2-40B4-BE49-F238E27FC236}">
                <a16:creationId xmlns:a16="http://schemas.microsoft.com/office/drawing/2014/main" id="{7D7FA048-1D79-144E-1B69-A4399DF992E5}"/>
              </a:ext>
            </a:extLst>
          </p:cNvPr>
          <p:cNvCxnSpPr/>
          <p:nvPr/>
        </p:nvCxnSpPr>
        <p:spPr>
          <a:xfrm>
            <a:off x="10196701" y="4810759"/>
            <a:ext cx="0" cy="328536"/>
          </a:xfrm>
          <a:prstGeom prst="line">
            <a:avLst/>
          </a:prstGeom>
        </p:spPr>
        <p:style>
          <a:lnRef idx="2">
            <a:schemeClr val="accent6"/>
          </a:lnRef>
          <a:fillRef idx="0">
            <a:schemeClr val="accent6"/>
          </a:fillRef>
          <a:effectRef idx="1">
            <a:schemeClr val="accent6"/>
          </a:effectRef>
          <a:fontRef idx="minor">
            <a:schemeClr val="tx1"/>
          </a:fontRef>
        </p:style>
      </p:cxnSp>
      <p:cxnSp>
        <p:nvCxnSpPr>
          <p:cNvPr id="164" name="直接箭头连接符 163">
            <a:extLst>
              <a:ext uri="{FF2B5EF4-FFF2-40B4-BE49-F238E27FC236}">
                <a16:creationId xmlns:a16="http://schemas.microsoft.com/office/drawing/2014/main" id="{72B007E8-B986-5720-CFB2-4B39F9EBA93F}"/>
              </a:ext>
            </a:extLst>
          </p:cNvPr>
          <p:cNvCxnSpPr/>
          <p:nvPr/>
        </p:nvCxnSpPr>
        <p:spPr>
          <a:xfrm>
            <a:off x="10133001" y="4359882"/>
            <a:ext cx="484629"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165" name="图片 164">
            <a:extLst>
              <a:ext uri="{FF2B5EF4-FFF2-40B4-BE49-F238E27FC236}">
                <a16:creationId xmlns:a16="http://schemas.microsoft.com/office/drawing/2014/main" id="{75BA20D1-A59F-CD00-A169-2AA5B3479D9D}"/>
              </a:ext>
            </a:extLst>
          </p:cNvPr>
          <p:cNvPicPr>
            <a:picLocks noChangeAspect="1"/>
          </p:cNvPicPr>
          <p:nvPr/>
        </p:nvPicPr>
        <p:blipFill>
          <a:blip r:embed="rId8"/>
          <a:stretch>
            <a:fillRect/>
          </a:stretch>
        </p:blipFill>
        <p:spPr>
          <a:xfrm>
            <a:off x="8360542" y="1780015"/>
            <a:ext cx="1569484" cy="1597679"/>
          </a:xfrm>
          <a:prstGeom prst="rect">
            <a:avLst/>
          </a:prstGeom>
        </p:spPr>
      </p:pic>
      <p:sp>
        <p:nvSpPr>
          <p:cNvPr id="167" name="TextBox 48">
            <a:extLst>
              <a:ext uri="{FF2B5EF4-FFF2-40B4-BE49-F238E27FC236}">
                <a16:creationId xmlns:a16="http://schemas.microsoft.com/office/drawing/2014/main" id="{3125E6E4-A6B0-84F9-E948-75FB0C2FBD95}"/>
              </a:ext>
            </a:extLst>
          </p:cNvPr>
          <p:cNvSpPr txBox="1"/>
          <p:nvPr/>
        </p:nvSpPr>
        <p:spPr>
          <a:xfrm>
            <a:off x="1011777" y="2604669"/>
            <a:ext cx="2005614" cy="338554"/>
          </a:xfrm>
          <a:prstGeom prst="rect">
            <a:avLst/>
          </a:prstGeom>
          <a:noFill/>
          <a:ln>
            <a:solidFill>
              <a:schemeClr val="tx1"/>
            </a:solidFill>
            <a:prstDash val="sysDash"/>
            <a:extLst>
              <a:ext uri="{C807C97D-BFC1-408E-A445-0C87EB9F89A2}">
                <ask:lineSketchStyleProps xmlns:ask="http://schemas.microsoft.com/office/drawing/2018/sketchyshapes" sd="2046276675">
                  <a:custGeom>
                    <a:avLst/>
                    <a:gdLst>
                      <a:gd name="connsiteX0" fmla="*/ 0 w 2098597"/>
                      <a:gd name="connsiteY0" fmla="*/ 0 h 338554"/>
                      <a:gd name="connsiteX1" fmla="*/ 566621 w 2098597"/>
                      <a:gd name="connsiteY1" fmla="*/ 0 h 338554"/>
                      <a:gd name="connsiteX2" fmla="*/ 1049299 w 2098597"/>
                      <a:gd name="connsiteY2" fmla="*/ 0 h 338554"/>
                      <a:gd name="connsiteX3" fmla="*/ 1510990 w 2098597"/>
                      <a:gd name="connsiteY3" fmla="*/ 0 h 338554"/>
                      <a:gd name="connsiteX4" fmla="*/ 2098597 w 2098597"/>
                      <a:gd name="connsiteY4" fmla="*/ 0 h 338554"/>
                      <a:gd name="connsiteX5" fmla="*/ 2098597 w 2098597"/>
                      <a:gd name="connsiteY5" fmla="*/ 338554 h 338554"/>
                      <a:gd name="connsiteX6" fmla="*/ 1573948 w 2098597"/>
                      <a:gd name="connsiteY6" fmla="*/ 338554 h 338554"/>
                      <a:gd name="connsiteX7" fmla="*/ 1091270 w 2098597"/>
                      <a:gd name="connsiteY7" fmla="*/ 338554 h 338554"/>
                      <a:gd name="connsiteX8" fmla="*/ 545635 w 2098597"/>
                      <a:gd name="connsiteY8" fmla="*/ 338554 h 338554"/>
                      <a:gd name="connsiteX9" fmla="*/ 0 w 2098597"/>
                      <a:gd name="connsiteY9" fmla="*/ 338554 h 338554"/>
                      <a:gd name="connsiteX10" fmla="*/ 0 w 2098597"/>
                      <a:gd name="connsiteY10" fmla="*/ 0 h 33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8597" h="338554" extrusionOk="0">
                        <a:moveTo>
                          <a:pt x="0" y="0"/>
                        </a:moveTo>
                        <a:cubicBezTo>
                          <a:pt x="151924" y="-8869"/>
                          <a:pt x="451289" y="30488"/>
                          <a:pt x="566621" y="0"/>
                        </a:cubicBezTo>
                        <a:cubicBezTo>
                          <a:pt x="681953" y="-30488"/>
                          <a:pt x="828688" y="36223"/>
                          <a:pt x="1049299" y="0"/>
                        </a:cubicBezTo>
                        <a:cubicBezTo>
                          <a:pt x="1269910" y="-36223"/>
                          <a:pt x="1376533" y="20549"/>
                          <a:pt x="1510990" y="0"/>
                        </a:cubicBezTo>
                        <a:cubicBezTo>
                          <a:pt x="1645447" y="-20549"/>
                          <a:pt x="1810569" y="54766"/>
                          <a:pt x="2098597" y="0"/>
                        </a:cubicBezTo>
                        <a:cubicBezTo>
                          <a:pt x="2129209" y="146123"/>
                          <a:pt x="2080751" y="195570"/>
                          <a:pt x="2098597" y="338554"/>
                        </a:cubicBezTo>
                        <a:cubicBezTo>
                          <a:pt x="1837965" y="340755"/>
                          <a:pt x="1751328" y="335510"/>
                          <a:pt x="1573948" y="338554"/>
                        </a:cubicBezTo>
                        <a:cubicBezTo>
                          <a:pt x="1396568" y="341598"/>
                          <a:pt x="1245005" y="336004"/>
                          <a:pt x="1091270" y="338554"/>
                        </a:cubicBezTo>
                        <a:cubicBezTo>
                          <a:pt x="937535" y="341104"/>
                          <a:pt x="783453" y="283752"/>
                          <a:pt x="545635" y="338554"/>
                        </a:cubicBezTo>
                        <a:cubicBezTo>
                          <a:pt x="307817" y="393356"/>
                          <a:pt x="209174" y="306459"/>
                          <a:pt x="0" y="338554"/>
                        </a:cubicBezTo>
                        <a:cubicBezTo>
                          <a:pt x="-25299" y="226664"/>
                          <a:pt x="19570" y="130694"/>
                          <a:pt x="0" y="0"/>
                        </a:cubicBezTo>
                        <a:close/>
                      </a:path>
                    </a:pathLst>
                  </a:custGeom>
                  <ask:type>
                    <ask:lineSketchNone/>
                  </ask:type>
                </ask:lineSketchStyleProps>
              </a:ext>
            </a:extLst>
          </a:ln>
        </p:spPr>
        <p:txBody>
          <a:bodyPr wrap="square" rtlCol="0">
            <a:spAutoFit/>
          </a:bodyPr>
          <a:lstStyle/>
          <a:p>
            <a:pPr algn="ctr"/>
            <a:r>
              <a:rPr lang="zh-CN" altLang="en-US" sz="1600" b="1" dirty="0">
                <a:solidFill>
                  <a:srgbClr val="1C326B"/>
                </a:solidFill>
                <a:latin typeface="微软雅黑" panose="020B0503020204020204" pitchFamily="34" charset="-122"/>
                <a:ea typeface="微软雅黑" panose="020B0503020204020204" pitchFamily="34" charset="-122"/>
              </a:rPr>
              <a:t>冬季</a:t>
            </a:r>
            <a:r>
              <a:rPr lang="en-US" altLang="zh-CN" sz="1600" b="1" dirty="0">
                <a:solidFill>
                  <a:srgbClr val="1C326B"/>
                </a:solidFill>
                <a:latin typeface="微软雅黑" panose="020B0503020204020204" pitchFamily="34" charset="-122"/>
                <a:ea typeface="微软雅黑" panose="020B0503020204020204" pitchFamily="34" charset="-122"/>
              </a:rPr>
              <a:t>11</a:t>
            </a:r>
            <a:r>
              <a:rPr lang="zh-CN" altLang="en-US" sz="1600" b="1" dirty="0">
                <a:solidFill>
                  <a:srgbClr val="1C326B"/>
                </a:solidFill>
                <a:latin typeface="微软雅黑" panose="020B0503020204020204" pitchFamily="34" charset="-122"/>
                <a:ea typeface="微软雅黑" panose="020B0503020204020204" pitchFamily="34" charset="-122"/>
              </a:rPr>
              <a:t>月</a:t>
            </a:r>
            <a:r>
              <a:rPr lang="en-US" altLang="zh-CN" sz="1600" b="1" dirty="0">
                <a:solidFill>
                  <a:srgbClr val="1C326B"/>
                </a:solidFill>
                <a:latin typeface="微软雅黑" panose="020B0503020204020204" pitchFamily="34" charset="-122"/>
                <a:ea typeface="微软雅黑" panose="020B0503020204020204" pitchFamily="34" charset="-122"/>
              </a:rPr>
              <a:t>-</a:t>
            </a:r>
            <a:r>
              <a:rPr lang="zh-CN" altLang="en-US" sz="1600" b="1" dirty="0">
                <a:solidFill>
                  <a:srgbClr val="1C326B"/>
                </a:solidFill>
                <a:latin typeface="微软雅黑" panose="020B0503020204020204" pitchFamily="34" charset="-122"/>
                <a:ea typeface="微软雅黑" panose="020B0503020204020204" pitchFamily="34" charset="-122"/>
              </a:rPr>
              <a:t>次年</a:t>
            </a:r>
            <a:r>
              <a:rPr lang="en-US" altLang="zh-CN" sz="1600" b="1" dirty="0">
                <a:solidFill>
                  <a:srgbClr val="1C326B"/>
                </a:solidFill>
                <a:latin typeface="微软雅黑" panose="020B0503020204020204" pitchFamily="34" charset="-122"/>
                <a:ea typeface="微软雅黑" panose="020B0503020204020204" pitchFamily="34" charset="-122"/>
              </a:rPr>
              <a:t>3</a:t>
            </a:r>
            <a:r>
              <a:rPr lang="zh-CN" altLang="en-US" sz="1600" b="1" dirty="0">
                <a:solidFill>
                  <a:srgbClr val="1C326B"/>
                </a:solidFill>
                <a:latin typeface="微软雅黑" panose="020B0503020204020204" pitchFamily="34" charset="-122"/>
                <a:ea typeface="微软雅黑" panose="020B0503020204020204" pitchFamily="34" charset="-122"/>
              </a:rPr>
              <a:t>月</a:t>
            </a:r>
          </a:p>
        </p:txBody>
      </p:sp>
      <p:sp>
        <p:nvSpPr>
          <p:cNvPr id="168" name="TextBox 48">
            <a:extLst>
              <a:ext uri="{FF2B5EF4-FFF2-40B4-BE49-F238E27FC236}">
                <a16:creationId xmlns:a16="http://schemas.microsoft.com/office/drawing/2014/main" id="{7451C66C-4280-3375-7189-AEAAD6B3FCC3}"/>
              </a:ext>
            </a:extLst>
          </p:cNvPr>
          <p:cNvSpPr txBox="1"/>
          <p:nvPr/>
        </p:nvSpPr>
        <p:spPr>
          <a:xfrm>
            <a:off x="6757315" y="2596540"/>
            <a:ext cx="1434288" cy="284818"/>
          </a:xfrm>
          <a:prstGeom prst="rect">
            <a:avLst/>
          </a:prstGeom>
          <a:noFill/>
          <a:ln>
            <a:solidFill>
              <a:schemeClr val="tx1"/>
            </a:solidFill>
            <a:prstDash val="sysDash"/>
            <a:extLst>
              <a:ext uri="{C807C97D-BFC1-408E-A445-0C87EB9F89A2}">
                <ask:lineSketchStyleProps xmlns:ask="http://schemas.microsoft.com/office/drawing/2018/sketchyshapes" sd="3597573597">
                  <a:custGeom>
                    <a:avLst/>
                    <a:gdLst>
                      <a:gd name="connsiteX0" fmla="*/ 0 w 1704894"/>
                      <a:gd name="connsiteY0" fmla="*/ 0 h 338554"/>
                      <a:gd name="connsiteX1" fmla="*/ 534200 w 1704894"/>
                      <a:gd name="connsiteY1" fmla="*/ 0 h 338554"/>
                      <a:gd name="connsiteX2" fmla="*/ 1119547 w 1704894"/>
                      <a:gd name="connsiteY2" fmla="*/ 0 h 338554"/>
                      <a:gd name="connsiteX3" fmla="*/ 1704894 w 1704894"/>
                      <a:gd name="connsiteY3" fmla="*/ 0 h 338554"/>
                      <a:gd name="connsiteX4" fmla="*/ 1704894 w 1704894"/>
                      <a:gd name="connsiteY4" fmla="*/ 338554 h 338554"/>
                      <a:gd name="connsiteX5" fmla="*/ 1102498 w 1704894"/>
                      <a:gd name="connsiteY5" fmla="*/ 338554 h 338554"/>
                      <a:gd name="connsiteX6" fmla="*/ 517151 w 1704894"/>
                      <a:gd name="connsiteY6" fmla="*/ 338554 h 338554"/>
                      <a:gd name="connsiteX7" fmla="*/ 0 w 1704894"/>
                      <a:gd name="connsiteY7" fmla="*/ 338554 h 338554"/>
                      <a:gd name="connsiteX8" fmla="*/ 0 w 1704894"/>
                      <a:gd name="connsiteY8" fmla="*/ 0 h 33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04894" h="338554" extrusionOk="0">
                        <a:moveTo>
                          <a:pt x="0" y="0"/>
                        </a:moveTo>
                        <a:cubicBezTo>
                          <a:pt x="258576" y="-6850"/>
                          <a:pt x="341215" y="22991"/>
                          <a:pt x="534200" y="0"/>
                        </a:cubicBezTo>
                        <a:cubicBezTo>
                          <a:pt x="727185" y="-22991"/>
                          <a:pt x="967588" y="37426"/>
                          <a:pt x="1119547" y="0"/>
                        </a:cubicBezTo>
                        <a:cubicBezTo>
                          <a:pt x="1271506" y="-37426"/>
                          <a:pt x="1415991" y="41853"/>
                          <a:pt x="1704894" y="0"/>
                        </a:cubicBezTo>
                        <a:cubicBezTo>
                          <a:pt x="1707613" y="122543"/>
                          <a:pt x="1671562" y="198816"/>
                          <a:pt x="1704894" y="338554"/>
                        </a:cubicBezTo>
                        <a:cubicBezTo>
                          <a:pt x="1405570" y="353674"/>
                          <a:pt x="1274822" y="271195"/>
                          <a:pt x="1102498" y="338554"/>
                        </a:cubicBezTo>
                        <a:cubicBezTo>
                          <a:pt x="930174" y="405913"/>
                          <a:pt x="772633" y="286154"/>
                          <a:pt x="517151" y="338554"/>
                        </a:cubicBezTo>
                        <a:cubicBezTo>
                          <a:pt x="261669" y="390954"/>
                          <a:pt x="245120" y="277140"/>
                          <a:pt x="0" y="338554"/>
                        </a:cubicBezTo>
                        <a:cubicBezTo>
                          <a:pt x="-21946" y="217968"/>
                          <a:pt x="30562" y="104649"/>
                          <a:pt x="0" y="0"/>
                        </a:cubicBezTo>
                        <a:close/>
                      </a:path>
                    </a:pathLst>
                  </a:custGeom>
                  <ask:type>
                    <ask:lineSketchNone/>
                  </ask:type>
                </ask:lineSketchStyleProps>
              </a:ext>
            </a:extLst>
          </a:ln>
        </p:spPr>
        <p:txBody>
          <a:bodyPr wrap="square" rtlCol="0">
            <a:spAutoFit/>
          </a:bodyPr>
          <a:lstStyle/>
          <a:p>
            <a:pPr algn="ctr"/>
            <a:r>
              <a:rPr lang="zh-CN" altLang="en-US" sz="1600" b="1" dirty="0">
                <a:solidFill>
                  <a:srgbClr val="1C326B"/>
                </a:solidFill>
                <a:latin typeface="微软雅黑" panose="020B0503020204020204" pitchFamily="34" charset="-122"/>
                <a:ea typeface="微软雅黑" panose="020B0503020204020204" pitchFamily="34" charset="-122"/>
              </a:rPr>
              <a:t>夏季</a:t>
            </a:r>
            <a:r>
              <a:rPr lang="en-US" altLang="zh-CN" sz="1600" b="1" dirty="0">
                <a:solidFill>
                  <a:srgbClr val="1C326B"/>
                </a:solidFill>
                <a:latin typeface="微软雅黑" panose="020B0503020204020204" pitchFamily="34" charset="-122"/>
                <a:ea typeface="微软雅黑" panose="020B0503020204020204" pitchFamily="34" charset="-122"/>
              </a:rPr>
              <a:t>5</a:t>
            </a:r>
            <a:r>
              <a:rPr lang="zh-CN" altLang="en-US" sz="1600" b="1" dirty="0">
                <a:solidFill>
                  <a:srgbClr val="1C326B"/>
                </a:solidFill>
                <a:latin typeface="微软雅黑" panose="020B0503020204020204" pitchFamily="34" charset="-122"/>
                <a:ea typeface="微软雅黑" panose="020B0503020204020204" pitchFamily="34" charset="-122"/>
              </a:rPr>
              <a:t>月</a:t>
            </a:r>
            <a:r>
              <a:rPr lang="en-US" altLang="zh-CN" sz="1600" b="1" dirty="0">
                <a:solidFill>
                  <a:srgbClr val="1C326B"/>
                </a:solidFill>
                <a:latin typeface="微软雅黑" panose="020B0503020204020204" pitchFamily="34" charset="-122"/>
                <a:ea typeface="微软雅黑" panose="020B0503020204020204" pitchFamily="34" charset="-122"/>
              </a:rPr>
              <a:t>-9</a:t>
            </a:r>
            <a:r>
              <a:rPr lang="zh-CN" altLang="en-US" sz="1600" b="1" dirty="0">
                <a:solidFill>
                  <a:srgbClr val="1C326B"/>
                </a:solidFill>
                <a:latin typeface="微软雅黑" panose="020B0503020204020204" pitchFamily="34" charset="-122"/>
                <a:ea typeface="微软雅黑" panose="020B0503020204020204" pitchFamily="34" charset="-122"/>
              </a:rPr>
              <a:t>月</a:t>
            </a:r>
          </a:p>
        </p:txBody>
      </p:sp>
      <p:pic>
        <p:nvPicPr>
          <p:cNvPr id="173" name="Picture 2">
            <a:extLst>
              <a:ext uri="{FF2B5EF4-FFF2-40B4-BE49-F238E27FC236}">
                <a16:creationId xmlns:a16="http://schemas.microsoft.com/office/drawing/2014/main" id="{5E22DF15-EE52-F261-588B-EA3BF342AE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5891" y="3546444"/>
            <a:ext cx="3877036" cy="1779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6" name="灯片编号占位符 175">
            <a:extLst>
              <a:ext uri="{FF2B5EF4-FFF2-40B4-BE49-F238E27FC236}">
                <a16:creationId xmlns:a16="http://schemas.microsoft.com/office/drawing/2014/main" id="{7C8EAB27-7CC5-B917-FEBC-A9794DEA84C1}"/>
              </a:ext>
            </a:extLst>
          </p:cNvPr>
          <p:cNvSpPr>
            <a:spLocks noGrp="1"/>
          </p:cNvSpPr>
          <p:nvPr>
            <p:ph type="sldNum" sz="quarter" idx="12"/>
          </p:nvPr>
        </p:nvSpPr>
        <p:spPr/>
        <p:txBody>
          <a:bodyPr/>
          <a:lstStyle/>
          <a:p>
            <a:fld id="{B84E1A7B-DDAD-4F2D-B32C-61E8FCF135DC}" type="slidenum">
              <a:rPr lang="en-US" smtClean="0"/>
              <a:pPr/>
              <a:t>7</a:t>
            </a:fld>
            <a:endParaRPr lang="en-US"/>
          </a:p>
        </p:txBody>
      </p:sp>
    </p:spTree>
    <p:extLst>
      <p:ext uri="{BB962C8B-B14F-4D97-AF65-F5344CB8AC3E}">
        <p14:creationId xmlns:p14="http://schemas.microsoft.com/office/powerpoint/2010/main" val="2150426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02E8E-EF8A-5A18-294B-2E116FDC061D}"/>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EC857EB8-7A36-1073-50E1-64683693B286}"/>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4100EE44-B87F-B6E4-161D-3632EB6A42E3}"/>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a:extLst>
                <a:ext uri="{FF2B5EF4-FFF2-40B4-BE49-F238E27FC236}">
                  <a16:creationId xmlns:a16="http://schemas.microsoft.com/office/drawing/2014/main" id="{A29E49EC-15FA-8BCE-233E-273AE20F1EE7}"/>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a:extLst>
              <a:ext uri="{FF2B5EF4-FFF2-40B4-BE49-F238E27FC236}">
                <a16:creationId xmlns:a16="http://schemas.microsoft.com/office/drawing/2014/main" id="{1650130B-F48B-79E3-78F6-22DBC52E0838}"/>
              </a:ext>
            </a:extLst>
          </p:cNvPr>
          <p:cNvSpPr txBox="1"/>
          <p:nvPr/>
        </p:nvSpPr>
        <p:spPr>
          <a:xfrm>
            <a:off x="680488" y="154172"/>
            <a:ext cx="5415512" cy="523220"/>
          </a:xfrm>
          <a:prstGeom prst="rect">
            <a:avLst/>
          </a:prstGeom>
          <a:noFill/>
        </p:spPr>
        <p:txBody>
          <a:bodyPr wrap="square">
            <a:spAutoFit/>
          </a:bodyPr>
          <a:lstStyle/>
          <a:p>
            <a:r>
              <a:rPr lang="en-US" altLang="zh-CN"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04. </a:t>
            </a:r>
            <a:r>
              <a:rPr lang="zh-CN" altLang="en-US" sz="2800" b="1" spc="3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项目效益</a:t>
            </a:r>
            <a:endParaRPr lang="zh-CN" altLang="en-US" sz="2800" dirty="0"/>
          </a:p>
        </p:txBody>
      </p:sp>
      <p:grpSp>
        <p:nvGrpSpPr>
          <p:cNvPr id="2" name="组合 1">
            <a:extLst>
              <a:ext uri="{FF2B5EF4-FFF2-40B4-BE49-F238E27FC236}">
                <a16:creationId xmlns:a16="http://schemas.microsoft.com/office/drawing/2014/main" id="{E1A14EA1-F377-56C3-2E02-CCE70F45C348}"/>
              </a:ext>
            </a:extLst>
          </p:cNvPr>
          <p:cNvGrpSpPr/>
          <p:nvPr/>
        </p:nvGrpSpPr>
        <p:grpSpPr>
          <a:xfrm>
            <a:off x="680488" y="3350675"/>
            <a:ext cx="2275700" cy="2933769"/>
            <a:chOff x="4684769" y="1564066"/>
            <a:chExt cx="2242065" cy="2933769"/>
          </a:xfrm>
        </p:grpSpPr>
        <p:sp>
          <p:nvSpPr>
            <p:cNvPr id="3" name="矩形 2">
              <a:extLst>
                <a:ext uri="{FF2B5EF4-FFF2-40B4-BE49-F238E27FC236}">
                  <a16:creationId xmlns:a16="http://schemas.microsoft.com/office/drawing/2014/main" id="{5460539F-B8FF-E039-E7D0-E27C5EC9E621}"/>
                </a:ext>
              </a:extLst>
            </p:cNvPr>
            <p:cNvSpPr/>
            <p:nvPr/>
          </p:nvSpPr>
          <p:spPr>
            <a:xfrm>
              <a:off x="4707197" y="1564066"/>
              <a:ext cx="2219637" cy="2933769"/>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509C6581-2A51-1B88-911D-42110925E266}"/>
                </a:ext>
              </a:extLst>
            </p:cNvPr>
            <p:cNvSpPr txBox="1"/>
            <p:nvPr/>
          </p:nvSpPr>
          <p:spPr>
            <a:xfrm>
              <a:off x="4834370" y="1655666"/>
              <a:ext cx="1846053" cy="338554"/>
            </a:xfrm>
            <a:prstGeom prst="rect">
              <a:avLst/>
            </a:prstGeom>
            <a:noFill/>
          </p:spPr>
          <p:txBody>
            <a:bodyPr wrap="square" rtlCol="0">
              <a:spAutoFit/>
            </a:bodyPr>
            <a:lstStyle/>
            <a:p>
              <a:pPr algn="ctr"/>
              <a:r>
                <a:rPr lang="zh-CN" altLang="en-US" sz="1600" b="1" dirty="0">
                  <a:solidFill>
                    <a:srgbClr val="1C326B"/>
                  </a:solidFill>
                  <a:latin typeface="微软雅黑" panose="020B0503020204020204" pitchFamily="34" charset="-122"/>
                  <a:ea typeface="微软雅黑" panose="020B0503020204020204" pitchFamily="34" charset="-122"/>
                </a:rPr>
                <a:t>供热能力提升</a:t>
              </a:r>
            </a:p>
          </p:txBody>
        </p:sp>
        <p:sp>
          <p:nvSpPr>
            <p:cNvPr id="9" name="文本框 8">
              <a:extLst>
                <a:ext uri="{FF2B5EF4-FFF2-40B4-BE49-F238E27FC236}">
                  <a16:creationId xmlns:a16="http://schemas.microsoft.com/office/drawing/2014/main" id="{231F94E6-73ED-1AA5-9979-A2FCAECC2323}"/>
                </a:ext>
              </a:extLst>
            </p:cNvPr>
            <p:cNvSpPr txBox="1"/>
            <p:nvPr/>
          </p:nvSpPr>
          <p:spPr>
            <a:xfrm>
              <a:off x="4684769" y="2302685"/>
              <a:ext cx="2150418" cy="276999"/>
            </a:xfrm>
            <a:prstGeom prst="rect">
              <a:avLst/>
            </a:prstGeom>
            <a:noFill/>
          </p:spPr>
          <p:txBody>
            <a:bodyPr wrap="square" rtlCol="0">
              <a:spAutoFit/>
            </a:bodyPr>
            <a:lstStyle/>
            <a:p>
              <a:pPr algn="ctr"/>
              <a:r>
                <a:rPr lang="zh-CN" altLang="en-US" sz="1200" b="1" dirty="0">
                  <a:latin typeface="微软雅黑" panose="020B0503020204020204" pitchFamily="34" charset="-122"/>
                  <a:ea typeface="微软雅黑" panose="020B0503020204020204" pitchFamily="34" charset="-122"/>
                </a:rPr>
                <a:t>供热面积增加</a:t>
              </a:r>
              <a:r>
                <a:rPr lang="en-US" altLang="zh-CN" sz="1200" b="1" dirty="0">
                  <a:latin typeface="微软雅黑" panose="020B0503020204020204" pitchFamily="34" charset="-122"/>
                  <a:ea typeface="微软雅黑" panose="020B0503020204020204" pitchFamily="34" charset="-122"/>
                </a:rPr>
                <a:t>:  116</a:t>
              </a:r>
              <a:r>
                <a:rPr lang="zh-CN" altLang="en-US" sz="1200" b="1" dirty="0">
                  <a:latin typeface="微软雅黑" panose="020B0503020204020204" pitchFamily="34" charset="-122"/>
                  <a:ea typeface="微软雅黑" panose="020B0503020204020204" pitchFamily="34" charset="-122"/>
                </a:rPr>
                <a:t>万</a:t>
              </a:r>
              <a:r>
                <a:rPr lang="en-US" altLang="zh-CN" sz="1200" b="1" dirty="0">
                  <a:latin typeface="微软雅黑" panose="020B0503020204020204" pitchFamily="34" charset="-122"/>
                  <a:ea typeface="微软雅黑" panose="020B0503020204020204" pitchFamily="34" charset="-122"/>
                </a:rPr>
                <a:t> m</a:t>
              </a:r>
              <a:r>
                <a:rPr lang="en-US" altLang="zh-CN" sz="1200" b="1" baseline="30000" dirty="0">
                  <a:latin typeface="微软雅黑" panose="020B0503020204020204" pitchFamily="34" charset="-122"/>
                  <a:ea typeface="微软雅黑" panose="020B0503020204020204" pitchFamily="34" charset="-122"/>
                </a:rPr>
                <a:t>2  </a:t>
              </a:r>
              <a:endParaRPr lang="zh-CN" altLang="en-US" sz="1200" b="1" baseline="30000" dirty="0">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9F4FDBD5-DFF3-5900-C843-FBEACBAD3EAD}"/>
                </a:ext>
              </a:extLst>
            </p:cNvPr>
            <p:cNvSpPr/>
            <p:nvPr/>
          </p:nvSpPr>
          <p:spPr>
            <a:xfrm>
              <a:off x="4699747" y="2029864"/>
              <a:ext cx="2040749" cy="276999"/>
            </a:xfrm>
            <a:prstGeom prst="rect">
              <a:avLst/>
            </a:prstGeom>
          </p:spPr>
          <p:txBody>
            <a:bodyPr wrap="square">
              <a:spAutoFit/>
            </a:bodyPr>
            <a:lstStyle/>
            <a:p>
              <a:pPr algn="ctr"/>
              <a:r>
                <a:rPr lang="zh-CN" altLang="en-US" sz="1200" b="1" dirty="0">
                  <a:ln w="12700">
                    <a:noFill/>
                    <a:prstDash val="solid"/>
                  </a:ln>
                  <a:latin typeface="微软雅黑" panose="020B0503020204020204" pitchFamily="34" charset="-122"/>
                  <a:ea typeface="微软雅黑" panose="020B0503020204020204" pitchFamily="34" charset="-122"/>
                </a:rPr>
                <a:t>供热能力提升</a:t>
              </a:r>
              <a:r>
                <a:rPr lang="en-US" altLang="zh-CN" sz="1200" b="1" dirty="0">
                  <a:ln w="12700">
                    <a:noFill/>
                    <a:prstDash val="solid"/>
                  </a:ln>
                  <a:latin typeface="微软雅黑" panose="020B0503020204020204" pitchFamily="34" charset="-122"/>
                  <a:ea typeface="微软雅黑" panose="020B0503020204020204" pitchFamily="34" charset="-122"/>
                </a:rPr>
                <a:t>: 45MW</a:t>
              </a:r>
              <a:endParaRPr lang="zh-CN" altLang="en-US" sz="1200" b="1" dirty="0">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F6A7E88E-4DB6-A52C-2FA9-E18AD03E7415}"/>
                </a:ext>
              </a:extLst>
            </p:cNvPr>
            <p:cNvSpPr/>
            <p:nvPr/>
          </p:nvSpPr>
          <p:spPr>
            <a:xfrm>
              <a:off x="5047565" y="3883074"/>
              <a:ext cx="1419666" cy="461665"/>
            </a:xfrm>
            <a:prstGeom prst="rect">
              <a:avLst/>
            </a:prstGeom>
          </p:spPr>
          <p:txBody>
            <a:bodyPr wrap="square">
              <a:spAutoFit/>
            </a:bodyPr>
            <a:lstStyle/>
            <a:p>
              <a:pPr algn="ctr"/>
              <a:r>
                <a:rPr lang="zh-CN" altLang="en-US" sz="1200" dirty="0">
                  <a:latin typeface="微软雅黑" panose="020B0503020204020204" pitchFamily="34" charset="-122"/>
                  <a:ea typeface="微软雅黑" panose="020B0503020204020204" pitchFamily="34" charset="-122"/>
                </a:rPr>
                <a:t>可多为</a:t>
              </a:r>
              <a:r>
                <a:rPr lang="en-US" altLang="zh-CN" sz="1200" dirty="0">
                  <a:latin typeface="微软雅黑" panose="020B0503020204020204" pitchFamily="34" charset="-122"/>
                  <a:ea typeface="微软雅黑" panose="020B0503020204020204" pitchFamily="34" charset="-122"/>
                </a:rPr>
                <a:t>10,000</a:t>
              </a:r>
              <a:r>
                <a:rPr lang="en-US" altLang="zh-CN" sz="1200" baseline="300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 </a:t>
              </a:r>
            </a:p>
            <a:p>
              <a:pPr algn="ctr"/>
              <a:r>
                <a:rPr lang="zh-CN" altLang="en-US" sz="1200" dirty="0">
                  <a:latin typeface="微软雅黑" panose="020B0503020204020204" pitchFamily="34" charset="-122"/>
                  <a:ea typeface="微软雅黑" panose="020B0503020204020204" pitchFamily="34" charset="-122"/>
                </a:rPr>
                <a:t>家庭提供优质供热</a:t>
              </a:r>
              <a:endParaRPr lang="en-US" altLang="zh-CN" sz="1200" dirty="0">
                <a:latin typeface="微软雅黑" panose="020B0503020204020204" pitchFamily="34" charset="-122"/>
                <a:ea typeface="微软雅黑" panose="020B0503020204020204" pitchFamily="34" charset="-122"/>
              </a:endParaRPr>
            </a:p>
          </p:txBody>
        </p:sp>
        <p:pic>
          <p:nvPicPr>
            <p:cNvPr id="12" name="Picture 5">
              <a:extLst>
                <a:ext uri="{FF2B5EF4-FFF2-40B4-BE49-F238E27FC236}">
                  <a16:creationId xmlns:a16="http://schemas.microsoft.com/office/drawing/2014/main" id="{25F32584-B1FD-BF81-127E-DAEAD4D3943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5214107" y="2736249"/>
              <a:ext cx="1117834" cy="1117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矩形 13">
            <a:extLst>
              <a:ext uri="{FF2B5EF4-FFF2-40B4-BE49-F238E27FC236}">
                <a16:creationId xmlns:a16="http://schemas.microsoft.com/office/drawing/2014/main" id="{661EB983-31CA-4F92-0030-7F7CEE79B590}"/>
              </a:ext>
            </a:extLst>
          </p:cNvPr>
          <p:cNvSpPr/>
          <p:nvPr/>
        </p:nvSpPr>
        <p:spPr>
          <a:xfrm>
            <a:off x="720453" y="919465"/>
            <a:ext cx="2257977" cy="2320361"/>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id="{FE19EEAC-74E3-5DA5-2C1F-1342E5026E88}"/>
              </a:ext>
            </a:extLst>
          </p:cNvPr>
          <p:cNvSpPr txBox="1"/>
          <p:nvPr/>
        </p:nvSpPr>
        <p:spPr>
          <a:xfrm>
            <a:off x="848020" y="899413"/>
            <a:ext cx="2031325" cy="338554"/>
          </a:xfrm>
          <a:prstGeom prst="rect">
            <a:avLst/>
          </a:prstGeom>
          <a:noFill/>
        </p:spPr>
        <p:txBody>
          <a:bodyPr wrap="none" rtlCol="0">
            <a:spAutoFit/>
          </a:bodyPr>
          <a:lstStyle/>
          <a:p>
            <a:r>
              <a:rPr lang="zh-CN" altLang="en-US" sz="1600" b="1" dirty="0">
                <a:solidFill>
                  <a:srgbClr val="1C326B"/>
                </a:solidFill>
                <a:latin typeface="微软雅黑" panose="020B0503020204020204" pitchFamily="34" charset="-122"/>
                <a:ea typeface="微软雅黑" panose="020B0503020204020204" pitchFamily="34" charset="-122"/>
              </a:rPr>
              <a:t>良好的烟羽治理效果</a:t>
            </a:r>
          </a:p>
        </p:txBody>
      </p:sp>
      <p:pic>
        <p:nvPicPr>
          <p:cNvPr id="16" name="图片 15">
            <a:extLst>
              <a:ext uri="{FF2B5EF4-FFF2-40B4-BE49-F238E27FC236}">
                <a16:creationId xmlns:a16="http://schemas.microsoft.com/office/drawing/2014/main" id="{B80BF3CD-5ADE-88C0-DB35-CAC9133DD4C2}"/>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rcRect l="39815" t="22365" r="32232" b="17550"/>
          <a:stretch/>
        </p:blipFill>
        <p:spPr>
          <a:xfrm>
            <a:off x="718222" y="1908491"/>
            <a:ext cx="1103795" cy="1325039"/>
          </a:xfrm>
          <a:prstGeom prst="rect">
            <a:avLst/>
          </a:prstGeom>
          <a:noFill/>
          <a:ln>
            <a:noFill/>
          </a:ln>
        </p:spPr>
      </p:pic>
      <p:grpSp>
        <p:nvGrpSpPr>
          <p:cNvPr id="17" name="组合 16">
            <a:extLst>
              <a:ext uri="{FF2B5EF4-FFF2-40B4-BE49-F238E27FC236}">
                <a16:creationId xmlns:a16="http://schemas.microsoft.com/office/drawing/2014/main" id="{3523B82B-E5A9-7FB4-8F86-AF5E50D91460}"/>
              </a:ext>
            </a:extLst>
          </p:cNvPr>
          <p:cNvGrpSpPr/>
          <p:nvPr/>
        </p:nvGrpSpPr>
        <p:grpSpPr>
          <a:xfrm>
            <a:off x="1818207" y="1933206"/>
            <a:ext cx="1122109" cy="1315244"/>
            <a:chOff x="-4032151" y="2677548"/>
            <a:chExt cx="1953628" cy="1947457"/>
          </a:xfrm>
        </p:grpSpPr>
        <p:pic>
          <p:nvPicPr>
            <p:cNvPr id="19" name="Picture 5" descr="E:\烟羽治理创新项目\图片\最新3.jpg">
              <a:extLst>
                <a:ext uri="{FF2B5EF4-FFF2-40B4-BE49-F238E27FC236}">
                  <a16:creationId xmlns:a16="http://schemas.microsoft.com/office/drawing/2014/main" id="{DED84310-0B7F-5845-BA18-647FFEAACBD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8028" t="1" r="32736" b="50859"/>
            <a:stretch/>
          </p:blipFill>
          <p:spPr bwMode="auto">
            <a:xfrm>
              <a:off x="-4032151" y="2677548"/>
              <a:ext cx="1953628" cy="1947457"/>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a:extLst>
                <a:ext uri="{FF2B5EF4-FFF2-40B4-BE49-F238E27FC236}">
                  <a16:creationId xmlns:a16="http://schemas.microsoft.com/office/drawing/2014/main" id="{64D594C6-3D16-46F3-F075-4550C0FD4794}"/>
                </a:ext>
              </a:extLst>
            </p:cNvPr>
            <p:cNvSpPr/>
            <p:nvPr/>
          </p:nvSpPr>
          <p:spPr>
            <a:xfrm>
              <a:off x="-4000266" y="4259391"/>
              <a:ext cx="1921743" cy="364575"/>
            </a:xfrm>
            <a:prstGeom prst="rect">
              <a:avLst/>
            </a:prstGeom>
            <a:solidFill>
              <a:srgbClr val="1C326B"/>
            </a:solidFill>
          </p:spPr>
          <p:txBody>
            <a:bodyPr wrap="square">
              <a:spAutoFit/>
            </a:bodyPr>
            <a:lstStyle/>
            <a:p>
              <a:pPr>
                <a:spcBef>
                  <a:spcPts val="1200"/>
                </a:spcBef>
                <a:spcAft>
                  <a:spcPts val="600"/>
                </a:spcAft>
              </a:pPr>
              <a:r>
                <a:rPr lang="zh-CN" altLang="en-US" sz="10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改造后</a:t>
              </a:r>
              <a:endParaRPr lang="en-US" altLang="zh-CN" sz="10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8" name="矩形 17">
            <a:extLst>
              <a:ext uri="{FF2B5EF4-FFF2-40B4-BE49-F238E27FC236}">
                <a16:creationId xmlns:a16="http://schemas.microsoft.com/office/drawing/2014/main" id="{01B71837-15FB-3F45-68EE-C4448ACDDA63}"/>
              </a:ext>
            </a:extLst>
          </p:cNvPr>
          <p:cNvSpPr/>
          <p:nvPr/>
        </p:nvSpPr>
        <p:spPr>
          <a:xfrm>
            <a:off x="732405" y="3002408"/>
            <a:ext cx="1122108" cy="246221"/>
          </a:xfrm>
          <a:prstGeom prst="rect">
            <a:avLst/>
          </a:prstGeom>
          <a:solidFill>
            <a:srgbClr val="1C326B"/>
          </a:solidFill>
        </p:spPr>
        <p:txBody>
          <a:bodyPr wrap="square">
            <a:spAutoFit/>
          </a:bodyPr>
          <a:lstStyle/>
          <a:p>
            <a:pPr>
              <a:spcBef>
                <a:spcPts val="1200"/>
              </a:spcBef>
              <a:spcAft>
                <a:spcPts val="600"/>
              </a:spcAft>
            </a:pPr>
            <a:r>
              <a:rPr lang="zh-CN" altLang="en-US" sz="10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改造前</a:t>
            </a:r>
            <a:endParaRPr lang="en-US" altLang="zh-CN" sz="10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aphicFrame>
        <p:nvGraphicFramePr>
          <p:cNvPr id="27" name="表格 7">
            <a:extLst>
              <a:ext uri="{FF2B5EF4-FFF2-40B4-BE49-F238E27FC236}">
                <a16:creationId xmlns:a16="http://schemas.microsoft.com/office/drawing/2014/main" id="{B0223C70-AF41-47A1-1457-0FD8906CA486}"/>
              </a:ext>
            </a:extLst>
          </p:cNvPr>
          <p:cNvGraphicFramePr>
            <a:graphicFrameLocks noGrp="1"/>
          </p:cNvGraphicFramePr>
          <p:nvPr>
            <p:extLst>
              <p:ext uri="{D42A27DB-BD31-4B8C-83A1-F6EECF244321}">
                <p14:modId xmlns:p14="http://schemas.microsoft.com/office/powerpoint/2010/main" val="1219512095"/>
              </p:ext>
            </p:extLst>
          </p:nvPr>
        </p:nvGraphicFramePr>
        <p:xfrm>
          <a:off x="703252" y="1211221"/>
          <a:ext cx="2257977" cy="831669"/>
        </p:xfrm>
        <a:graphic>
          <a:graphicData uri="http://schemas.openxmlformats.org/drawingml/2006/table">
            <a:tbl>
              <a:tblPr firstRow="1" bandRow="1">
                <a:tableStyleId>{F5AB1C69-6EDB-4FF4-983F-18BD219EF322}</a:tableStyleId>
              </a:tblPr>
              <a:tblGrid>
                <a:gridCol w="758070">
                  <a:extLst>
                    <a:ext uri="{9D8B030D-6E8A-4147-A177-3AD203B41FA5}">
                      <a16:colId xmlns:a16="http://schemas.microsoft.com/office/drawing/2014/main" val="3186754404"/>
                    </a:ext>
                  </a:extLst>
                </a:gridCol>
                <a:gridCol w="722219">
                  <a:extLst>
                    <a:ext uri="{9D8B030D-6E8A-4147-A177-3AD203B41FA5}">
                      <a16:colId xmlns:a16="http://schemas.microsoft.com/office/drawing/2014/main" val="4695955"/>
                    </a:ext>
                  </a:extLst>
                </a:gridCol>
                <a:gridCol w="777688">
                  <a:extLst>
                    <a:ext uri="{9D8B030D-6E8A-4147-A177-3AD203B41FA5}">
                      <a16:colId xmlns:a16="http://schemas.microsoft.com/office/drawing/2014/main" val="3243660231"/>
                    </a:ext>
                  </a:extLst>
                </a:gridCol>
              </a:tblGrid>
              <a:tr h="267453">
                <a:tc>
                  <a:txBody>
                    <a:bodyPr/>
                    <a:lstStyle/>
                    <a:p>
                      <a:r>
                        <a:rPr lang="zh-CN" altLang="en-US" sz="1050" dirty="0"/>
                        <a:t>项目</a:t>
                      </a:r>
                    </a:p>
                  </a:txBody>
                  <a:tcPr/>
                </a:tc>
                <a:tc>
                  <a:txBody>
                    <a:bodyPr/>
                    <a:lstStyle/>
                    <a:p>
                      <a:r>
                        <a:rPr lang="zh-CN" altLang="en-US" sz="1050" dirty="0"/>
                        <a:t>烟气温度</a:t>
                      </a:r>
                    </a:p>
                  </a:txBody>
                  <a:tcPr/>
                </a:tc>
                <a:tc>
                  <a:txBody>
                    <a:bodyPr/>
                    <a:lstStyle/>
                    <a:p>
                      <a:r>
                        <a:rPr lang="zh-CN" altLang="en-US" sz="1050" dirty="0"/>
                        <a:t>烟气湿度</a:t>
                      </a:r>
                    </a:p>
                  </a:txBody>
                  <a:tcPr/>
                </a:tc>
                <a:extLst>
                  <a:ext uri="{0D108BD9-81ED-4DB2-BD59-A6C34878D82A}">
                    <a16:rowId xmlns:a16="http://schemas.microsoft.com/office/drawing/2014/main" val="234026153"/>
                  </a:ext>
                </a:extLst>
              </a:tr>
              <a:tr h="296763">
                <a:tc>
                  <a:txBody>
                    <a:bodyPr/>
                    <a:lstStyle/>
                    <a:p>
                      <a:r>
                        <a:rPr lang="zh-CN" altLang="en-US" sz="1050" dirty="0"/>
                        <a:t>政府标准</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050" b="1" dirty="0">
                          <a:solidFill>
                            <a:schemeClr val="tx1"/>
                          </a:solidFill>
                        </a:rPr>
                        <a:t>≤</a:t>
                      </a:r>
                      <a:r>
                        <a:rPr lang="en-US" altLang="zh-CN" sz="1050" b="1" dirty="0">
                          <a:solidFill>
                            <a:schemeClr val="tx1"/>
                          </a:solidFill>
                        </a:rPr>
                        <a:t>45</a:t>
                      </a:r>
                      <a:r>
                        <a:rPr lang="zh-CN" altLang="en-US" sz="1050" b="1" dirty="0">
                          <a:solidFill>
                            <a:schemeClr val="tx1"/>
                          </a:solidFill>
                        </a:rPr>
                        <a:t>℃  </a:t>
                      </a:r>
                      <a:endParaRPr lang="en-US" altLang="zh-CN" sz="1050" b="1" dirty="0">
                        <a:solidFill>
                          <a:schemeClr val="tx1"/>
                        </a:solidFill>
                        <a:ea typeface="微软雅黑" panose="020B0503020204020204" pitchFamily="34"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050" b="1" dirty="0">
                          <a:solidFill>
                            <a:schemeClr val="tx1"/>
                          </a:solidFill>
                        </a:rPr>
                        <a:t>≤</a:t>
                      </a:r>
                      <a:r>
                        <a:rPr lang="en-US" altLang="zh-CN" sz="1050" b="1" dirty="0">
                          <a:solidFill>
                            <a:schemeClr val="tx1"/>
                          </a:solidFill>
                        </a:rPr>
                        <a:t>9.5%</a:t>
                      </a:r>
                    </a:p>
                  </a:txBody>
                  <a:tcPr/>
                </a:tc>
                <a:extLst>
                  <a:ext uri="{0D108BD9-81ED-4DB2-BD59-A6C34878D82A}">
                    <a16:rowId xmlns:a16="http://schemas.microsoft.com/office/drawing/2014/main" val="588333916"/>
                  </a:ext>
                </a:extLst>
              </a:tr>
              <a:tr h="267453">
                <a:tc>
                  <a:txBody>
                    <a:bodyPr/>
                    <a:lstStyle/>
                    <a:p>
                      <a:r>
                        <a:rPr lang="zh-CN" altLang="en-US" sz="1050" dirty="0"/>
                        <a:t>本项目</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050" b="1" dirty="0">
                          <a:solidFill>
                            <a:srgbClr val="003399"/>
                          </a:solidFill>
                        </a:rPr>
                        <a:t>30</a:t>
                      </a:r>
                      <a:r>
                        <a:rPr lang="zh-CN" altLang="en-US" sz="1050" b="1" dirty="0">
                          <a:solidFill>
                            <a:srgbClr val="003399"/>
                          </a:solidFill>
                        </a:rPr>
                        <a:t>℃  </a:t>
                      </a:r>
                      <a:endParaRPr lang="en-US" altLang="zh-CN" sz="1050" b="1" dirty="0">
                        <a:solidFill>
                          <a:srgbClr val="003399"/>
                        </a:solidFill>
                        <a:ea typeface="微软雅黑" panose="020B0503020204020204" pitchFamily="34" charset="-122"/>
                      </a:endParaRPr>
                    </a:p>
                  </a:txBody>
                  <a:tcPr/>
                </a:tc>
                <a:tc>
                  <a:txBody>
                    <a:bodyPr/>
                    <a:lstStyle/>
                    <a:p>
                      <a:r>
                        <a:rPr lang="en-US" altLang="zh-CN" sz="1050" b="1" dirty="0">
                          <a:solidFill>
                            <a:srgbClr val="003399"/>
                          </a:solidFill>
                        </a:rPr>
                        <a:t>4.19%</a:t>
                      </a:r>
                      <a:endParaRPr lang="zh-CN" altLang="en-US" sz="1050" b="1" dirty="0">
                        <a:solidFill>
                          <a:srgbClr val="003399"/>
                        </a:solidFill>
                      </a:endParaRPr>
                    </a:p>
                  </a:txBody>
                  <a:tcPr/>
                </a:tc>
                <a:extLst>
                  <a:ext uri="{0D108BD9-81ED-4DB2-BD59-A6C34878D82A}">
                    <a16:rowId xmlns:a16="http://schemas.microsoft.com/office/drawing/2014/main" val="3851805417"/>
                  </a:ext>
                </a:extLst>
              </a:tr>
            </a:tbl>
          </a:graphicData>
        </a:graphic>
      </p:graphicFrame>
      <p:sp>
        <p:nvSpPr>
          <p:cNvPr id="28" name="椭圆 27">
            <a:extLst>
              <a:ext uri="{FF2B5EF4-FFF2-40B4-BE49-F238E27FC236}">
                <a16:creationId xmlns:a16="http://schemas.microsoft.com/office/drawing/2014/main" id="{CC9E14C9-D826-C154-11D6-A7E4C5F026A6}"/>
              </a:ext>
            </a:extLst>
          </p:cNvPr>
          <p:cNvSpPr/>
          <p:nvPr/>
        </p:nvSpPr>
        <p:spPr>
          <a:xfrm>
            <a:off x="2458402" y="2005862"/>
            <a:ext cx="428162" cy="442637"/>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a:extLst>
              <a:ext uri="{FF2B5EF4-FFF2-40B4-BE49-F238E27FC236}">
                <a16:creationId xmlns:a16="http://schemas.microsoft.com/office/drawing/2014/main" id="{9F8447D7-D704-C2B4-2EDC-ECAA11EF53D9}"/>
              </a:ext>
            </a:extLst>
          </p:cNvPr>
          <p:cNvGrpSpPr/>
          <p:nvPr/>
        </p:nvGrpSpPr>
        <p:grpSpPr>
          <a:xfrm>
            <a:off x="5211743" y="921282"/>
            <a:ext cx="2112051" cy="2339410"/>
            <a:chOff x="4313832" y="2410044"/>
            <a:chExt cx="2112051" cy="2339410"/>
          </a:xfrm>
        </p:grpSpPr>
        <p:sp>
          <p:nvSpPr>
            <p:cNvPr id="34" name="矩形 33">
              <a:extLst>
                <a:ext uri="{FF2B5EF4-FFF2-40B4-BE49-F238E27FC236}">
                  <a16:creationId xmlns:a16="http://schemas.microsoft.com/office/drawing/2014/main" id="{B2E81C99-CB89-F75E-3111-53CF940E55E2}"/>
                </a:ext>
              </a:extLst>
            </p:cNvPr>
            <p:cNvSpPr/>
            <p:nvPr/>
          </p:nvSpPr>
          <p:spPr>
            <a:xfrm>
              <a:off x="4313832" y="2410044"/>
              <a:ext cx="2112051" cy="233941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0" name="图片 39">
              <a:extLst>
                <a:ext uri="{FF2B5EF4-FFF2-40B4-BE49-F238E27FC236}">
                  <a16:creationId xmlns:a16="http://schemas.microsoft.com/office/drawing/2014/main" id="{09A7F18D-0463-C2BA-CA5C-1199FCAF440A}"/>
                </a:ext>
              </a:extLst>
            </p:cNvPr>
            <p:cNvPicPr>
              <a:picLocks noChangeAspect="1"/>
            </p:cNvPicPr>
            <p:nvPr/>
          </p:nvPicPr>
          <p:blipFill>
            <a:blip r:embed="rId7" cstate="print">
              <a:extLst>
                <a:ext uri="{BEBA8EAE-BF5A-486C-A8C5-ECC9F3942E4B}">
                  <a14:imgProps xmlns:a14="http://schemas.microsoft.com/office/drawing/2010/main">
                    <a14:imgLayer r:embed="rId8">
                      <a14:imgEffect>
                        <a14:colorTemperature colorTemp="10300"/>
                      </a14:imgEffect>
                      <a14:imgEffect>
                        <a14:saturation sat="65000"/>
                      </a14:imgEffect>
                      <a14:imgEffect>
                        <a14:brightnessContrast bright="-8000" contrast="-24000"/>
                      </a14:imgEffect>
                    </a14:imgLayer>
                  </a14:imgProps>
                </a:ext>
                <a:ext uri="{28A0092B-C50C-407E-A947-70E740481C1C}">
                  <a14:useLocalDpi xmlns:a14="http://schemas.microsoft.com/office/drawing/2010/main" val="0"/>
                </a:ext>
              </a:extLst>
            </a:blip>
            <a:stretch>
              <a:fillRect/>
            </a:stretch>
          </p:blipFill>
          <p:spPr>
            <a:xfrm>
              <a:off x="4983957" y="2918158"/>
              <a:ext cx="798485" cy="798485"/>
            </a:xfrm>
            <a:prstGeom prst="rect">
              <a:avLst/>
            </a:prstGeom>
          </p:spPr>
        </p:pic>
        <p:sp>
          <p:nvSpPr>
            <p:cNvPr id="41" name="矩形 40">
              <a:extLst>
                <a:ext uri="{FF2B5EF4-FFF2-40B4-BE49-F238E27FC236}">
                  <a16:creationId xmlns:a16="http://schemas.microsoft.com/office/drawing/2014/main" id="{DB0182F1-17C3-1FAC-6183-883E66BB2F9F}"/>
                </a:ext>
              </a:extLst>
            </p:cNvPr>
            <p:cNvSpPr/>
            <p:nvPr/>
          </p:nvSpPr>
          <p:spPr>
            <a:xfrm>
              <a:off x="4539724" y="3883099"/>
              <a:ext cx="1660265" cy="553998"/>
            </a:xfrm>
            <a:prstGeom prst="rect">
              <a:avLst/>
            </a:prstGeom>
          </p:spPr>
          <p:txBody>
            <a:bodyPr wrap="square">
              <a:spAutoFit/>
            </a:bodyPr>
            <a:lstStyle/>
            <a:p>
              <a:pPr algn="ctr"/>
              <a:r>
                <a:rPr lang="en-US" altLang="zh-CN"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14.9 </a:t>
              </a:r>
              <a:r>
                <a:rPr lang="zh-CN" altLang="en-US" sz="14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万吨</a:t>
              </a:r>
              <a:r>
                <a:rPr lang="en-US" altLang="zh-CN" sz="14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年</a:t>
              </a:r>
              <a:endParaRPr lang="en-US" altLang="zh-CN" sz="14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en-US" sz="1200" dirty="0">
                  <a:latin typeface="微软雅黑" panose="020B0503020204020204" pitchFamily="34" charset="-122"/>
                  <a:ea typeface="微软雅黑" panose="020B0503020204020204" pitchFamily="34" charset="-122"/>
                  <a:cs typeface="Times New Roman" panose="02020603050405020304" pitchFamily="18" charset="0"/>
                </a:rPr>
                <a:t>节约地下水资源</a:t>
              </a:r>
              <a:endParaRPr lang="en-US" altLang="zh-CN" sz="1200" dirty="0">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矩形 41">
            <a:extLst>
              <a:ext uri="{FF2B5EF4-FFF2-40B4-BE49-F238E27FC236}">
                <a16:creationId xmlns:a16="http://schemas.microsoft.com/office/drawing/2014/main" id="{4757ADDA-13E6-A4CF-B5C4-A3BE566D1C75}"/>
              </a:ext>
            </a:extLst>
          </p:cNvPr>
          <p:cNvSpPr/>
          <p:nvPr/>
        </p:nvSpPr>
        <p:spPr>
          <a:xfrm>
            <a:off x="5167503" y="983869"/>
            <a:ext cx="2227213" cy="338554"/>
          </a:xfrm>
          <a:prstGeom prst="rect">
            <a:avLst/>
          </a:prstGeom>
        </p:spPr>
        <p:txBody>
          <a:bodyPr wrap="square">
            <a:spAutoFit/>
          </a:bodyPr>
          <a:lstStyle/>
          <a:p>
            <a:pPr algn="ctr">
              <a:spcBef>
                <a:spcPts val="600"/>
              </a:spcBef>
            </a:pPr>
            <a:r>
              <a:rPr lang="zh-CN" altLang="en-US" sz="1600" b="1" dirty="0">
                <a:solidFill>
                  <a:srgbClr val="1C326B"/>
                </a:solidFill>
                <a:ea typeface="微软雅黑" panose="020B0503020204020204" pitchFamily="34" charset="-122"/>
              </a:rPr>
              <a:t>回收并利用凝结水</a:t>
            </a:r>
          </a:p>
        </p:txBody>
      </p:sp>
      <p:grpSp>
        <p:nvGrpSpPr>
          <p:cNvPr id="61" name="组合 60">
            <a:extLst>
              <a:ext uri="{FF2B5EF4-FFF2-40B4-BE49-F238E27FC236}">
                <a16:creationId xmlns:a16="http://schemas.microsoft.com/office/drawing/2014/main" id="{4BFE13C4-6E67-FA3D-10FF-7B0B82A55EBF}"/>
              </a:ext>
            </a:extLst>
          </p:cNvPr>
          <p:cNvGrpSpPr/>
          <p:nvPr/>
        </p:nvGrpSpPr>
        <p:grpSpPr>
          <a:xfrm>
            <a:off x="2977098" y="928337"/>
            <a:ext cx="2180343" cy="2320361"/>
            <a:chOff x="2482080" y="2069669"/>
            <a:chExt cx="2180343" cy="2320361"/>
          </a:xfrm>
        </p:grpSpPr>
        <p:sp>
          <p:nvSpPr>
            <p:cNvPr id="33" name="矩形 32">
              <a:extLst>
                <a:ext uri="{FF2B5EF4-FFF2-40B4-BE49-F238E27FC236}">
                  <a16:creationId xmlns:a16="http://schemas.microsoft.com/office/drawing/2014/main" id="{30CEB1C4-D132-A97B-F865-47DAF6D4A603}"/>
                </a:ext>
              </a:extLst>
            </p:cNvPr>
            <p:cNvSpPr/>
            <p:nvPr/>
          </p:nvSpPr>
          <p:spPr>
            <a:xfrm>
              <a:off x="2538855" y="2069669"/>
              <a:ext cx="2123568" cy="2320361"/>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a:extLst>
                <a:ext uri="{FF2B5EF4-FFF2-40B4-BE49-F238E27FC236}">
                  <a16:creationId xmlns:a16="http://schemas.microsoft.com/office/drawing/2014/main" id="{F80C3994-8B28-E954-C331-5033626D2D23}"/>
                </a:ext>
              </a:extLst>
            </p:cNvPr>
            <p:cNvPicPr>
              <a:picLocks noChangeAspect="1"/>
            </p:cNvPicPr>
            <p:nvPr/>
          </p:nvPicPr>
          <p:blipFill>
            <a:blip r:embed="rId9"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826450" y="2664434"/>
              <a:ext cx="727009" cy="727009"/>
            </a:xfrm>
            <a:prstGeom prst="rect">
              <a:avLst/>
            </a:prstGeom>
          </p:spPr>
        </p:pic>
        <p:sp>
          <p:nvSpPr>
            <p:cNvPr id="37" name="矩形 36">
              <a:extLst>
                <a:ext uri="{FF2B5EF4-FFF2-40B4-BE49-F238E27FC236}">
                  <a16:creationId xmlns:a16="http://schemas.microsoft.com/office/drawing/2014/main" id="{59A3F047-836C-26E8-CBC0-9182B14A2347}"/>
                </a:ext>
              </a:extLst>
            </p:cNvPr>
            <p:cNvSpPr/>
            <p:nvPr/>
          </p:nvSpPr>
          <p:spPr>
            <a:xfrm>
              <a:off x="2482080" y="3539507"/>
              <a:ext cx="2112050" cy="523220"/>
            </a:xfrm>
            <a:prstGeom prst="rect">
              <a:avLst/>
            </a:prstGeom>
          </p:spPr>
          <p:txBody>
            <a:bodyPr wrap="square">
              <a:spAutoFit/>
            </a:bodyPr>
            <a:lstStyle/>
            <a:p>
              <a:pPr algn="ct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SO</a:t>
              </a:r>
              <a:r>
                <a:rPr lang="en-US" altLang="zh-CN" sz="1200" baseline="-250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 PM </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排放减低</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en-US" altLang="zh-CN" sz="1600" b="1" dirty="0">
                  <a:solidFill>
                    <a:srgbClr val="1C326B"/>
                  </a:solidFill>
                  <a:latin typeface="微软雅黑" panose="020B0503020204020204" pitchFamily="34" charset="-122"/>
                  <a:ea typeface="微软雅黑" panose="020B0503020204020204" pitchFamily="34" charset="-122"/>
                  <a:cs typeface="Times New Roman" panose="02020603050405020304" pitchFamily="18" charset="0"/>
                </a:rPr>
                <a:t>30%,</a:t>
              </a:r>
              <a:r>
                <a:rPr lang="zh-CN" altLang="en-US" sz="1600" b="1" dirty="0">
                  <a:solidFill>
                    <a:srgbClr val="1C326B"/>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达到近零排放</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8" name="椭圆 37">
              <a:extLst>
                <a:ext uri="{FF2B5EF4-FFF2-40B4-BE49-F238E27FC236}">
                  <a16:creationId xmlns:a16="http://schemas.microsoft.com/office/drawing/2014/main" id="{66D71A88-F8EF-2406-9488-F5162B17259A}"/>
                </a:ext>
              </a:extLst>
            </p:cNvPr>
            <p:cNvSpPr/>
            <p:nvPr/>
          </p:nvSpPr>
          <p:spPr>
            <a:xfrm>
              <a:off x="3658653" y="2672087"/>
              <a:ext cx="685133" cy="685133"/>
            </a:xfrm>
            <a:prstGeom prst="ellipse">
              <a:avLst/>
            </a:prstGeom>
            <a:solidFill>
              <a:srgbClr val="4A8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t>PM</a:t>
              </a:r>
              <a:endParaRPr lang="zh-CN" altLang="en-US" sz="1400" b="1" dirty="0"/>
            </a:p>
          </p:txBody>
        </p:sp>
        <p:sp>
          <p:nvSpPr>
            <p:cNvPr id="43" name="矩形 42">
              <a:extLst>
                <a:ext uri="{FF2B5EF4-FFF2-40B4-BE49-F238E27FC236}">
                  <a16:creationId xmlns:a16="http://schemas.microsoft.com/office/drawing/2014/main" id="{DEAE3A19-40B0-F768-657E-D438C9A3E2B9}"/>
                </a:ext>
              </a:extLst>
            </p:cNvPr>
            <p:cNvSpPr/>
            <p:nvPr/>
          </p:nvSpPr>
          <p:spPr>
            <a:xfrm>
              <a:off x="2616172" y="2117197"/>
              <a:ext cx="1927013" cy="338554"/>
            </a:xfrm>
            <a:prstGeom prst="rect">
              <a:avLst/>
            </a:prstGeom>
          </p:spPr>
          <p:txBody>
            <a:bodyPr wrap="square">
              <a:spAutoFit/>
            </a:bodyPr>
            <a:lstStyle/>
            <a:p>
              <a:pPr algn="ctr">
                <a:spcBef>
                  <a:spcPts val="600"/>
                </a:spcBef>
              </a:pPr>
              <a:r>
                <a:rPr lang="zh-CN" altLang="en-US" sz="1600" b="1" dirty="0">
                  <a:solidFill>
                    <a:srgbClr val="1C326B"/>
                  </a:solidFill>
                  <a:ea typeface="微软雅黑" panose="020B0503020204020204" pitchFamily="34" charset="-122"/>
                </a:rPr>
                <a:t>减排</a:t>
              </a:r>
              <a:endParaRPr lang="zh-CN" altLang="en-US" sz="1600" dirty="0">
                <a:solidFill>
                  <a:srgbClr val="1C326B"/>
                </a:solidFill>
                <a:ea typeface="微软雅黑" panose="020B0503020204020204" pitchFamily="34" charset="-122"/>
              </a:endParaRPr>
            </a:p>
          </p:txBody>
        </p:sp>
      </p:grpSp>
      <p:grpSp>
        <p:nvGrpSpPr>
          <p:cNvPr id="21" name="组合 20">
            <a:extLst>
              <a:ext uri="{FF2B5EF4-FFF2-40B4-BE49-F238E27FC236}">
                <a16:creationId xmlns:a16="http://schemas.microsoft.com/office/drawing/2014/main" id="{A3195033-30C2-4F12-8B0F-E6B82D853918}"/>
              </a:ext>
            </a:extLst>
          </p:cNvPr>
          <p:cNvGrpSpPr/>
          <p:nvPr/>
        </p:nvGrpSpPr>
        <p:grpSpPr>
          <a:xfrm>
            <a:off x="5078563" y="3333709"/>
            <a:ext cx="2242144" cy="2933769"/>
            <a:chOff x="8638537" y="1597387"/>
            <a:chExt cx="2133066" cy="2933769"/>
          </a:xfrm>
        </p:grpSpPr>
        <p:sp>
          <p:nvSpPr>
            <p:cNvPr id="22" name="矩形 21">
              <a:extLst>
                <a:ext uri="{FF2B5EF4-FFF2-40B4-BE49-F238E27FC236}">
                  <a16:creationId xmlns:a16="http://schemas.microsoft.com/office/drawing/2014/main" id="{F1F83B49-961B-4724-FD87-6C0632D4FD04}"/>
                </a:ext>
              </a:extLst>
            </p:cNvPr>
            <p:cNvSpPr/>
            <p:nvPr/>
          </p:nvSpPr>
          <p:spPr>
            <a:xfrm>
              <a:off x="8773254" y="1597387"/>
              <a:ext cx="1998349" cy="2933769"/>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a16="http://schemas.microsoft.com/office/drawing/2014/main" id="{19C2C389-1F10-B3FC-D10C-5E49D78B85C1}"/>
                </a:ext>
              </a:extLst>
            </p:cNvPr>
            <p:cNvSpPr txBox="1"/>
            <p:nvPr/>
          </p:nvSpPr>
          <p:spPr>
            <a:xfrm>
              <a:off x="8638537" y="1673314"/>
              <a:ext cx="2009301" cy="338554"/>
            </a:xfrm>
            <a:prstGeom prst="rect">
              <a:avLst/>
            </a:prstGeom>
            <a:noFill/>
          </p:spPr>
          <p:txBody>
            <a:bodyPr wrap="square" rtlCol="0">
              <a:spAutoFit/>
            </a:bodyPr>
            <a:lstStyle/>
            <a:p>
              <a:pPr algn="ctr"/>
              <a:r>
                <a:rPr lang="zh-CN" altLang="en-US" sz="1600" b="1" dirty="0">
                  <a:solidFill>
                    <a:srgbClr val="1C326B"/>
                  </a:solidFill>
                  <a:latin typeface="微软雅黑" panose="020B0503020204020204" pitchFamily="34" charset="-122"/>
                  <a:ea typeface="微软雅黑" panose="020B0503020204020204" pitchFamily="34" charset="-122"/>
                </a:rPr>
                <a:t>效率提升</a:t>
              </a:r>
            </a:p>
          </p:txBody>
        </p:sp>
        <p:sp>
          <p:nvSpPr>
            <p:cNvPr id="24" name="矩形 23">
              <a:extLst>
                <a:ext uri="{FF2B5EF4-FFF2-40B4-BE49-F238E27FC236}">
                  <a16:creationId xmlns:a16="http://schemas.microsoft.com/office/drawing/2014/main" id="{1107CF14-1997-0195-28FB-27FB8EB13730}"/>
                </a:ext>
              </a:extLst>
            </p:cNvPr>
            <p:cNvSpPr/>
            <p:nvPr/>
          </p:nvSpPr>
          <p:spPr>
            <a:xfrm>
              <a:off x="8760479" y="2044574"/>
              <a:ext cx="2000835" cy="276999"/>
            </a:xfrm>
            <a:prstGeom prst="rect">
              <a:avLst/>
            </a:prstGeom>
          </p:spPr>
          <p:txBody>
            <a:bodyPr wrap="square">
              <a:spAutoFit/>
            </a:bodyPr>
            <a:lstStyle/>
            <a:p>
              <a:pPr algn="ctr"/>
              <a:r>
                <a:rPr lang="zh-CN" altLang="en-US" sz="1200" b="1"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综合热效率</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200" b="1"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82% </a:t>
              </a:r>
              <a:r>
                <a:rPr lang="zh-CN" altLang="en-US" sz="1200" b="1"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到</a:t>
              </a:r>
              <a:r>
                <a:rPr lang="en-US" altLang="zh-CN" sz="1200" b="1"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 88%</a:t>
              </a:r>
            </a:p>
          </p:txBody>
        </p:sp>
        <p:sp>
          <p:nvSpPr>
            <p:cNvPr id="25" name="矩形 24">
              <a:extLst>
                <a:ext uri="{FF2B5EF4-FFF2-40B4-BE49-F238E27FC236}">
                  <a16:creationId xmlns:a16="http://schemas.microsoft.com/office/drawing/2014/main" id="{C0249B67-5B30-506C-E4D6-C33B0831B53C}"/>
                </a:ext>
              </a:extLst>
            </p:cNvPr>
            <p:cNvSpPr/>
            <p:nvPr/>
          </p:nvSpPr>
          <p:spPr>
            <a:xfrm>
              <a:off x="8810746" y="3901416"/>
              <a:ext cx="1853278" cy="577081"/>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供热期发电标煤耗下降到历史</a:t>
              </a:r>
              <a:endParaRPr lang="en-US" altLang="zh-CN" sz="1050" dirty="0">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最低，</a:t>
              </a:r>
              <a:r>
                <a:rPr lang="zh-CN" altLang="en-US" sz="1050" u="sng"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从大于</a:t>
              </a:r>
              <a:r>
                <a:rPr lang="en-US" altLang="zh-CN" sz="1050" u="sng"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160g/kwh </a:t>
              </a:r>
            </a:p>
            <a:p>
              <a:pPr algn="ctr"/>
              <a:r>
                <a:rPr lang="zh-CN" altLang="en-US" sz="1050" u="sng"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到小于</a:t>
              </a:r>
              <a:r>
                <a:rPr lang="en-US" altLang="zh-CN" sz="1050" u="sng"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120 g/Kwh</a:t>
              </a:r>
            </a:p>
          </p:txBody>
        </p:sp>
        <p:pic>
          <p:nvPicPr>
            <p:cNvPr id="26" name="图片 25">
              <a:extLst>
                <a:ext uri="{FF2B5EF4-FFF2-40B4-BE49-F238E27FC236}">
                  <a16:creationId xmlns:a16="http://schemas.microsoft.com/office/drawing/2014/main" id="{ED7BD757-3C2A-425A-68BD-522E0B33659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4722" b="-752"/>
            <a:stretch/>
          </p:blipFill>
          <p:spPr>
            <a:xfrm>
              <a:off x="8846014" y="2362826"/>
              <a:ext cx="1853278" cy="1538590"/>
            </a:xfrm>
            <a:prstGeom prst="rect">
              <a:avLst/>
            </a:prstGeom>
          </p:spPr>
        </p:pic>
      </p:grpSp>
      <p:sp>
        <p:nvSpPr>
          <p:cNvPr id="29" name="文本框 28">
            <a:extLst>
              <a:ext uri="{FF2B5EF4-FFF2-40B4-BE49-F238E27FC236}">
                <a16:creationId xmlns:a16="http://schemas.microsoft.com/office/drawing/2014/main" id="{168F9F4E-7F3C-1F27-8395-A84251BDB944}"/>
              </a:ext>
            </a:extLst>
          </p:cNvPr>
          <p:cNvSpPr txBox="1"/>
          <p:nvPr/>
        </p:nvSpPr>
        <p:spPr>
          <a:xfrm>
            <a:off x="5445721" y="4145808"/>
            <a:ext cx="1657683" cy="276999"/>
          </a:xfrm>
          <a:prstGeom prst="rect">
            <a:avLst/>
          </a:prstGeom>
          <a:solidFill>
            <a:srgbClr val="343434"/>
          </a:solid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供热期发电标煤耗</a:t>
            </a:r>
          </a:p>
        </p:txBody>
      </p:sp>
      <p:sp>
        <p:nvSpPr>
          <p:cNvPr id="31" name="矩形 30">
            <a:extLst>
              <a:ext uri="{FF2B5EF4-FFF2-40B4-BE49-F238E27FC236}">
                <a16:creationId xmlns:a16="http://schemas.microsoft.com/office/drawing/2014/main" id="{F86BC296-5522-5034-7D3F-135EB14C5983}"/>
              </a:ext>
            </a:extLst>
          </p:cNvPr>
          <p:cNvSpPr/>
          <p:nvPr/>
        </p:nvSpPr>
        <p:spPr>
          <a:xfrm>
            <a:off x="6465167" y="5464727"/>
            <a:ext cx="742758" cy="150633"/>
          </a:xfrm>
          <a:prstGeom prst="rect">
            <a:avLst/>
          </a:prstGeom>
          <a:solidFill>
            <a:srgbClr val="3131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500" dirty="0"/>
              <a:t>2019-2020 </a:t>
            </a:r>
            <a:r>
              <a:rPr lang="zh-CN" altLang="en-US" sz="500" dirty="0"/>
              <a:t>供热期</a:t>
            </a:r>
          </a:p>
        </p:txBody>
      </p:sp>
      <p:sp>
        <p:nvSpPr>
          <p:cNvPr id="44" name="矩形 43">
            <a:extLst>
              <a:ext uri="{FF2B5EF4-FFF2-40B4-BE49-F238E27FC236}">
                <a16:creationId xmlns:a16="http://schemas.microsoft.com/office/drawing/2014/main" id="{6A5A17E1-68A5-40DC-0648-A4E9FE8C7308}"/>
              </a:ext>
            </a:extLst>
          </p:cNvPr>
          <p:cNvSpPr/>
          <p:nvPr/>
        </p:nvSpPr>
        <p:spPr>
          <a:xfrm>
            <a:off x="5570050" y="5464727"/>
            <a:ext cx="742758" cy="141859"/>
          </a:xfrm>
          <a:prstGeom prst="rect">
            <a:avLst/>
          </a:prstGeom>
          <a:solidFill>
            <a:srgbClr val="3131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altLang="zh-CN" sz="500" dirty="0"/>
              <a:t>2018-2019 </a:t>
            </a:r>
            <a:r>
              <a:rPr lang="zh-CN" altLang="en-US" sz="500" dirty="0"/>
              <a:t>供热期</a:t>
            </a:r>
          </a:p>
        </p:txBody>
      </p:sp>
      <p:grpSp>
        <p:nvGrpSpPr>
          <p:cNvPr id="63" name="组合 62">
            <a:extLst>
              <a:ext uri="{FF2B5EF4-FFF2-40B4-BE49-F238E27FC236}">
                <a16:creationId xmlns:a16="http://schemas.microsoft.com/office/drawing/2014/main" id="{C0DA433E-DC2F-C023-D176-BECFC0647CC3}"/>
              </a:ext>
            </a:extLst>
          </p:cNvPr>
          <p:cNvGrpSpPr/>
          <p:nvPr/>
        </p:nvGrpSpPr>
        <p:grpSpPr>
          <a:xfrm>
            <a:off x="7381536" y="906750"/>
            <a:ext cx="2012269" cy="2353941"/>
            <a:chOff x="-3261766" y="4215142"/>
            <a:chExt cx="2012269" cy="2353941"/>
          </a:xfrm>
        </p:grpSpPr>
        <p:sp>
          <p:nvSpPr>
            <p:cNvPr id="45" name="矩形 44">
              <a:extLst>
                <a:ext uri="{FF2B5EF4-FFF2-40B4-BE49-F238E27FC236}">
                  <a16:creationId xmlns:a16="http://schemas.microsoft.com/office/drawing/2014/main" id="{F8646C38-AC1D-3E84-0480-23AD23888112}"/>
                </a:ext>
              </a:extLst>
            </p:cNvPr>
            <p:cNvSpPr/>
            <p:nvPr/>
          </p:nvSpPr>
          <p:spPr>
            <a:xfrm>
              <a:off x="-3261766" y="4215142"/>
              <a:ext cx="2012269" cy="2353941"/>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a16="http://schemas.microsoft.com/office/drawing/2014/main" id="{3714D60A-72D3-1549-2BAF-766A23D163C5}"/>
                </a:ext>
              </a:extLst>
            </p:cNvPr>
            <p:cNvPicPr>
              <a:picLocks noChangeAspect="1"/>
            </p:cNvPicPr>
            <p:nvPr/>
          </p:nvPicPr>
          <p:blipFill>
            <a:blip r:embed="rId11"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726240" y="4768069"/>
              <a:ext cx="941211" cy="941211"/>
            </a:xfrm>
            <a:prstGeom prst="rect">
              <a:avLst/>
            </a:prstGeom>
          </p:spPr>
        </p:pic>
      </p:grpSp>
      <p:sp>
        <p:nvSpPr>
          <p:cNvPr id="47" name="矩形 46">
            <a:extLst>
              <a:ext uri="{FF2B5EF4-FFF2-40B4-BE49-F238E27FC236}">
                <a16:creationId xmlns:a16="http://schemas.microsoft.com/office/drawing/2014/main" id="{96ED557A-3926-F3E3-1F77-BAE142815432}"/>
              </a:ext>
            </a:extLst>
          </p:cNvPr>
          <p:cNvSpPr/>
          <p:nvPr/>
        </p:nvSpPr>
        <p:spPr>
          <a:xfrm>
            <a:off x="7475508" y="2465592"/>
            <a:ext cx="1557170" cy="553998"/>
          </a:xfrm>
          <a:prstGeom prst="rect">
            <a:avLst/>
          </a:prstGeom>
        </p:spPr>
        <p:txBody>
          <a:bodyPr wrap="square">
            <a:spAutoFit/>
          </a:bodyPr>
          <a:lstStyle/>
          <a:p>
            <a:pPr marL="262255" algn="ctr"/>
            <a:r>
              <a:rPr lang="en-US" altLang="zh-CN" sz="16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1.37</a:t>
            </a:r>
            <a:r>
              <a:rPr lang="zh-CN" altLang="en-US" sz="16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万吨</a:t>
            </a:r>
            <a:r>
              <a:rPr lang="en-US" altLang="zh-CN" sz="14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4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 </a:t>
            </a:r>
          </a:p>
          <a:p>
            <a:pPr marL="262255" algn="ct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节省标煤</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nvGrpSpPr>
          <p:cNvPr id="48" name="组合 47">
            <a:extLst>
              <a:ext uri="{FF2B5EF4-FFF2-40B4-BE49-F238E27FC236}">
                <a16:creationId xmlns:a16="http://schemas.microsoft.com/office/drawing/2014/main" id="{9A7161B1-6066-4B18-84B9-FF4585D322CE}"/>
              </a:ext>
            </a:extLst>
          </p:cNvPr>
          <p:cNvGrpSpPr/>
          <p:nvPr/>
        </p:nvGrpSpPr>
        <p:grpSpPr>
          <a:xfrm>
            <a:off x="9413675" y="899020"/>
            <a:ext cx="2101238" cy="2349678"/>
            <a:chOff x="6480580" y="2406929"/>
            <a:chExt cx="2101238" cy="2976607"/>
          </a:xfrm>
        </p:grpSpPr>
        <p:sp>
          <p:nvSpPr>
            <p:cNvPr id="49" name="矩形 48">
              <a:extLst>
                <a:ext uri="{FF2B5EF4-FFF2-40B4-BE49-F238E27FC236}">
                  <a16:creationId xmlns:a16="http://schemas.microsoft.com/office/drawing/2014/main" id="{8C795F87-6544-CABA-054F-D842F9433361}"/>
                </a:ext>
              </a:extLst>
            </p:cNvPr>
            <p:cNvSpPr/>
            <p:nvPr/>
          </p:nvSpPr>
          <p:spPr>
            <a:xfrm>
              <a:off x="6513076" y="2406929"/>
              <a:ext cx="2068742" cy="2976607"/>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pic>
          <p:nvPicPr>
            <p:cNvPr id="50" name="图片 49">
              <a:extLst>
                <a:ext uri="{FF2B5EF4-FFF2-40B4-BE49-F238E27FC236}">
                  <a16:creationId xmlns:a16="http://schemas.microsoft.com/office/drawing/2014/main" id="{E58EBA9C-696B-AB86-482C-91922970D622}"/>
                </a:ext>
              </a:extLst>
            </p:cNvPr>
            <p:cNvPicPr>
              <a:picLocks noChangeAspect="1"/>
            </p:cNvPicPr>
            <p:nvPr/>
          </p:nvPicPr>
          <p:blipFill>
            <a:blip r:embed="rId12"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7071508" y="3183978"/>
              <a:ext cx="895403" cy="1097779"/>
            </a:xfrm>
            <a:prstGeom prst="rect">
              <a:avLst/>
            </a:prstGeom>
          </p:spPr>
        </p:pic>
        <p:sp>
          <p:nvSpPr>
            <p:cNvPr id="51" name="矩形 50">
              <a:extLst>
                <a:ext uri="{FF2B5EF4-FFF2-40B4-BE49-F238E27FC236}">
                  <a16:creationId xmlns:a16="http://schemas.microsoft.com/office/drawing/2014/main" id="{7265085B-D6A6-CD4B-D6B9-C0EB4CBA10B5}"/>
                </a:ext>
              </a:extLst>
            </p:cNvPr>
            <p:cNvSpPr/>
            <p:nvPr/>
          </p:nvSpPr>
          <p:spPr>
            <a:xfrm>
              <a:off x="6480580" y="4429935"/>
              <a:ext cx="2031041" cy="701813"/>
            </a:xfrm>
            <a:prstGeom prst="rect">
              <a:avLst/>
            </a:prstGeom>
          </p:spPr>
          <p:txBody>
            <a:bodyPr wrap="square">
              <a:spAutoFit/>
            </a:bodyPr>
            <a:lstStyle/>
            <a:p>
              <a:pPr marL="262255" algn="ctr"/>
              <a:r>
                <a:rPr lang="en-US" altLang="zh-CN"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4.16</a:t>
              </a:r>
              <a:r>
                <a:rPr lang="zh-CN" altLang="en-US"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万吨</a:t>
              </a:r>
              <a:r>
                <a:rPr lang="en-US" altLang="zh-CN" sz="12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rPr>
                <a:t>年</a:t>
              </a:r>
              <a:endParaRPr lang="en-US" altLang="zh-CN" sz="1200" b="1" u="sng" dirty="0">
                <a:solidFill>
                  <a:srgbClr val="003399"/>
                </a:solidFill>
                <a:latin typeface="微软雅黑" panose="020B0503020204020204" pitchFamily="34" charset="-122"/>
                <a:ea typeface="微软雅黑" panose="020B0503020204020204" pitchFamily="34" charset="-122"/>
                <a:cs typeface="Times New Roman" panose="02020603050405020304" pitchFamily="18" charset="0"/>
              </a:endParaRPr>
            </a:p>
            <a:p>
              <a:pPr marL="262255" algn="ct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减少</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CO</a:t>
              </a:r>
              <a:r>
                <a:rPr lang="en-US" altLang="zh-CN" sz="1200" baseline="-250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排放</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grpSp>
      <p:sp>
        <p:nvSpPr>
          <p:cNvPr id="64" name="矩形 63">
            <a:extLst>
              <a:ext uri="{FF2B5EF4-FFF2-40B4-BE49-F238E27FC236}">
                <a16:creationId xmlns:a16="http://schemas.microsoft.com/office/drawing/2014/main" id="{AA224C82-6E3C-E8AD-175F-CD026164046F}"/>
              </a:ext>
            </a:extLst>
          </p:cNvPr>
          <p:cNvSpPr/>
          <p:nvPr/>
        </p:nvSpPr>
        <p:spPr>
          <a:xfrm>
            <a:off x="7274062" y="999392"/>
            <a:ext cx="2227213" cy="338554"/>
          </a:xfrm>
          <a:prstGeom prst="rect">
            <a:avLst/>
          </a:prstGeom>
        </p:spPr>
        <p:txBody>
          <a:bodyPr wrap="square">
            <a:spAutoFit/>
          </a:bodyPr>
          <a:lstStyle/>
          <a:p>
            <a:pPr algn="ctr">
              <a:spcBef>
                <a:spcPts val="600"/>
              </a:spcBef>
            </a:pPr>
            <a:r>
              <a:rPr lang="zh-CN" altLang="en-US" sz="1600" b="1" dirty="0">
                <a:solidFill>
                  <a:srgbClr val="1C326B"/>
                </a:solidFill>
                <a:ea typeface="微软雅黑" panose="020B0503020204020204" pitchFamily="34" charset="-122"/>
              </a:rPr>
              <a:t>节能降耗</a:t>
            </a:r>
          </a:p>
        </p:txBody>
      </p:sp>
      <p:sp>
        <p:nvSpPr>
          <p:cNvPr id="65" name="矩形 64">
            <a:extLst>
              <a:ext uri="{FF2B5EF4-FFF2-40B4-BE49-F238E27FC236}">
                <a16:creationId xmlns:a16="http://schemas.microsoft.com/office/drawing/2014/main" id="{078C052B-93C9-9B71-DFE6-965E8AB8518C}"/>
              </a:ext>
            </a:extLst>
          </p:cNvPr>
          <p:cNvSpPr/>
          <p:nvPr/>
        </p:nvSpPr>
        <p:spPr>
          <a:xfrm>
            <a:off x="9315588" y="975865"/>
            <a:ext cx="2227213" cy="338554"/>
          </a:xfrm>
          <a:prstGeom prst="rect">
            <a:avLst/>
          </a:prstGeom>
        </p:spPr>
        <p:txBody>
          <a:bodyPr wrap="square">
            <a:spAutoFit/>
          </a:bodyPr>
          <a:lstStyle/>
          <a:p>
            <a:pPr algn="ctr">
              <a:spcBef>
                <a:spcPts val="600"/>
              </a:spcBef>
            </a:pPr>
            <a:r>
              <a:rPr lang="zh-CN" altLang="en-US" sz="1600" b="1" dirty="0">
                <a:solidFill>
                  <a:srgbClr val="1C326B"/>
                </a:solidFill>
                <a:ea typeface="微软雅黑" panose="020B0503020204020204" pitchFamily="34" charset="-122"/>
              </a:rPr>
              <a:t>减碳</a:t>
            </a:r>
          </a:p>
        </p:txBody>
      </p:sp>
      <p:grpSp>
        <p:nvGrpSpPr>
          <p:cNvPr id="66" name="组合 65">
            <a:extLst>
              <a:ext uri="{FF2B5EF4-FFF2-40B4-BE49-F238E27FC236}">
                <a16:creationId xmlns:a16="http://schemas.microsoft.com/office/drawing/2014/main" id="{C489091D-F1E0-FBEC-6CB6-A5A55526C517}"/>
              </a:ext>
            </a:extLst>
          </p:cNvPr>
          <p:cNvGrpSpPr/>
          <p:nvPr/>
        </p:nvGrpSpPr>
        <p:grpSpPr>
          <a:xfrm>
            <a:off x="3021897" y="3332565"/>
            <a:ext cx="2156821" cy="2933769"/>
            <a:chOff x="4611677" y="1577529"/>
            <a:chExt cx="2156821" cy="2920306"/>
          </a:xfrm>
        </p:grpSpPr>
        <p:sp>
          <p:nvSpPr>
            <p:cNvPr id="67" name="矩形 66">
              <a:extLst>
                <a:ext uri="{FF2B5EF4-FFF2-40B4-BE49-F238E27FC236}">
                  <a16:creationId xmlns:a16="http://schemas.microsoft.com/office/drawing/2014/main" id="{7DC3339F-A3A5-F0FE-37DD-C9F6DE788A57}"/>
                </a:ext>
              </a:extLst>
            </p:cNvPr>
            <p:cNvSpPr/>
            <p:nvPr/>
          </p:nvSpPr>
          <p:spPr>
            <a:xfrm>
              <a:off x="4611677" y="1577529"/>
              <a:ext cx="2084362" cy="2920306"/>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8" name="文本框 67">
              <a:extLst>
                <a:ext uri="{FF2B5EF4-FFF2-40B4-BE49-F238E27FC236}">
                  <a16:creationId xmlns:a16="http://schemas.microsoft.com/office/drawing/2014/main" id="{24227A94-B5B7-02CE-CB9D-E23D85BC29B5}"/>
                </a:ext>
              </a:extLst>
            </p:cNvPr>
            <p:cNvSpPr txBox="1"/>
            <p:nvPr/>
          </p:nvSpPr>
          <p:spPr>
            <a:xfrm>
              <a:off x="4758009" y="1652274"/>
              <a:ext cx="1846053" cy="338554"/>
            </a:xfrm>
            <a:prstGeom prst="rect">
              <a:avLst/>
            </a:prstGeom>
            <a:noFill/>
          </p:spPr>
          <p:txBody>
            <a:bodyPr wrap="square" rtlCol="0">
              <a:spAutoFit/>
            </a:bodyPr>
            <a:lstStyle/>
            <a:p>
              <a:pPr algn="ctr"/>
              <a:r>
                <a:rPr lang="zh-CN" altLang="en-US" sz="1600" b="1" dirty="0">
                  <a:solidFill>
                    <a:srgbClr val="1C326B"/>
                  </a:solidFill>
                  <a:latin typeface="微软雅黑" panose="020B0503020204020204" pitchFamily="34" charset="-122"/>
                  <a:ea typeface="微软雅黑" panose="020B0503020204020204" pitchFamily="34" charset="-122"/>
                </a:rPr>
                <a:t>供冷能力提升</a:t>
              </a:r>
            </a:p>
          </p:txBody>
        </p:sp>
        <p:sp>
          <p:nvSpPr>
            <p:cNvPr id="69" name="文本框 68">
              <a:extLst>
                <a:ext uri="{FF2B5EF4-FFF2-40B4-BE49-F238E27FC236}">
                  <a16:creationId xmlns:a16="http://schemas.microsoft.com/office/drawing/2014/main" id="{A6CC7169-9F5E-EA73-A09F-0BA659E8C1E5}"/>
                </a:ext>
              </a:extLst>
            </p:cNvPr>
            <p:cNvSpPr txBox="1"/>
            <p:nvPr/>
          </p:nvSpPr>
          <p:spPr>
            <a:xfrm>
              <a:off x="4618080" y="2316081"/>
              <a:ext cx="2150418" cy="276999"/>
            </a:xfrm>
            <a:prstGeom prst="rect">
              <a:avLst/>
            </a:prstGeom>
            <a:noFill/>
          </p:spPr>
          <p:txBody>
            <a:bodyPr wrap="square" rtlCol="0">
              <a:spAutoFit/>
            </a:bodyPr>
            <a:lstStyle/>
            <a:p>
              <a:pPr algn="ctr"/>
              <a:r>
                <a:rPr lang="zh-CN" altLang="en-US" sz="1200" b="1" dirty="0">
                  <a:latin typeface="微软雅黑" panose="020B0503020204020204" pitchFamily="34" charset="-122"/>
                  <a:ea typeface="微软雅黑" panose="020B0503020204020204" pitchFamily="34" charset="-122"/>
                </a:rPr>
                <a:t>供冷面积增加</a:t>
              </a:r>
              <a:r>
                <a:rPr lang="en-US" altLang="zh-CN" sz="1200" b="1" dirty="0">
                  <a:latin typeface="微软雅黑" panose="020B0503020204020204" pitchFamily="34" charset="-122"/>
                  <a:ea typeface="微软雅黑" panose="020B0503020204020204" pitchFamily="34" charset="-122"/>
                </a:rPr>
                <a:t>:  20</a:t>
              </a:r>
              <a:r>
                <a:rPr lang="zh-CN" altLang="en-US" sz="1200" b="1" dirty="0">
                  <a:latin typeface="微软雅黑" panose="020B0503020204020204" pitchFamily="34" charset="-122"/>
                  <a:ea typeface="微软雅黑" panose="020B0503020204020204" pitchFamily="34" charset="-122"/>
                </a:rPr>
                <a:t>万</a:t>
              </a:r>
              <a:r>
                <a:rPr lang="en-US" altLang="zh-CN" sz="1200" b="1" dirty="0">
                  <a:latin typeface="微软雅黑" panose="020B0503020204020204" pitchFamily="34" charset="-122"/>
                  <a:ea typeface="微软雅黑" panose="020B0503020204020204" pitchFamily="34" charset="-122"/>
                </a:rPr>
                <a:t> m</a:t>
              </a:r>
              <a:r>
                <a:rPr lang="en-US" altLang="zh-CN" sz="1200" b="1" baseline="30000" dirty="0">
                  <a:latin typeface="微软雅黑" panose="020B0503020204020204" pitchFamily="34" charset="-122"/>
                  <a:ea typeface="微软雅黑" panose="020B0503020204020204" pitchFamily="34" charset="-122"/>
                </a:rPr>
                <a:t>2  </a:t>
              </a:r>
              <a:endParaRPr lang="zh-CN" altLang="en-US" sz="1200" b="1" baseline="30000" dirty="0">
                <a:latin typeface="微软雅黑" panose="020B0503020204020204" pitchFamily="34" charset="-122"/>
                <a:ea typeface="微软雅黑" panose="020B0503020204020204" pitchFamily="34" charset="-122"/>
              </a:endParaRPr>
            </a:p>
          </p:txBody>
        </p:sp>
        <p:sp>
          <p:nvSpPr>
            <p:cNvPr id="70" name="矩形 69">
              <a:extLst>
                <a:ext uri="{FF2B5EF4-FFF2-40B4-BE49-F238E27FC236}">
                  <a16:creationId xmlns:a16="http://schemas.microsoft.com/office/drawing/2014/main" id="{949C1667-8373-F1CC-70A6-283AC2ADDC0A}"/>
                </a:ext>
              </a:extLst>
            </p:cNvPr>
            <p:cNvSpPr/>
            <p:nvPr/>
          </p:nvSpPr>
          <p:spPr>
            <a:xfrm>
              <a:off x="4644103" y="2045174"/>
              <a:ext cx="2040749" cy="276999"/>
            </a:xfrm>
            <a:prstGeom prst="rect">
              <a:avLst/>
            </a:prstGeom>
          </p:spPr>
          <p:txBody>
            <a:bodyPr wrap="square">
              <a:spAutoFit/>
            </a:bodyPr>
            <a:lstStyle/>
            <a:p>
              <a:pPr algn="ctr"/>
              <a:r>
                <a:rPr lang="zh-CN" altLang="en-US" sz="1200" b="1" dirty="0">
                  <a:ln w="12700">
                    <a:noFill/>
                    <a:prstDash val="solid"/>
                  </a:ln>
                  <a:latin typeface="微软雅黑" panose="020B0503020204020204" pitchFamily="34" charset="-122"/>
                  <a:ea typeface="微软雅黑" panose="020B0503020204020204" pitchFamily="34" charset="-122"/>
                </a:rPr>
                <a:t>供冷能力提升</a:t>
              </a:r>
              <a:r>
                <a:rPr lang="en-US" altLang="zh-CN" sz="1200" b="1" dirty="0">
                  <a:ln w="12700">
                    <a:noFill/>
                    <a:prstDash val="solid"/>
                  </a:ln>
                  <a:latin typeface="微软雅黑" panose="020B0503020204020204" pitchFamily="34" charset="-122"/>
                  <a:ea typeface="微软雅黑" panose="020B0503020204020204" pitchFamily="34" charset="-122"/>
                </a:rPr>
                <a:t>: 14.5MW</a:t>
              </a:r>
              <a:endParaRPr lang="zh-CN" altLang="en-US" sz="1200" b="1" dirty="0">
                <a:latin typeface="微软雅黑" panose="020B0503020204020204" pitchFamily="34" charset="-122"/>
                <a:ea typeface="微软雅黑" panose="020B0503020204020204" pitchFamily="34" charset="-122"/>
              </a:endParaRPr>
            </a:p>
          </p:txBody>
        </p:sp>
        <p:sp>
          <p:nvSpPr>
            <p:cNvPr id="71" name="矩形 70">
              <a:extLst>
                <a:ext uri="{FF2B5EF4-FFF2-40B4-BE49-F238E27FC236}">
                  <a16:creationId xmlns:a16="http://schemas.microsoft.com/office/drawing/2014/main" id="{590442DB-3489-FF6E-65A2-841C5E5DD6FB}"/>
                </a:ext>
              </a:extLst>
            </p:cNvPr>
            <p:cNvSpPr/>
            <p:nvPr/>
          </p:nvSpPr>
          <p:spPr>
            <a:xfrm>
              <a:off x="4990551" y="3879474"/>
              <a:ext cx="1419666" cy="461665"/>
            </a:xfrm>
            <a:prstGeom prst="rect">
              <a:avLst/>
            </a:prstGeom>
          </p:spPr>
          <p:txBody>
            <a:bodyPr wrap="square">
              <a:spAutoFit/>
            </a:bodyPr>
            <a:lstStyle/>
            <a:p>
              <a:pPr algn="ctr"/>
              <a:r>
                <a:rPr lang="zh-CN" altLang="en-US" sz="1200" dirty="0">
                  <a:latin typeface="微软雅黑" panose="020B0503020204020204" pitchFamily="34" charset="-122"/>
                  <a:ea typeface="微软雅黑" panose="020B0503020204020204" pitchFamily="34" charset="-122"/>
                </a:rPr>
                <a:t>可多为</a:t>
              </a:r>
              <a:r>
                <a:rPr lang="en-US" altLang="zh-CN" sz="1200" dirty="0">
                  <a:latin typeface="微软雅黑" panose="020B0503020204020204" pitchFamily="34" charset="-122"/>
                  <a:ea typeface="微软雅黑" panose="020B0503020204020204" pitchFamily="34" charset="-122"/>
                </a:rPr>
                <a:t>2,000</a:t>
              </a:r>
              <a:r>
                <a:rPr lang="en-US" altLang="zh-CN" sz="1200" baseline="30000" dirty="0">
                  <a:latin typeface="微软雅黑" panose="020B0503020204020204" pitchFamily="34" charset="-122"/>
                  <a:ea typeface="微软雅黑" panose="020B0503020204020204" pitchFamily="34" charset="-122"/>
                </a:rPr>
                <a:t>+</a:t>
              </a:r>
              <a:r>
                <a:rPr lang="en-US" altLang="zh-CN" sz="1200" dirty="0">
                  <a:latin typeface="微软雅黑" panose="020B0503020204020204" pitchFamily="34" charset="-122"/>
                  <a:ea typeface="微软雅黑" panose="020B0503020204020204" pitchFamily="34" charset="-122"/>
                </a:rPr>
                <a:t> </a:t>
              </a:r>
            </a:p>
            <a:p>
              <a:pPr algn="ctr"/>
              <a:r>
                <a:rPr lang="zh-CN" altLang="en-US" sz="1200" dirty="0">
                  <a:latin typeface="微软雅黑" panose="020B0503020204020204" pitchFamily="34" charset="-122"/>
                  <a:ea typeface="微软雅黑" panose="020B0503020204020204" pitchFamily="34" charset="-122"/>
                </a:rPr>
                <a:t>家庭提供优质供冷</a:t>
              </a:r>
              <a:endParaRPr lang="en-US" altLang="zh-CN" sz="1200" dirty="0">
                <a:latin typeface="微软雅黑" panose="020B0503020204020204" pitchFamily="34" charset="-122"/>
                <a:ea typeface="微软雅黑" panose="020B0503020204020204" pitchFamily="34" charset="-122"/>
              </a:endParaRPr>
            </a:p>
          </p:txBody>
        </p:sp>
        <p:pic>
          <p:nvPicPr>
            <p:cNvPr id="72" name="Picture 5">
              <a:extLst>
                <a:ext uri="{FF2B5EF4-FFF2-40B4-BE49-F238E27FC236}">
                  <a16:creationId xmlns:a16="http://schemas.microsoft.com/office/drawing/2014/main" id="{99838739-D84B-10BD-66ED-8556ED2DF1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5141467" y="2723595"/>
              <a:ext cx="1117834" cy="1117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3" name="组合 72">
            <a:extLst>
              <a:ext uri="{FF2B5EF4-FFF2-40B4-BE49-F238E27FC236}">
                <a16:creationId xmlns:a16="http://schemas.microsoft.com/office/drawing/2014/main" id="{9958ABC9-A75D-4F33-B44F-8D26AD0D5998}"/>
              </a:ext>
            </a:extLst>
          </p:cNvPr>
          <p:cNvGrpSpPr/>
          <p:nvPr/>
        </p:nvGrpSpPr>
        <p:grpSpPr>
          <a:xfrm>
            <a:off x="7251215" y="3329806"/>
            <a:ext cx="2172649" cy="2946118"/>
            <a:chOff x="8638537" y="1585039"/>
            <a:chExt cx="2066951" cy="2946118"/>
          </a:xfrm>
        </p:grpSpPr>
        <p:sp>
          <p:nvSpPr>
            <p:cNvPr id="74" name="矩形 73">
              <a:extLst>
                <a:ext uri="{FF2B5EF4-FFF2-40B4-BE49-F238E27FC236}">
                  <a16:creationId xmlns:a16="http://schemas.microsoft.com/office/drawing/2014/main" id="{683C918A-8749-C9C7-784E-91C31F0578B9}"/>
                </a:ext>
              </a:extLst>
            </p:cNvPr>
            <p:cNvSpPr/>
            <p:nvPr/>
          </p:nvSpPr>
          <p:spPr>
            <a:xfrm>
              <a:off x="8773254" y="1585039"/>
              <a:ext cx="1932234" cy="2946118"/>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endParaRPr>
            </a:p>
          </p:txBody>
        </p:sp>
        <p:sp>
          <p:nvSpPr>
            <p:cNvPr id="75" name="文本框 74">
              <a:extLst>
                <a:ext uri="{FF2B5EF4-FFF2-40B4-BE49-F238E27FC236}">
                  <a16:creationId xmlns:a16="http://schemas.microsoft.com/office/drawing/2014/main" id="{075720DA-9F6B-B6B6-5F49-7BC8450284A9}"/>
                </a:ext>
              </a:extLst>
            </p:cNvPr>
            <p:cNvSpPr txBox="1"/>
            <p:nvPr/>
          </p:nvSpPr>
          <p:spPr>
            <a:xfrm>
              <a:off x="8638537" y="1673314"/>
              <a:ext cx="2009301" cy="338554"/>
            </a:xfrm>
            <a:prstGeom prst="rect">
              <a:avLst/>
            </a:prstGeom>
            <a:noFill/>
          </p:spPr>
          <p:txBody>
            <a:bodyPr wrap="square" rtlCol="0">
              <a:spAutoFit/>
            </a:bodyPr>
            <a:lstStyle/>
            <a:p>
              <a:pPr algn="ctr"/>
              <a:r>
                <a:rPr lang="zh-CN" altLang="en-US" sz="1600" b="1" dirty="0">
                  <a:solidFill>
                    <a:srgbClr val="1C326B"/>
                  </a:solidFill>
                  <a:latin typeface="微软雅黑" panose="020B0503020204020204" pitchFamily="34" charset="-122"/>
                  <a:ea typeface="微软雅黑" panose="020B0503020204020204" pitchFamily="34" charset="-122"/>
                </a:rPr>
                <a:t>经济效益提升</a:t>
              </a:r>
            </a:p>
          </p:txBody>
        </p:sp>
        <p:sp>
          <p:nvSpPr>
            <p:cNvPr id="77" name="矩形 76">
              <a:extLst>
                <a:ext uri="{FF2B5EF4-FFF2-40B4-BE49-F238E27FC236}">
                  <a16:creationId xmlns:a16="http://schemas.microsoft.com/office/drawing/2014/main" id="{A4F6AF71-7FAB-30A3-74DD-11524E6822B2}"/>
                </a:ext>
              </a:extLst>
            </p:cNvPr>
            <p:cNvSpPr/>
            <p:nvPr/>
          </p:nvSpPr>
          <p:spPr>
            <a:xfrm>
              <a:off x="8810746" y="3901416"/>
              <a:ext cx="1853278" cy="253916"/>
            </a:xfrm>
            <a:prstGeom prst="rect">
              <a:avLst/>
            </a:prstGeom>
          </p:spPr>
          <p:txBody>
            <a:bodyPr wrap="square">
              <a:spAutoFit/>
            </a:bodyPr>
            <a:lstStyle/>
            <a:p>
              <a:pPr algn="ct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每年可产生</a:t>
              </a:r>
              <a:r>
                <a:rPr lang="en-US" altLang="zh-CN" sz="1050" dirty="0">
                  <a:latin typeface="微软雅黑" panose="020B0503020204020204" pitchFamily="34" charset="-122"/>
                  <a:ea typeface="微软雅黑" panose="020B0503020204020204" pitchFamily="34" charset="-122"/>
                  <a:cs typeface="Times New Roman" panose="02020603050405020304" pitchFamily="18" charset="0"/>
                </a:rPr>
                <a:t>1400</a:t>
              </a:r>
              <a:r>
                <a:rPr lang="zh-CN" altLang="en-US" sz="1050" dirty="0">
                  <a:latin typeface="微软雅黑" panose="020B0503020204020204" pitchFamily="34" charset="-122"/>
                  <a:ea typeface="微软雅黑" panose="020B0503020204020204" pitchFamily="34" charset="-122"/>
                  <a:cs typeface="Times New Roman" panose="02020603050405020304" pitchFamily="18" charset="0"/>
                </a:rPr>
                <a:t>多万元利润</a:t>
              </a:r>
              <a:endParaRPr lang="en-US" altLang="zh-CN" sz="1050" u="sng"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pic>
        <p:nvPicPr>
          <p:cNvPr id="80" name="图片 79" descr="电脑萤幕的截图&#10;&#10;描述已自动生成">
            <a:extLst>
              <a:ext uri="{FF2B5EF4-FFF2-40B4-BE49-F238E27FC236}">
                <a16:creationId xmlns:a16="http://schemas.microsoft.com/office/drawing/2014/main" id="{25C67926-5446-2CE6-B87E-6FD27CAF7EA6}"/>
              </a:ext>
            </a:extLst>
          </p:cNvPr>
          <p:cNvPicPr>
            <a:picLocks noChangeAspect="1"/>
          </p:cNvPicPr>
          <p:nvPr/>
        </p:nvPicPr>
        <p:blipFill>
          <a:blip r:embed="rId13">
            <a:extLst>
              <a:ext uri="{BEBA8EAE-BF5A-486C-A8C5-ECC9F3942E4B}">
                <a14:imgProps xmlns:a14="http://schemas.microsoft.com/office/drawing/2010/main">
                  <a14:imgLayer r:embed="rId14">
                    <a14:imgEffect>
                      <a14:backgroundRemoval t="41346" b="69712" l="20313" r="50625">
                        <a14:foregroundMark x1="31042" y1="54327" x2="22760" y2="55481"/>
                        <a14:foregroundMark x1="23073" y1="51442" x2="23073" y2="64519"/>
                        <a14:foregroundMark x1="20313" y1="49808" x2="21198" y2="64519"/>
                        <a14:foregroundMark x1="36823" y1="55481" x2="37760" y2="65096"/>
                        <a14:foregroundMark x1="42344" y1="66731" x2="28906" y2="65096"/>
                        <a14:foregroundMark x1="38698" y1="54904" x2="34688" y2="56058"/>
                        <a14:foregroundMark x1="39583" y1="42981" x2="31354" y2="48077"/>
                        <a14:foregroundMark x1="36563" y1="50385" x2="36563" y2="41346"/>
                        <a14:foregroundMark x1="50625" y1="49231" x2="50313" y2="65096"/>
                        <a14:foregroundMark x1="37760" y1="67308" x2="33490" y2="67885"/>
                      </a14:backgroundRemoval>
                    </a14:imgEffect>
                  </a14:imgLayer>
                </a14:imgProps>
              </a:ext>
              <a:ext uri="{28A0092B-C50C-407E-A947-70E740481C1C}">
                <a14:useLocalDpi xmlns:a14="http://schemas.microsoft.com/office/drawing/2010/main" val="0"/>
              </a:ext>
            </a:extLst>
          </a:blip>
          <a:srcRect l="19587" t="38112" r="47760" b="26753"/>
          <a:stretch/>
        </p:blipFill>
        <p:spPr>
          <a:xfrm>
            <a:off x="7715690" y="4409212"/>
            <a:ext cx="1316988" cy="767628"/>
          </a:xfrm>
          <a:prstGeom prst="rect">
            <a:avLst/>
          </a:prstGeom>
        </p:spPr>
      </p:pic>
      <p:grpSp>
        <p:nvGrpSpPr>
          <p:cNvPr id="82" name="组合 81">
            <a:extLst>
              <a:ext uri="{FF2B5EF4-FFF2-40B4-BE49-F238E27FC236}">
                <a16:creationId xmlns:a16="http://schemas.microsoft.com/office/drawing/2014/main" id="{08D568D9-0638-57DD-35A1-3AA6CA51FF3D}"/>
              </a:ext>
            </a:extLst>
          </p:cNvPr>
          <p:cNvGrpSpPr/>
          <p:nvPr/>
        </p:nvGrpSpPr>
        <p:grpSpPr>
          <a:xfrm>
            <a:off x="9329740" y="3332565"/>
            <a:ext cx="2186053" cy="2946118"/>
            <a:chOff x="8638537" y="1585039"/>
            <a:chExt cx="2079703" cy="2946118"/>
          </a:xfrm>
        </p:grpSpPr>
        <p:sp>
          <p:nvSpPr>
            <p:cNvPr id="83" name="矩形 82">
              <a:extLst>
                <a:ext uri="{FF2B5EF4-FFF2-40B4-BE49-F238E27FC236}">
                  <a16:creationId xmlns:a16="http://schemas.microsoft.com/office/drawing/2014/main" id="{523C361A-487A-43D3-CCDE-7429B5E2915A}"/>
                </a:ext>
              </a:extLst>
            </p:cNvPr>
            <p:cNvSpPr/>
            <p:nvPr/>
          </p:nvSpPr>
          <p:spPr>
            <a:xfrm>
              <a:off x="8773254" y="1585039"/>
              <a:ext cx="1932234" cy="2946118"/>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endParaRPr>
            </a:p>
          </p:txBody>
        </p:sp>
        <p:sp>
          <p:nvSpPr>
            <p:cNvPr id="84" name="文本框 83">
              <a:extLst>
                <a:ext uri="{FF2B5EF4-FFF2-40B4-BE49-F238E27FC236}">
                  <a16:creationId xmlns:a16="http://schemas.microsoft.com/office/drawing/2014/main" id="{7FDDE70E-38D4-9686-CBEF-FE78934BDD4A}"/>
                </a:ext>
              </a:extLst>
            </p:cNvPr>
            <p:cNvSpPr txBox="1"/>
            <p:nvPr/>
          </p:nvSpPr>
          <p:spPr>
            <a:xfrm>
              <a:off x="8638537" y="1673314"/>
              <a:ext cx="2009301" cy="338554"/>
            </a:xfrm>
            <a:prstGeom prst="rect">
              <a:avLst/>
            </a:prstGeom>
            <a:noFill/>
          </p:spPr>
          <p:txBody>
            <a:bodyPr wrap="square" rtlCol="0">
              <a:spAutoFit/>
            </a:bodyPr>
            <a:lstStyle/>
            <a:p>
              <a:pPr algn="ctr"/>
              <a:r>
                <a:rPr lang="zh-CN" altLang="en-US" sz="1600" b="1" dirty="0">
                  <a:solidFill>
                    <a:srgbClr val="1C326B"/>
                  </a:solidFill>
                  <a:latin typeface="微软雅黑" panose="020B0503020204020204" pitchFamily="34" charset="-122"/>
                  <a:ea typeface="微软雅黑" panose="020B0503020204020204" pitchFamily="34" charset="-122"/>
                </a:rPr>
                <a:t>公司形象提升</a:t>
              </a:r>
            </a:p>
          </p:txBody>
        </p:sp>
        <p:sp>
          <p:nvSpPr>
            <p:cNvPr id="85" name="矩形 84">
              <a:extLst>
                <a:ext uri="{FF2B5EF4-FFF2-40B4-BE49-F238E27FC236}">
                  <a16:creationId xmlns:a16="http://schemas.microsoft.com/office/drawing/2014/main" id="{FE065D52-CDE5-BCC9-E631-5DF803271825}"/>
                </a:ext>
              </a:extLst>
            </p:cNvPr>
            <p:cNvSpPr/>
            <p:nvPr/>
          </p:nvSpPr>
          <p:spPr>
            <a:xfrm>
              <a:off x="8717405" y="3899724"/>
              <a:ext cx="2000835" cy="430887"/>
            </a:xfrm>
            <a:prstGeom prst="rect">
              <a:avLst/>
            </a:prstGeom>
          </p:spPr>
          <p:txBody>
            <a:bodyPr wrap="square">
              <a:spAutoFit/>
            </a:bodyPr>
            <a:lstStyle/>
            <a:p>
              <a:pPr algn="ct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公司的社会形象得到提升</a:t>
              </a:r>
              <a:endParaRPr lang="en-US" altLang="zh-CN" sz="11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rPr>
                <a:t>社会影响力提升</a:t>
              </a:r>
              <a:endParaRPr lang="en-US" altLang="zh-CN" sz="1100" dirty="0">
                <a:solidFill>
                  <a:schemeClr val="tx1">
                    <a:lumMod val="95000"/>
                    <a:lumOff val="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pic>
        <p:nvPicPr>
          <p:cNvPr id="92" name="图片 91" descr="图片包含 人, 室内, 男人, 桌子&#10;&#10;描述已自动生成">
            <a:extLst>
              <a:ext uri="{FF2B5EF4-FFF2-40B4-BE49-F238E27FC236}">
                <a16:creationId xmlns:a16="http://schemas.microsoft.com/office/drawing/2014/main" id="{EFBFE4D3-B6F6-7ABF-9171-1CC5CD5B2049}"/>
              </a:ext>
            </a:extLst>
          </p:cNvPr>
          <p:cNvPicPr>
            <a:picLocks noChangeAspect="1"/>
          </p:cNvPicPr>
          <p:nvPr/>
        </p:nvPicPr>
        <p:blipFill>
          <a:blip r:embed="rId15">
            <a:extLst>
              <a:ext uri="{28A0092B-C50C-407E-A947-70E740481C1C}">
                <a14:useLocalDpi xmlns:a14="http://schemas.microsoft.com/office/drawing/2010/main" val="0"/>
              </a:ext>
            </a:extLst>
          </a:blip>
          <a:srcRect l="11026" t="13884" r="11065" b="9761"/>
          <a:stretch/>
        </p:blipFill>
        <p:spPr>
          <a:xfrm>
            <a:off x="9718925" y="4190202"/>
            <a:ext cx="1499671" cy="1102318"/>
          </a:xfrm>
          <a:prstGeom prst="rect">
            <a:avLst/>
          </a:prstGeom>
        </p:spPr>
      </p:pic>
      <p:sp>
        <p:nvSpPr>
          <p:cNvPr id="93" name="灯片编号占位符 92">
            <a:extLst>
              <a:ext uri="{FF2B5EF4-FFF2-40B4-BE49-F238E27FC236}">
                <a16:creationId xmlns:a16="http://schemas.microsoft.com/office/drawing/2014/main" id="{BEB63DDE-01AC-17FC-0465-2A7F60C06B60}"/>
              </a:ext>
            </a:extLst>
          </p:cNvPr>
          <p:cNvSpPr>
            <a:spLocks noGrp="1"/>
          </p:cNvSpPr>
          <p:nvPr>
            <p:ph type="sldNum" sz="quarter" idx="12"/>
          </p:nvPr>
        </p:nvSpPr>
        <p:spPr/>
        <p:txBody>
          <a:bodyPr/>
          <a:lstStyle/>
          <a:p>
            <a:fld id="{B84E1A7B-DDAD-4F2D-B32C-61E8FCF135DC}" type="slidenum">
              <a:rPr lang="en-US" smtClean="0"/>
              <a:pPr/>
              <a:t>8</a:t>
            </a:fld>
            <a:endParaRPr lang="en-US" dirty="0"/>
          </a:p>
        </p:txBody>
      </p:sp>
    </p:spTree>
    <p:extLst>
      <p:ext uri="{BB962C8B-B14F-4D97-AF65-F5344CB8AC3E}">
        <p14:creationId xmlns:p14="http://schemas.microsoft.com/office/powerpoint/2010/main" val="1397023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BAFD4-AC69-E131-F01C-642D6053B78B}"/>
            </a:ext>
          </a:extLst>
        </p:cNvPr>
        <p:cNvGrpSpPr/>
        <p:nvPr/>
      </p:nvGrpSpPr>
      <p:grpSpPr>
        <a:xfrm>
          <a:off x="0" y="0"/>
          <a:ext cx="0" cy="0"/>
          <a:chOff x="0" y="0"/>
          <a:chExt cx="0" cy="0"/>
        </a:xfrm>
      </p:grpSpPr>
      <p:grpSp>
        <p:nvGrpSpPr>
          <p:cNvPr id="4" name="组合 3">
            <a:extLst>
              <a:ext uri="{FF2B5EF4-FFF2-40B4-BE49-F238E27FC236}">
                <a16:creationId xmlns:a16="http://schemas.microsoft.com/office/drawing/2014/main" id="{D0DAAD3F-3015-F573-B205-B22A26E538AC}"/>
              </a:ext>
            </a:extLst>
          </p:cNvPr>
          <p:cNvGrpSpPr/>
          <p:nvPr/>
        </p:nvGrpSpPr>
        <p:grpSpPr>
          <a:xfrm>
            <a:off x="159493" y="0"/>
            <a:ext cx="340241" cy="808074"/>
            <a:chOff x="159493" y="0"/>
            <a:chExt cx="340241" cy="808074"/>
          </a:xfrm>
        </p:grpSpPr>
        <p:sp>
          <p:nvSpPr>
            <p:cNvPr id="5" name="平行四边形 4">
              <a:extLst>
                <a:ext uri="{FF2B5EF4-FFF2-40B4-BE49-F238E27FC236}">
                  <a16:creationId xmlns:a16="http://schemas.microsoft.com/office/drawing/2014/main" id="{A2B30187-1849-ADB3-2B54-146E5B9EF964}"/>
                </a:ext>
              </a:extLst>
            </p:cNvPr>
            <p:cNvSpPr/>
            <p:nvPr/>
          </p:nvSpPr>
          <p:spPr>
            <a:xfrm>
              <a:off x="159493" y="0"/>
              <a:ext cx="297713" cy="584791"/>
            </a:xfrm>
            <a:prstGeom prst="parallelogram">
              <a:avLst/>
            </a:prstGeom>
            <a:solidFill>
              <a:srgbClr val="1C326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sp>
          <p:nvSpPr>
            <p:cNvPr id="6" name="平行四边形 5">
              <a:extLst>
                <a:ext uri="{FF2B5EF4-FFF2-40B4-BE49-F238E27FC236}">
                  <a16:creationId xmlns:a16="http://schemas.microsoft.com/office/drawing/2014/main" id="{74179B15-168B-A5C2-C185-52DCB7DC09ED}"/>
                </a:ext>
              </a:extLst>
            </p:cNvPr>
            <p:cNvSpPr/>
            <p:nvPr/>
          </p:nvSpPr>
          <p:spPr>
            <a:xfrm>
              <a:off x="265817" y="318976"/>
              <a:ext cx="233917" cy="489098"/>
            </a:xfrm>
            <a:prstGeom prst="parallelogram">
              <a:avLst/>
            </a:prstGeom>
            <a:solidFill>
              <a:srgbClr val="236C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grpSp>
      <p:sp>
        <p:nvSpPr>
          <p:cNvPr id="8" name="文本框 7">
            <a:extLst>
              <a:ext uri="{FF2B5EF4-FFF2-40B4-BE49-F238E27FC236}">
                <a16:creationId xmlns:a16="http://schemas.microsoft.com/office/drawing/2014/main" id="{4C05882C-8E76-3BE6-7E12-EF327C0A16F0}"/>
              </a:ext>
            </a:extLst>
          </p:cNvPr>
          <p:cNvSpPr txBox="1"/>
          <p:nvPr/>
        </p:nvSpPr>
        <p:spPr>
          <a:xfrm>
            <a:off x="680488" y="154172"/>
            <a:ext cx="309407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30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05. </a:t>
            </a:r>
            <a:r>
              <a:rPr kumimoji="0" lang="zh-CN" altLang="en-US" sz="2800" b="1" i="0" u="none" strike="noStrike" kern="1200" cap="none" spc="30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项目荣誉</a:t>
            </a:r>
            <a:endParaRPr kumimoji="0" lang="zh-CN" altLang="en-US" sz="2800" b="0" i="0" u="none" strike="noStrike" kern="1200" cap="none" spc="0" normalizeH="0" baseline="0" noProof="0" dirty="0">
              <a:ln>
                <a:noFill/>
              </a:ln>
              <a:solidFill>
                <a:prstClr val="black"/>
              </a:solidFill>
              <a:effectLst/>
              <a:uLnTx/>
              <a:uFillTx/>
              <a:latin typeface="等线" panose="02110004020202020204"/>
              <a:ea typeface="等线" panose="02010600030101010101" pitchFamily="2" charset="-122"/>
              <a:cs typeface="+mn-cs"/>
            </a:endParaRPr>
          </a:p>
        </p:txBody>
      </p:sp>
      <p:grpSp>
        <p:nvGrpSpPr>
          <p:cNvPr id="3" name="组合 2">
            <a:extLst>
              <a:ext uri="{FF2B5EF4-FFF2-40B4-BE49-F238E27FC236}">
                <a16:creationId xmlns:a16="http://schemas.microsoft.com/office/drawing/2014/main" id="{E2D3635C-BBAD-394B-06D1-E1E34FD4A3D3}"/>
              </a:ext>
            </a:extLst>
          </p:cNvPr>
          <p:cNvGrpSpPr/>
          <p:nvPr/>
        </p:nvGrpSpPr>
        <p:grpSpPr>
          <a:xfrm>
            <a:off x="64093" y="2663976"/>
            <a:ext cx="2555390" cy="2176103"/>
            <a:chOff x="4929038" y="1927399"/>
            <a:chExt cx="6437457" cy="2914410"/>
          </a:xfrm>
        </p:grpSpPr>
        <p:pic>
          <p:nvPicPr>
            <p:cNvPr id="7" name="图片 6" descr="图片包含 文本&#10;&#10;描述已自动生成">
              <a:extLst>
                <a:ext uri="{FF2B5EF4-FFF2-40B4-BE49-F238E27FC236}">
                  <a16:creationId xmlns:a16="http://schemas.microsoft.com/office/drawing/2014/main" id="{E201674D-58F0-A1EF-BE4D-E3715AD27DAE}"/>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40000"/>
                      </a14:imgEffect>
                    </a14:imgLayer>
                  </a14:imgProps>
                </a:ext>
                <a:ext uri="{28A0092B-C50C-407E-A947-70E740481C1C}">
                  <a14:useLocalDpi xmlns:a14="http://schemas.microsoft.com/office/drawing/2010/main" val="0"/>
                </a:ext>
              </a:extLst>
            </a:blip>
            <a:srcRect t="53005" r="1772" b="40444"/>
            <a:stretch/>
          </p:blipFill>
          <p:spPr>
            <a:xfrm>
              <a:off x="4929038" y="1927399"/>
              <a:ext cx="6437457" cy="608287"/>
            </a:xfrm>
            <a:prstGeom prst="rect">
              <a:avLst/>
            </a:prstGeom>
          </p:spPr>
        </p:pic>
        <p:pic>
          <p:nvPicPr>
            <p:cNvPr id="9" name="图片 8">
              <a:extLst>
                <a:ext uri="{FF2B5EF4-FFF2-40B4-BE49-F238E27FC236}">
                  <a16:creationId xmlns:a16="http://schemas.microsoft.com/office/drawing/2014/main" id="{0CC2D02D-A821-697F-6884-ADC5A87EA119}"/>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30000"/>
                      </a14:imgEffect>
                      <a14:imgEffect>
                        <a14:saturation sat="170000"/>
                      </a14:imgEffect>
                      <a14:imgEffect>
                        <a14:brightnessContrast contrast="15000"/>
                      </a14:imgEffect>
                    </a14:imgLayer>
                  </a14:imgProps>
                </a:ext>
              </a:extLst>
            </a:blip>
            <a:srcRect r="164" b="8351"/>
            <a:stretch/>
          </p:blipFill>
          <p:spPr>
            <a:xfrm>
              <a:off x="4929038" y="2428747"/>
              <a:ext cx="6426863" cy="2413062"/>
            </a:xfrm>
            <a:prstGeom prst="rect">
              <a:avLst/>
            </a:prstGeom>
          </p:spPr>
        </p:pic>
      </p:grpSp>
      <p:pic>
        <p:nvPicPr>
          <p:cNvPr id="13" name="图片 12" descr="文本&#10;&#10;描述已自动生成">
            <a:extLst>
              <a:ext uri="{FF2B5EF4-FFF2-40B4-BE49-F238E27FC236}">
                <a16:creationId xmlns:a16="http://schemas.microsoft.com/office/drawing/2014/main" id="{19062199-04AE-79F4-9265-9D3B697F0ABD}"/>
              </a:ext>
            </a:extLst>
          </p:cNvPr>
          <p:cNvPicPr>
            <a:picLocks noChangeAspect="1"/>
          </p:cNvPicPr>
          <p:nvPr/>
        </p:nvPicPr>
        <p:blipFill>
          <a:blip r:embed="rId6">
            <a:extLst>
              <a:ext uri="{28A0092B-C50C-407E-A947-70E740481C1C}">
                <a14:useLocalDpi xmlns:a14="http://schemas.microsoft.com/office/drawing/2010/main" val="0"/>
              </a:ext>
            </a:extLst>
          </a:blip>
          <a:srcRect l="1530" t="2248" r="998" b="2248"/>
          <a:stretch/>
        </p:blipFill>
        <p:spPr>
          <a:xfrm>
            <a:off x="6848428" y="889560"/>
            <a:ext cx="2671787" cy="1741548"/>
          </a:xfrm>
          <a:prstGeom prst="rect">
            <a:avLst/>
          </a:prstGeom>
        </p:spPr>
      </p:pic>
      <p:pic>
        <p:nvPicPr>
          <p:cNvPr id="17" name="图片 16" descr="文本, 信件&#10;&#10;描述已自动生成">
            <a:extLst>
              <a:ext uri="{FF2B5EF4-FFF2-40B4-BE49-F238E27FC236}">
                <a16:creationId xmlns:a16="http://schemas.microsoft.com/office/drawing/2014/main" id="{CF05DD96-BF19-8D4C-25EA-1207588BC3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67105" y="883983"/>
            <a:ext cx="2563775" cy="1737988"/>
          </a:xfrm>
          <a:prstGeom prst="rect">
            <a:avLst/>
          </a:prstGeom>
        </p:spPr>
      </p:pic>
      <p:pic>
        <p:nvPicPr>
          <p:cNvPr id="21" name="图片 20" descr="文本, 信件&#10;&#10;描述已自动生成">
            <a:extLst>
              <a:ext uri="{FF2B5EF4-FFF2-40B4-BE49-F238E27FC236}">
                <a16:creationId xmlns:a16="http://schemas.microsoft.com/office/drawing/2014/main" id="{FFD7A9FE-3EF0-E24B-5E4E-392FF0BAD33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49957" y="913296"/>
            <a:ext cx="1934277" cy="2706628"/>
          </a:xfrm>
          <a:prstGeom prst="rect">
            <a:avLst/>
          </a:prstGeom>
          <a:ln>
            <a:solidFill>
              <a:srgbClr val="555555"/>
            </a:solidFill>
          </a:ln>
        </p:spPr>
      </p:pic>
      <p:pic>
        <p:nvPicPr>
          <p:cNvPr id="23" name="图片 22" descr="文本&#10;&#10;描述已自动生成">
            <a:extLst>
              <a:ext uri="{FF2B5EF4-FFF2-40B4-BE49-F238E27FC236}">
                <a16:creationId xmlns:a16="http://schemas.microsoft.com/office/drawing/2014/main" id="{E0FFE536-12B3-647E-D506-A850B855BA7C}"/>
              </a:ext>
            </a:extLst>
          </p:cNvPr>
          <p:cNvPicPr>
            <a:picLocks noChangeAspect="1"/>
          </p:cNvPicPr>
          <p:nvPr/>
        </p:nvPicPr>
        <p:blipFill>
          <a:blip r:embed="rId9">
            <a:extLst>
              <a:ext uri="{28A0092B-C50C-407E-A947-70E740481C1C}">
                <a14:useLocalDpi xmlns:a14="http://schemas.microsoft.com/office/drawing/2010/main" val="0"/>
              </a:ext>
            </a:extLst>
          </a:blip>
          <a:srcRect l="10185" t="13108" r="7444" b="13127"/>
          <a:stretch/>
        </p:blipFill>
        <p:spPr>
          <a:xfrm>
            <a:off x="92873" y="933208"/>
            <a:ext cx="2555390" cy="1716291"/>
          </a:xfrm>
          <a:prstGeom prst="rect">
            <a:avLst/>
          </a:prstGeom>
        </p:spPr>
      </p:pic>
      <p:sp>
        <p:nvSpPr>
          <p:cNvPr id="29" name="文本框 28">
            <a:extLst>
              <a:ext uri="{FF2B5EF4-FFF2-40B4-BE49-F238E27FC236}">
                <a16:creationId xmlns:a16="http://schemas.microsoft.com/office/drawing/2014/main" id="{66121936-76C6-9D2E-4756-8C175F1B7CA1}"/>
              </a:ext>
            </a:extLst>
          </p:cNvPr>
          <p:cNvSpPr txBox="1"/>
          <p:nvPr/>
        </p:nvSpPr>
        <p:spPr>
          <a:xfrm>
            <a:off x="2930842" y="4834217"/>
            <a:ext cx="3734933"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2022</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a:t>
            </a: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河北工人报</a:t>
            </a: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头版头条对“杨晓飞创新工作室” 烟羽治理和烟气余热回收项目进行了报道。</a:t>
            </a:r>
          </a:p>
        </p:txBody>
      </p:sp>
      <p:grpSp>
        <p:nvGrpSpPr>
          <p:cNvPr id="31" name="组合 30">
            <a:extLst>
              <a:ext uri="{FF2B5EF4-FFF2-40B4-BE49-F238E27FC236}">
                <a16:creationId xmlns:a16="http://schemas.microsoft.com/office/drawing/2014/main" id="{DF57CD68-80A5-3B83-04EA-55E0FC71AD3A}"/>
              </a:ext>
            </a:extLst>
          </p:cNvPr>
          <p:cNvGrpSpPr/>
          <p:nvPr/>
        </p:nvGrpSpPr>
        <p:grpSpPr>
          <a:xfrm>
            <a:off x="6897379" y="3455780"/>
            <a:ext cx="4144250" cy="2906512"/>
            <a:chOff x="3110462" y="2009722"/>
            <a:chExt cx="5509556" cy="4323942"/>
          </a:xfrm>
        </p:grpSpPr>
        <p:pic>
          <p:nvPicPr>
            <p:cNvPr id="28" name="图片 27" descr="图片包含 日程表&#10;&#10;描述已自动生成">
              <a:extLst>
                <a:ext uri="{FF2B5EF4-FFF2-40B4-BE49-F238E27FC236}">
                  <a16:creationId xmlns:a16="http://schemas.microsoft.com/office/drawing/2014/main" id="{30AA2914-A148-073C-95E2-AF872E67E17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5450" r="20242" b="65599"/>
            <a:stretch/>
          </p:blipFill>
          <p:spPr>
            <a:xfrm>
              <a:off x="3117527" y="2009722"/>
              <a:ext cx="5502491" cy="4323942"/>
            </a:xfrm>
            <a:prstGeom prst="rect">
              <a:avLst/>
            </a:prstGeom>
          </p:spPr>
        </p:pic>
        <p:sp>
          <p:nvSpPr>
            <p:cNvPr id="30" name="椭圆 29">
              <a:extLst>
                <a:ext uri="{FF2B5EF4-FFF2-40B4-BE49-F238E27FC236}">
                  <a16:creationId xmlns:a16="http://schemas.microsoft.com/office/drawing/2014/main" id="{6C44CFEB-3EBC-57FE-6C31-9EC057271589}"/>
                </a:ext>
              </a:extLst>
            </p:cNvPr>
            <p:cNvSpPr/>
            <p:nvPr/>
          </p:nvSpPr>
          <p:spPr>
            <a:xfrm>
              <a:off x="3110462" y="4060535"/>
              <a:ext cx="1281226" cy="1419400"/>
            </a:xfrm>
            <a:prstGeom prst="ellipse">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110004020202020204"/>
                <a:ea typeface="等线" panose="02010600030101010101" pitchFamily="2" charset="-122"/>
                <a:cs typeface="+mn-cs"/>
              </a:endParaRPr>
            </a:p>
          </p:txBody>
        </p:sp>
      </p:grpSp>
      <p:sp>
        <p:nvSpPr>
          <p:cNvPr id="32" name="灯片编号占位符 31">
            <a:extLst>
              <a:ext uri="{FF2B5EF4-FFF2-40B4-BE49-F238E27FC236}">
                <a16:creationId xmlns:a16="http://schemas.microsoft.com/office/drawing/2014/main" id="{8E982B89-4C67-9F82-5768-91DB3770EE25}"/>
              </a:ext>
            </a:extLst>
          </p:cNvPr>
          <p:cNvSpPr>
            <a:spLocks noGrp="1"/>
          </p:cNvSpPr>
          <p:nvPr>
            <p:ph type="sldNum" sz="quarter" idx="12"/>
          </p:nvPr>
        </p:nvSpPr>
        <p:spPr>
          <a:xfrm>
            <a:off x="11846969" y="6493740"/>
            <a:ext cx="342151"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4E1A7B-DDAD-4F2D-B32C-61E8FCF135DC}" type="slidenum">
              <a:rPr kumimoji="0" lang="en-US" sz="1000" b="0" i="0" u="none" strike="noStrike" kern="120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1" name="文本框 10">
            <a:extLst>
              <a:ext uri="{FF2B5EF4-FFF2-40B4-BE49-F238E27FC236}">
                <a16:creationId xmlns:a16="http://schemas.microsoft.com/office/drawing/2014/main" id="{A4D1F439-C557-CB96-7EF7-60A886CC6412}"/>
              </a:ext>
            </a:extLst>
          </p:cNvPr>
          <p:cNvSpPr txBox="1"/>
          <p:nvPr/>
        </p:nvSpPr>
        <p:spPr>
          <a:xfrm>
            <a:off x="148053" y="4999999"/>
            <a:ext cx="2551185"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2021</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年：入选中国环境报社</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2020</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年生态环境创新工程百佳案例”</a:t>
            </a:r>
          </a:p>
        </p:txBody>
      </p:sp>
      <p:sp>
        <p:nvSpPr>
          <p:cNvPr id="14" name="文本框 13">
            <a:extLst>
              <a:ext uri="{FF2B5EF4-FFF2-40B4-BE49-F238E27FC236}">
                <a16:creationId xmlns:a16="http://schemas.microsoft.com/office/drawing/2014/main" id="{CC59EB20-7439-038D-5082-8485DA381363}"/>
              </a:ext>
            </a:extLst>
          </p:cNvPr>
          <p:cNvSpPr txBox="1"/>
          <p:nvPr/>
        </p:nvSpPr>
        <p:spPr>
          <a:xfrm>
            <a:off x="6848428" y="2781834"/>
            <a:ext cx="2671786"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2023</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年：“十四五”热电产业绿色低碳能源示范基地</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 name="文本框 15">
            <a:extLst>
              <a:ext uri="{FF2B5EF4-FFF2-40B4-BE49-F238E27FC236}">
                <a16:creationId xmlns:a16="http://schemas.microsoft.com/office/drawing/2014/main" id="{22D3ECA1-D070-1A4C-A0EB-F7808BC766DE}"/>
              </a:ext>
            </a:extLst>
          </p:cNvPr>
          <p:cNvSpPr txBox="1"/>
          <p:nvPr/>
        </p:nvSpPr>
        <p:spPr>
          <a:xfrm>
            <a:off x="2905383" y="3697883"/>
            <a:ext cx="1854190"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2020</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年：一种冷热两供热交换系统实用新型专利</a:t>
            </a:r>
          </a:p>
        </p:txBody>
      </p:sp>
      <p:pic>
        <p:nvPicPr>
          <p:cNvPr id="18" name="图片 17" descr="文本, 信件&#10;&#10;描述已自动生成">
            <a:extLst>
              <a:ext uri="{FF2B5EF4-FFF2-40B4-BE49-F238E27FC236}">
                <a16:creationId xmlns:a16="http://schemas.microsoft.com/office/drawing/2014/main" id="{4AA1CB2D-3707-B00E-0134-CE7D71442EC0}"/>
              </a:ext>
            </a:extLst>
          </p:cNvPr>
          <p:cNvPicPr>
            <a:picLocks noChangeAspect="1"/>
          </p:cNvPicPr>
          <p:nvPr/>
        </p:nvPicPr>
        <p:blipFill>
          <a:blip r:embed="rId11"/>
          <a:stretch>
            <a:fillRect/>
          </a:stretch>
        </p:blipFill>
        <p:spPr>
          <a:xfrm>
            <a:off x="2808033" y="916956"/>
            <a:ext cx="1931661" cy="2702968"/>
          </a:xfrm>
          <a:prstGeom prst="rect">
            <a:avLst/>
          </a:prstGeom>
          <a:ln>
            <a:solidFill>
              <a:schemeClr val="tx1">
                <a:lumMod val="50000"/>
                <a:lumOff val="50000"/>
              </a:schemeClr>
            </a:solidFill>
          </a:ln>
        </p:spPr>
      </p:pic>
      <p:sp>
        <p:nvSpPr>
          <p:cNvPr id="2" name="文本框 1">
            <a:extLst>
              <a:ext uri="{FF2B5EF4-FFF2-40B4-BE49-F238E27FC236}">
                <a16:creationId xmlns:a16="http://schemas.microsoft.com/office/drawing/2014/main" id="{CAB776BE-D4F6-9287-6244-4718053EDD5B}"/>
              </a:ext>
            </a:extLst>
          </p:cNvPr>
          <p:cNvSpPr txBox="1"/>
          <p:nvPr/>
        </p:nvSpPr>
        <p:spPr>
          <a:xfrm>
            <a:off x="4821548" y="3697883"/>
            <a:ext cx="185419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2022</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年：一种冷热双供系统发明专利</a:t>
            </a:r>
            <a:endPar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 name="文本框 9">
            <a:extLst>
              <a:ext uri="{FF2B5EF4-FFF2-40B4-BE49-F238E27FC236}">
                <a16:creationId xmlns:a16="http://schemas.microsoft.com/office/drawing/2014/main" id="{484034ED-50AF-81EB-09E2-B4860C1DD6CC}"/>
              </a:ext>
            </a:extLst>
          </p:cNvPr>
          <p:cNvSpPr txBox="1"/>
          <p:nvPr/>
        </p:nvSpPr>
        <p:spPr>
          <a:xfrm>
            <a:off x="9520214" y="2781834"/>
            <a:ext cx="256377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年：热泵应用示范项目</a:t>
            </a:r>
          </a:p>
        </p:txBody>
      </p:sp>
    </p:spTree>
    <p:extLst>
      <p:ext uri="{BB962C8B-B14F-4D97-AF65-F5344CB8AC3E}">
        <p14:creationId xmlns:p14="http://schemas.microsoft.com/office/powerpoint/2010/main" val="391926185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689796BA3B1E41A7D40AFBA0558EC5" ma:contentTypeVersion="16" ma:contentTypeDescription="Create a new document." ma:contentTypeScope="" ma:versionID="d4f85be3ae5c1d0cb9172084d035535d">
  <xsd:schema xmlns:xsd="http://www.w3.org/2001/XMLSchema" xmlns:xs="http://www.w3.org/2001/XMLSchema" xmlns:p="http://schemas.microsoft.com/office/2006/metadata/properties" xmlns:ns3="2567ef28-9812-4996-9472-7aa4f1c8ae85" xmlns:ns4="a9eda7e9-e6e6-4509-9976-0f17c4a62d0a" targetNamespace="http://schemas.microsoft.com/office/2006/metadata/properties" ma:root="true" ma:fieldsID="7745452431f32747f1e736e5340d0918" ns3:_="" ns4:_="">
    <xsd:import namespace="2567ef28-9812-4996-9472-7aa4f1c8ae85"/>
    <xsd:import namespace="a9eda7e9-e6e6-4509-9976-0f17c4a62d0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SearchProperties" minOccurs="0"/>
                <xsd:element ref="ns3:MediaServiceObjectDetectorVersions" minOccurs="0"/>
                <xsd:element ref="ns3:_activity"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67ef28-9812-4996-9472-7aa4f1c8ae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_activity" ma:index="22" nillable="true" ma:displayName="_activity" ma:hidden="true" ma:internalName="_activity">
      <xsd:simpleType>
        <xsd:restriction base="dms:Note"/>
      </xsd:simpleType>
    </xsd:element>
    <xsd:element name="MediaServiceSystemTags" ma:index="23"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9eda7e9-e6e6-4509-9976-0f17c4a62d0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2567ef28-9812-4996-9472-7aa4f1c8ae85" xsi:nil="true"/>
  </documentManagement>
</p:properties>
</file>

<file path=customXml/itemProps1.xml><?xml version="1.0" encoding="utf-8"?>
<ds:datastoreItem xmlns:ds="http://schemas.openxmlformats.org/officeDocument/2006/customXml" ds:itemID="{76D4320F-3DFD-417D-8E93-932DBC6365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67ef28-9812-4996-9472-7aa4f1c8ae85"/>
    <ds:schemaRef ds:uri="a9eda7e9-e6e6-4509-9976-0f17c4a62d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E30320-D2D1-4C40-82D3-417A8C500BB7}">
  <ds:schemaRefs>
    <ds:schemaRef ds:uri="http://schemas.microsoft.com/sharepoint/v3/contenttype/forms"/>
  </ds:schemaRefs>
</ds:datastoreItem>
</file>

<file path=customXml/itemProps3.xml><?xml version="1.0" encoding="utf-8"?>
<ds:datastoreItem xmlns:ds="http://schemas.openxmlformats.org/officeDocument/2006/customXml" ds:itemID="{3EE27869-EC0B-48CB-BBEB-8D204947146B}">
  <ds:schemaRefs>
    <ds:schemaRef ds:uri="http://schemas.microsoft.com/office/infopath/2007/PartnerControls"/>
    <ds:schemaRef ds:uri="a9eda7e9-e6e6-4509-9976-0f17c4a62d0a"/>
    <ds:schemaRef ds:uri="http://schemas.openxmlformats.org/package/2006/metadata/core-properties"/>
    <ds:schemaRef ds:uri="http://purl.org/dc/dcmitype/"/>
    <ds:schemaRef ds:uri="http://schemas.microsoft.com/office/2006/metadata/properties"/>
    <ds:schemaRef ds:uri="http://purl.org/dc/elements/1.1/"/>
    <ds:schemaRef ds:uri="http://purl.org/dc/terms/"/>
    <ds:schemaRef ds:uri="http://schemas.microsoft.com/office/2006/documentManagement/types"/>
    <ds:schemaRef ds:uri="2567ef28-9812-4996-9472-7aa4f1c8ae85"/>
    <ds:schemaRef ds:uri="http://www.w3.org/XML/1998/namespace"/>
  </ds:schemaRefs>
</ds:datastoreItem>
</file>

<file path=docMetadata/LabelInfo.xml><?xml version="1.0" encoding="utf-8"?>
<clbl:labelList xmlns:clbl="http://schemas.microsoft.com/office/2020/mipLabelMetadata">
  <clbl:label id="{4ae125c4-6d4c-4e0a-bfbb-ee88110c7d3d}" enabled="1" method="Standard" siteId="{bbb8da8f-f374-490f-9190-2242176e117c}" removed="0"/>
</clbl:labelList>
</file>

<file path=docProps/app.xml><?xml version="1.0" encoding="utf-8"?>
<Properties xmlns="http://schemas.openxmlformats.org/officeDocument/2006/extended-properties" xmlns:vt="http://schemas.openxmlformats.org/officeDocument/2006/docPropsVTypes">
  <TotalTime>5583</TotalTime>
  <Words>1913</Words>
  <Application>Microsoft Office PowerPoint</Application>
  <PresentationFormat>宽屏</PresentationFormat>
  <Paragraphs>188</Paragraphs>
  <Slides>13</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Gotham Book</vt:lpstr>
      <vt:lpstr>Microsoft YaHei Light</vt:lpstr>
      <vt:lpstr>等线</vt:lpstr>
      <vt:lpstr>等线 Light</vt:lpstr>
      <vt:lpstr>微软雅黑</vt:lpstr>
      <vt:lpstr>Arial</vt:lpstr>
      <vt:lpstr>Arial Black</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 Shujing</dc:creator>
  <cp:lastModifiedBy>Yao Litao</cp:lastModifiedBy>
  <cp:revision>44</cp:revision>
  <cp:lastPrinted>2024-11-19T11:05:52Z</cp:lastPrinted>
  <dcterms:modified xsi:type="dcterms:W3CDTF">2024-11-22T03:08:03Z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0x01010049689796BA3B1E41A7D40AFBA0558EC5</vt:lpwstr>
  </property>
</Properties>
</file>