
<file path=[Content_Types].xml><?xml version="1.0" encoding="utf-8"?>
<Types xmlns="http://schemas.openxmlformats.org/package/2006/content-types">
  <Default Extension="jpeg" ContentType="image/jpeg"/>
  <Default Extension="JPG" ContentType="image/.jpg"/>
  <Default Extension="vml" ContentType="application/vnd.openxmlformats-officedocument.vmlDrawing"/>
  <Default Extension="bin" ContentType="application/vnd.openxmlformats-officedocument.oleObject"/>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 id="2147483673" r:id="rId4"/>
  </p:sldMasterIdLst>
  <p:notesMasterIdLst>
    <p:notesMasterId r:id="rId6"/>
  </p:notesMasterIdLst>
  <p:sldIdLst>
    <p:sldId id="257" r:id="rId5"/>
    <p:sldId id="259" r:id="rId7"/>
    <p:sldId id="261" r:id="rId8"/>
    <p:sldId id="264" r:id="rId9"/>
    <p:sldId id="265" r:id="rId10"/>
    <p:sldId id="268" r:id="rId11"/>
    <p:sldId id="272" r:id="rId12"/>
    <p:sldId id="294" r:id="rId13"/>
    <p:sldId id="276" r:id="rId14"/>
    <p:sldId id="278" r:id="rId15"/>
    <p:sldId id="288" r:id="rId16"/>
    <p:sldId id="281" r:id="rId17"/>
    <p:sldId id="283" r:id="rId18"/>
    <p:sldId id="280" r:id="rId19"/>
    <p:sldId id="289" r:id="rId20"/>
    <p:sldId id="262" r:id="rId21"/>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D0A2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74"/>
  </p:normalViewPr>
  <p:slideViewPr>
    <p:cSldViewPr snapToObjects="1">
      <p:cViewPr varScale="1">
        <p:scale>
          <a:sx n="117" d="100"/>
          <a:sy n="117" d="100"/>
        </p:scale>
        <p:origin x="-307" y="-72"/>
      </p:cViewPr>
      <p:guideLst>
        <p:guide orient="horz" pos="1646"/>
        <p:guide pos="2835"/>
      </p:guideLst>
    </p:cSldViewPr>
  </p:slideViewPr>
  <p:notesTextViewPr>
    <p:cViewPr>
      <p:scale>
        <a:sx n="100" d="100"/>
        <a:sy n="100" d="100"/>
      </p:scale>
      <p:origin x="0" y="0"/>
    </p:cViewPr>
  </p:notesTextViewPr>
  <p:gridSpacing cx="72010" cy="72010"/>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8" Type="http://schemas.openxmlformats.org/officeDocument/2006/relationships/slide" Target="slides/slide3.xml"/><Relationship Id="rId7" Type="http://schemas.openxmlformats.org/officeDocument/2006/relationships/slide" Target="slides/slide2.xml"/><Relationship Id="rId6" Type="http://schemas.openxmlformats.org/officeDocument/2006/relationships/notesMaster" Target="notesMasters/notesMaster1.xml"/><Relationship Id="rId5" Type="http://schemas.openxmlformats.org/officeDocument/2006/relationships/slide" Target="slides/slide1.xml"/><Relationship Id="rId4" Type="http://schemas.openxmlformats.org/officeDocument/2006/relationships/slideMaster" Target="slideMasters/slideMaster3.xml"/><Relationship Id="rId3" Type="http://schemas.openxmlformats.org/officeDocument/2006/relationships/slideMaster" Target="slideMasters/slideMaster2.xml"/><Relationship Id="rId24" Type="http://schemas.openxmlformats.org/officeDocument/2006/relationships/tableStyles" Target="tableStyles.xml"/><Relationship Id="rId23" Type="http://schemas.openxmlformats.org/officeDocument/2006/relationships/viewProps" Target="viewProps.xml"/><Relationship Id="rId22" Type="http://schemas.openxmlformats.org/officeDocument/2006/relationships/presProps" Target="presProps.xml"/><Relationship Id="rId21" Type="http://schemas.openxmlformats.org/officeDocument/2006/relationships/slide" Target="slides/slide16.xml"/><Relationship Id="rId20" Type="http://schemas.openxmlformats.org/officeDocument/2006/relationships/slide" Target="slides/slide15.xml"/><Relationship Id="rId2" Type="http://schemas.openxmlformats.org/officeDocument/2006/relationships/theme" Target="theme/theme1.xml"/><Relationship Id="rId19" Type="http://schemas.openxmlformats.org/officeDocument/2006/relationships/slide" Target="slides/slide14.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13" Type="http://schemas.openxmlformats.org/officeDocument/2006/relationships/slide" Target="slides/slide8.xml"/><Relationship Id="rId12" Type="http://schemas.openxmlformats.org/officeDocument/2006/relationships/slide" Target="slides/slide7.xml"/><Relationship Id="rId11" Type="http://schemas.openxmlformats.org/officeDocument/2006/relationships/slide" Target="slides/slide6.xml"/><Relationship Id="rId10" Type="http://schemas.openxmlformats.org/officeDocument/2006/relationships/slide" Target="slides/slide5.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7.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3983694-7AA6-4450-B506-94BE0F2BBD2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6C4E10E-0D6E-4584-9622-8691374B2975}"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kumimoji="1" lang="zh-CN" altLang="en-US" dirty="0"/>
          </a:p>
        </p:txBody>
      </p:sp>
      <p:sp>
        <p:nvSpPr>
          <p:cNvPr id="4" name="幻灯片编号占位符 3"/>
          <p:cNvSpPr>
            <a:spLocks noGrp="1"/>
          </p:cNvSpPr>
          <p:nvPr>
            <p:ph type="sldNum" sz="quarter" idx="10"/>
          </p:nvPr>
        </p:nvSpPr>
        <p:spPr/>
        <p:txBody>
          <a:bodyPr/>
          <a:lstStyle/>
          <a:p>
            <a:fld id="{E6C4E10E-0D6E-4584-9622-8691374B2975}"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kumimoji="1" lang="zh-CN" altLang="en-US" dirty="0"/>
          </a:p>
        </p:txBody>
      </p:sp>
      <p:sp>
        <p:nvSpPr>
          <p:cNvPr id="4" name="幻灯片编号占位符 3"/>
          <p:cNvSpPr>
            <a:spLocks noGrp="1"/>
          </p:cNvSpPr>
          <p:nvPr>
            <p:ph type="sldNum" sz="quarter" idx="10"/>
          </p:nvPr>
        </p:nvSpPr>
        <p:spPr/>
        <p:txBody>
          <a:bodyPr/>
          <a:lstStyle/>
          <a:p>
            <a:fld id="{E6C4E10E-0D6E-4584-9622-8691374B2975}"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kumimoji="1" lang="zh-CN" altLang="en-US" dirty="0"/>
          </a:p>
        </p:txBody>
      </p:sp>
      <p:sp>
        <p:nvSpPr>
          <p:cNvPr id="4" name="幻灯片编号占位符 3"/>
          <p:cNvSpPr>
            <a:spLocks noGrp="1"/>
          </p:cNvSpPr>
          <p:nvPr>
            <p:ph type="sldNum" sz="quarter" idx="10"/>
          </p:nvPr>
        </p:nvSpPr>
        <p:spPr/>
        <p:txBody>
          <a:bodyPr/>
          <a:lstStyle/>
          <a:p>
            <a:fld id="{E6C4E10E-0D6E-4584-9622-8691374B2975}"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kumimoji="1" lang="zh-CN" altLang="en-US" dirty="0"/>
          </a:p>
        </p:txBody>
      </p:sp>
      <p:sp>
        <p:nvSpPr>
          <p:cNvPr id="4" name="幻灯片编号占位符 3"/>
          <p:cNvSpPr>
            <a:spLocks noGrp="1"/>
          </p:cNvSpPr>
          <p:nvPr>
            <p:ph type="sldNum" sz="quarter" idx="10"/>
          </p:nvPr>
        </p:nvSpPr>
        <p:spPr/>
        <p:txBody>
          <a:bodyPr/>
          <a:lstStyle/>
          <a:p>
            <a:fld id="{E6C4E10E-0D6E-4584-9622-8691374B2975}"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kumimoji="1" lang="zh-CN" altLang="en-US" dirty="0"/>
          </a:p>
        </p:txBody>
      </p:sp>
      <p:sp>
        <p:nvSpPr>
          <p:cNvPr id="4" name="幻灯片编号占位符 3"/>
          <p:cNvSpPr>
            <a:spLocks noGrp="1"/>
          </p:cNvSpPr>
          <p:nvPr>
            <p:ph type="sldNum" sz="quarter" idx="10"/>
          </p:nvPr>
        </p:nvSpPr>
        <p:spPr/>
        <p:txBody>
          <a:bodyPr/>
          <a:lstStyle/>
          <a:p>
            <a:fld id="{E6C4E10E-0D6E-4584-9622-8691374B2975}"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kumimoji="1" lang="zh-CN" altLang="en-US" dirty="0"/>
          </a:p>
        </p:txBody>
      </p:sp>
      <p:sp>
        <p:nvSpPr>
          <p:cNvPr id="4" name="幻灯片编号占位符 3"/>
          <p:cNvSpPr>
            <a:spLocks noGrp="1"/>
          </p:cNvSpPr>
          <p:nvPr>
            <p:ph type="sldNum" sz="quarter" idx="10"/>
          </p:nvPr>
        </p:nvSpPr>
        <p:spPr/>
        <p:txBody>
          <a:bodyPr/>
          <a:lstStyle/>
          <a:p>
            <a:fld id="{E6C4E10E-0D6E-4584-9622-8691374B2975}"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kumimoji="1" lang="zh-CN" altLang="en-US" dirty="0"/>
          </a:p>
        </p:txBody>
      </p:sp>
      <p:sp>
        <p:nvSpPr>
          <p:cNvPr id="4" name="幻灯片编号占位符 3"/>
          <p:cNvSpPr>
            <a:spLocks noGrp="1"/>
          </p:cNvSpPr>
          <p:nvPr>
            <p:ph type="sldNum" sz="quarter" idx="10"/>
          </p:nvPr>
        </p:nvSpPr>
        <p:spPr/>
        <p:txBody>
          <a:bodyPr/>
          <a:lstStyle/>
          <a:p>
            <a:fld id="{E6C4E10E-0D6E-4584-9622-8691374B2975}"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kumimoji="1" lang="zh-CN" altLang="en-US" dirty="0"/>
          </a:p>
        </p:txBody>
      </p:sp>
      <p:sp>
        <p:nvSpPr>
          <p:cNvPr id="4" name="幻灯片编号占位符 3"/>
          <p:cNvSpPr>
            <a:spLocks noGrp="1"/>
          </p:cNvSpPr>
          <p:nvPr>
            <p:ph type="sldNum" sz="quarter" idx="10"/>
          </p:nvPr>
        </p:nvSpPr>
        <p:spPr/>
        <p:txBody>
          <a:bodyPr/>
          <a:lstStyle/>
          <a:p>
            <a:fld id="{E6C4E10E-0D6E-4584-9622-8691374B2975}"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kumimoji="1" lang="zh-CN" altLang="en-US" dirty="0"/>
          </a:p>
        </p:txBody>
      </p:sp>
      <p:sp>
        <p:nvSpPr>
          <p:cNvPr id="4" name="幻灯片编号占位符 3"/>
          <p:cNvSpPr>
            <a:spLocks noGrp="1"/>
          </p:cNvSpPr>
          <p:nvPr>
            <p:ph type="sldNum" sz="quarter" idx="10"/>
          </p:nvPr>
        </p:nvSpPr>
        <p:spPr/>
        <p:txBody>
          <a:bodyPr/>
          <a:lstStyle/>
          <a:p>
            <a:fld id="{E6C4E10E-0D6E-4584-9622-8691374B2975}"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kumimoji="1" lang="zh-CN" altLang="en-US" dirty="0"/>
          </a:p>
        </p:txBody>
      </p:sp>
      <p:sp>
        <p:nvSpPr>
          <p:cNvPr id="4" name="幻灯片编号占位符 3"/>
          <p:cNvSpPr>
            <a:spLocks noGrp="1"/>
          </p:cNvSpPr>
          <p:nvPr>
            <p:ph type="sldNum" sz="quarter" idx="10"/>
          </p:nvPr>
        </p:nvSpPr>
        <p:spPr/>
        <p:txBody>
          <a:bodyPr/>
          <a:lstStyle/>
          <a:p>
            <a:fld id="{E6C4E10E-0D6E-4584-9622-8691374B2975}"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kumimoji="1" lang="zh-CN" altLang="en-US" dirty="0"/>
          </a:p>
        </p:txBody>
      </p:sp>
      <p:sp>
        <p:nvSpPr>
          <p:cNvPr id="4" name="幻灯片编号占位符 3"/>
          <p:cNvSpPr>
            <a:spLocks noGrp="1"/>
          </p:cNvSpPr>
          <p:nvPr>
            <p:ph type="sldNum" sz="quarter" idx="10"/>
          </p:nvPr>
        </p:nvSpPr>
        <p:spPr/>
        <p:txBody>
          <a:bodyPr/>
          <a:lstStyle/>
          <a:p>
            <a:fld id="{E6C4E10E-0D6E-4584-9622-8691374B2975}"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kumimoji="1" lang="zh-CN" altLang="en-US" dirty="0"/>
          </a:p>
        </p:txBody>
      </p:sp>
      <p:sp>
        <p:nvSpPr>
          <p:cNvPr id="4" name="幻灯片编号占位符 3"/>
          <p:cNvSpPr>
            <a:spLocks noGrp="1"/>
          </p:cNvSpPr>
          <p:nvPr>
            <p:ph type="sldNum" sz="quarter" idx="10"/>
          </p:nvPr>
        </p:nvSpPr>
        <p:spPr/>
        <p:txBody>
          <a:bodyPr/>
          <a:lstStyle/>
          <a:p>
            <a:fld id="{E6C4E10E-0D6E-4584-9622-8691374B2975}"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kumimoji="1" lang="zh-CN" altLang="en-US" dirty="0"/>
          </a:p>
        </p:txBody>
      </p:sp>
      <p:sp>
        <p:nvSpPr>
          <p:cNvPr id="4" name="幻灯片编号占位符 3"/>
          <p:cNvSpPr>
            <a:spLocks noGrp="1"/>
          </p:cNvSpPr>
          <p:nvPr>
            <p:ph type="sldNum" sz="quarter" idx="10"/>
          </p:nvPr>
        </p:nvSpPr>
        <p:spPr/>
        <p:txBody>
          <a:bodyPr/>
          <a:lstStyle/>
          <a:p>
            <a:fld id="{E6C4E10E-0D6E-4584-9622-8691374B2975}"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kumimoji="1" lang="zh-CN" altLang="en-US" dirty="0"/>
          </a:p>
        </p:txBody>
      </p:sp>
      <p:sp>
        <p:nvSpPr>
          <p:cNvPr id="4" name="幻灯片编号占位符 3"/>
          <p:cNvSpPr>
            <a:spLocks noGrp="1"/>
          </p:cNvSpPr>
          <p:nvPr>
            <p:ph type="sldNum" sz="quarter" idx="10"/>
          </p:nvPr>
        </p:nvSpPr>
        <p:spPr/>
        <p:txBody>
          <a:bodyPr/>
          <a:lstStyle/>
          <a:p>
            <a:fld id="{E6C4E10E-0D6E-4584-9622-8691374B2975}"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3" name="图片 2" descr="C2 多媒体办公系统01-08.jpg"/>
          <p:cNvPicPr>
            <a:picLocks noChangeAspect="1"/>
          </p:cNvPicPr>
          <p:nvPr userDrawn="1"/>
        </p:nvPicPr>
        <p:blipFill rotWithShape="1">
          <a:blip r:embed="rId2" cstate="print">
            <a:extLst>
              <a:ext uri="{28A0092B-C50C-407E-A947-70E740481C1C}">
                <a14:useLocalDpi xmlns:a14="http://schemas.microsoft.com/office/drawing/2010/main" val="0"/>
              </a:ext>
            </a:extLst>
          </a:blip>
          <a:srcRect t="54207" b="12733"/>
          <a:stretch>
            <a:fillRect/>
          </a:stretch>
        </p:blipFill>
        <p:spPr>
          <a:xfrm>
            <a:off x="0" y="2787781"/>
            <a:ext cx="9144000" cy="1700286"/>
          </a:xfrm>
          <a:prstGeom prst="rect">
            <a:avLst/>
          </a:prstGeom>
        </p:spPr>
      </p:pic>
      <p:pic>
        <p:nvPicPr>
          <p:cNvPr id="5" name="图片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39440" y="2787781"/>
            <a:ext cx="6858241" cy="1700286"/>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a:prstGeom prst="rect">
            <a:avLst/>
          </a:prstGeo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DBAAFE60-927C-4FBB-A527-1D5A7642DDB0}" type="datetime1">
              <a:rPr lang="zh-CN" altLang="en-US" smtClean="0"/>
            </a:fld>
            <a:endParaRPr lang="zh-CN" altLang="en-US"/>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7" name="灯片编号占位符 6"/>
          <p:cNvSpPr>
            <a:spLocks noGrp="1"/>
          </p:cNvSpPr>
          <p:nvPr>
            <p:ph type="sldNum" sz="quarter" idx="12"/>
          </p:nvPr>
        </p:nvSpPr>
        <p:spPr/>
        <p:txBody>
          <a:bodyPr/>
          <a:lstStyle/>
          <a:p>
            <a:fld id="{4F48B3E8-95D7-4EDB-B09B-1EE74EE19A10}"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BD5299CE-0B05-4333-902F-FD599EEBF97F}" type="datetime1">
              <a:rPr lang="zh-CN" altLang="en-US" smtClean="0"/>
            </a:fld>
            <a:endParaRPr lang="zh-CN" altLang="en-US"/>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p:txBody>
          <a:bodyPr/>
          <a:lstStyle/>
          <a:p>
            <a:fld id="{4F48B3E8-95D7-4EDB-B09B-1EE74EE19A10}"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a:prstGeom prst="rect">
            <a:avLst/>
          </a:prstGeo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38D6A991-C272-49B5-9B60-CE6BEAFBD53D}" type="datetime1">
              <a:rPr lang="zh-CN" altLang="en-US" smtClean="0"/>
            </a:fld>
            <a:endParaRPr lang="zh-CN" altLang="en-US"/>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p:txBody>
          <a:bodyPr/>
          <a:lstStyle/>
          <a:p>
            <a:fld id="{4F48B3E8-95D7-4EDB-B09B-1EE74EE19A10}"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613"/>
            <a:ext cx="7772400" cy="1101725"/>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E78D2CFC-D270-43D9-A06A-D102642D1C7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B59FD8F-0240-4664-90F5-6C9C71CED003}"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E78D2CFC-D270-43D9-A06A-D102642D1C7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B59FD8F-0240-4664-90F5-6C9C71CED003}"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5"/>
            <a:ext cx="7772400" cy="1022350"/>
          </a:xfrm>
        </p:spPr>
        <p:txBody>
          <a:bodyPr anchor="t"/>
          <a:lstStyle>
            <a:lvl1pPr algn="l">
              <a:defRPr sz="40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722313" y="2179638"/>
            <a:ext cx="7772400" cy="112553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E78D2CFC-D270-43D9-A06A-D102642D1C7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B59FD8F-0240-4664-90F5-6C9C71CED003}"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457200" y="1200150"/>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4648200" y="1200150"/>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E78D2CFC-D270-43D9-A06A-D102642D1C73}"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B59FD8F-0240-4664-90F5-6C9C71CED003}"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150938"/>
            <a:ext cx="4040188"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457200" y="1631950"/>
            <a:ext cx="4040188"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4645025" y="1150938"/>
            <a:ext cx="4041775"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4645025" y="1631950"/>
            <a:ext cx="4041775"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E78D2CFC-D270-43D9-A06A-D102642D1C73}"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EB59FD8F-0240-4664-90F5-6C9C71CED003}"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E78D2CFC-D270-43D9-A06A-D102642D1C73}"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B59FD8F-0240-4664-90F5-6C9C71CED003}"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E78D2CFC-D270-43D9-A06A-D102642D1C73}"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EB59FD8F-0240-4664-90F5-6C9C71CED003}"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2" name="图片 1" descr="C2 多媒体办公系统-11.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605"/>
            <a:ext cx="9144000" cy="5142895"/>
          </a:xfrm>
          <a:prstGeom prst="rect">
            <a:avLst/>
          </a:prstGeom>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3575050" y="204788"/>
            <a:ext cx="5111750" cy="43894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457200" y="1076325"/>
            <a:ext cx="3008313" cy="3517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E78D2CFC-D270-43D9-A06A-D102642D1C73}"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B59FD8F-0240-4664-90F5-6C9C71CED003}" type="slidenum">
              <a:rPr lang="zh-CN" altLang="en-US" smtClean="0"/>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450"/>
          </a:xfr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1792288" y="460375"/>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900"/>
            <a:ext cx="5486400"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E78D2CFC-D270-43D9-A06A-D102642D1C73}"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B59FD8F-0240-4664-90F5-6C9C71CED003}" type="slidenum">
              <a:rPr lang="zh-CN" altLang="en-US" smtClean="0"/>
            </a:fld>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E78D2CFC-D270-43D9-A06A-D102642D1C7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B59FD8F-0240-4664-90F5-6C9C71CED003}" type="slidenum">
              <a:rPr lang="zh-CN" altLang="en-US" smtClean="0"/>
            </a:fld>
            <a:endParaRPr lang="zh-CN"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375"/>
            <a:ext cx="2057400" cy="4387850"/>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457200" y="206375"/>
            <a:ext cx="6019800" cy="4387850"/>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E78D2CFC-D270-43D9-A06A-D102642D1C7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B59FD8F-0240-4664-90F5-6C9C71CED003}" type="slidenum">
              <a:rPr lang="zh-CN" altLang="en-US" smtClean="0"/>
            </a:fld>
            <a:endParaRPr lang="zh-CN" alt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613"/>
            <a:ext cx="7772400" cy="1101725"/>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EAADA813-488B-4B28-AEAC-20B8CFFD225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9FEB378-EB57-4EA5-86DD-14B77319BB3A}" type="slidenum">
              <a:rPr lang="zh-CN" altLang="en-US" smtClean="0"/>
            </a:fld>
            <a:endParaRPr lang="zh-CN"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EAADA813-488B-4B28-AEAC-20B8CFFD225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9FEB378-EB57-4EA5-86DD-14B77319BB3A}" type="slidenum">
              <a:rPr lang="zh-CN" altLang="en-US" smtClean="0"/>
            </a:fld>
            <a:endParaRPr lang="zh-CN" alt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5"/>
            <a:ext cx="7772400" cy="1022350"/>
          </a:xfrm>
        </p:spPr>
        <p:txBody>
          <a:bodyPr anchor="t"/>
          <a:lstStyle>
            <a:lvl1pPr algn="l">
              <a:defRPr sz="40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722313" y="2179638"/>
            <a:ext cx="7772400" cy="112553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EAADA813-488B-4B28-AEAC-20B8CFFD225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9FEB378-EB57-4EA5-86DD-14B77319BB3A}" type="slidenum">
              <a:rPr lang="zh-CN" altLang="en-US" smtClean="0"/>
            </a:fld>
            <a:endParaRPr lang="zh-CN" alt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457200" y="1200150"/>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4648200" y="1200150"/>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EAADA813-488B-4B28-AEAC-20B8CFFD2258}"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9FEB378-EB57-4EA5-86DD-14B77319BB3A}" type="slidenum">
              <a:rPr lang="zh-CN" altLang="en-US" smtClean="0"/>
            </a:fld>
            <a:endParaRPr lang="zh-CN" alt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150938"/>
            <a:ext cx="4040188"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457200" y="1631950"/>
            <a:ext cx="4040188"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4645025" y="1150938"/>
            <a:ext cx="4041775"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4645025" y="1631950"/>
            <a:ext cx="4041775"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EAADA813-488B-4B28-AEAC-20B8CFFD2258}"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99FEB378-EB57-4EA5-86DD-14B77319BB3A}" type="slidenum">
              <a:rPr lang="zh-CN" altLang="en-US" smtClean="0"/>
            </a:fld>
            <a:endParaRPr lang="zh-CN" alt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EAADA813-488B-4B28-AEAC-20B8CFFD2258}"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99FEB378-EB57-4EA5-86DD-14B77319BB3A}"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2" name="图片 1" descr="C2 多媒体办公系统01-09.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9144000" cy="5142895"/>
          </a:xfrm>
          <a:prstGeom prst="rect">
            <a:avLst/>
          </a:prstGeom>
        </p:spPr>
      </p:pic>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31260" y="4763985"/>
            <a:ext cx="621390" cy="273844"/>
          </a:xfrm>
        </p:spPr>
        <p:txBody>
          <a:bodyPr/>
          <a:lstStyle>
            <a:lvl1pPr>
              <a:defRPr sz="2000">
                <a:solidFill>
                  <a:srgbClr val="CD0A20"/>
                </a:solidFill>
              </a:defRPr>
            </a:lvl1pPr>
          </a:lstStyle>
          <a:p>
            <a:fld id="{4F48B3E8-95D7-4EDB-B09B-1EE74EE19A10}" type="slidenum">
              <a:rPr lang="zh-CN" altLang="en-US" smtClean="0"/>
            </a:fld>
            <a:endParaRPr lang="zh-CN" altLang="en-US" dirty="0"/>
          </a:p>
        </p:txBody>
      </p:sp>
      <p:sp>
        <p:nvSpPr>
          <p:cNvPr id="9" name="矩形 8"/>
          <p:cNvSpPr/>
          <p:nvPr userDrawn="1"/>
        </p:nvSpPr>
        <p:spPr>
          <a:xfrm>
            <a:off x="395420" y="4669905"/>
            <a:ext cx="1080150" cy="307776"/>
          </a:xfrm>
          <a:prstGeom prst="rect">
            <a:avLst/>
          </a:prstGeom>
          <a:solidFill>
            <a:srgbClr val="D3D3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Picture 2" descr="E:\接待\品牌标识\石化标识.png石化标识"/>
          <p:cNvPicPr>
            <a:picLocks noChangeAspect="1" noChangeArrowheads="1"/>
          </p:cNvPicPr>
          <p:nvPr userDrawn="1"/>
        </p:nvPicPr>
        <p:blipFill>
          <a:blip r:embed="rId3"/>
          <a:srcRect/>
          <a:stretch>
            <a:fillRect/>
          </a:stretch>
        </p:blipFill>
        <p:spPr bwMode="auto">
          <a:xfrm>
            <a:off x="306070" y="4615180"/>
            <a:ext cx="1132840" cy="426085"/>
          </a:xfrm>
          <a:prstGeom prst="rect">
            <a:avLst/>
          </a:prstGeom>
          <a:noFill/>
          <a:extLst>
            <a:ext uri="{909E8E84-426E-40DD-AFC4-6F175D3DCCD1}">
              <a14:hiddenFill xmlns:a14="http://schemas.microsoft.com/office/drawing/2010/main">
                <a:solidFill>
                  <a:srgbClr val="FFFFFF"/>
                </a:solidFill>
              </a14:hiddenFill>
            </a:ext>
          </a:extLst>
        </p:spPr>
      </p:pic>
      <p:sp>
        <p:nvSpPr>
          <p:cNvPr id="3" name="矩形 2"/>
          <p:cNvSpPr/>
          <p:nvPr userDrawn="1"/>
        </p:nvSpPr>
        <p:spPr>
          <a:xfrm>
            <a:off x="5796170" y="4679523"/>
            <a:ext cx="2520350" cy="353943"/>
          </a:xfrm>
          <a:prstGeom prst="rect">
            <a:avLst/>
          </a:prstGeom>
        </p:spPr>
        <p:txBody>
          <a:bodyPr wrap="square">
            <a:spAutoFit/>
          </a:bodyPr>
          <a:lstStyle/>
          <a:p>
            <a:pPr algn="ctr"/>
            <a:r>
              <a:rPr lang="zh-CN" altLang="zh-CN" sz="1100" dirty="0" smtClean="0">
                <a:latin typeface="方正兰亭中黑简体" panose="02000000000000000000" pitchFamily="2" charset="-122"/>
                <a:ea typeface="方正兰亭中黑简体" panose="02000000000000000000" pitchFamily="2" charset="-122"/>
              </a:rPr>
              <a:t>中</a:t>
            </a:r>
            <a:r>
              <a:rPr lang="en-US" altLang="zh-CN" sz="1100" dirty="0" smtClean="0">
                <a:latin typeface="方正兰亭中黑简体" panose="02000000000000000000" pitchFamily="2" charset="-122"/>
                <a:ea typeface="方正兰亭中黑简体" panose="02000000000000000000" pitchFamily="2" charset="-122"/>
              </a:rPr>
              <a:t> </a:t>
            </a:r>
            <a:r>
              <a:rPr lang="zh-CN" altLang="zh-CN" sz="1100" dirty="0" smtClean="0">
                <a:latin typeface="方正兰亭中黑简体" panose="02000000000000000000" pitchFamily="2" charset="-122"/>
                <a:ea typeface="方正兰亭中黑简体" panose="02000000000000000000" pitchFamily="2" charset="-122"/>
              </a:rPr>
              <a:t>国</a:t>
            </a:r>
            <a:r>
              <a:rPr lang="en-US" altLang="zh-CN" sz="1100" dirty="0" smtClean="0">
                <a:latin typeface="方正兰亭中黑简体" panose="02000000000000000000" pitchFamily="2" charset="-122"/>
                <a:ea typeface="方正兰亭中黑简体" panose="02000000000000000000" pitchFamily="2" charset="-122"/>
              </a:rPr>
              <a:t> </a:t>
            </a:r>
            <a:r>
              <a:rPr lang="zh-CN" altLang="zh-CN" sz="1100" dirty="0" smtClean="0">
                <a:latin typeface="方正兰亭中黑简体" panose="02000000000000000000" pitchFamily="2" charset="-122"/>
                <a:ea typeface="方正兰亭中黑简体" panose="02000000000000000000" pitchFamily="2" charset="-122"/>
              </a:rPr>
              <a:t>石</a:t>
            </a:r>
            <a:r>
              <a:rPr lang="en-US" altLang="zh-CN" sz="1100" dirty="0" smtClean="0">
                <a:latin typeface="方正兰亭中黑简体" panose="02000000000000000000" pitchFamily="2" charset="-122"/>
                <a:ea typeface="方正兰亭中黑简体" panose="02000000000000000000" pitchFamily="2" charset="-122"/>
              </a:rPr>
              <a:t> </a:t>
            </a:r>
            <a:r>
              <a:rPr lang="zh-CN" altLang="zh-CN" sz="1100" dirty="0" smtClean="0">
                <a:latin typeface="方正兰亭中黑简体" panose="02000000000000000000" pitchFamily="2" charset="-122"/>
                <a:ea typeface="方正兰亭中黑简体" panose="02000000000000000000" pitchFamily="2" charset="-122"/>
              </a:rPr>
              <a:t>化</a:t>
            </a:r>
            <a:r>
              <a:rPr lang="en-US" altLang="zh-CN" sz="1100" dirty="0" smtClean="0">
                <a:latin typeface="方正兰亭中黑简体" panose="02000000000000000000" pitchFamily="2" charset="-122"/>
                <a:ea typeface="方正兰亭中黑简体" panose="02000000000000000000" pitchFamily="2" charset="-122"/>
              </a:rPr>
              <a:t> </a:t>
            </a:r>
            <a:r>
              <a:rPr lang="zh-CN" altLang="zh-CN" sz="1100" dirty="0" smtClean="0">
                <a:latin typeface="方正兰亭中黑简体" panose="02000000000000000000" pitchFamily="2" charset="-122"/>
                <a:ea typeface="方正兰亭中黑简体" panose="02000000000000000000" pitchFamily="2" charset="-122"/>
              </a:rPr>
              <a:t>石</a:t>
            </a:r>
            <a:r>
              <a:rPr lang="en-US" altLang="zh-CN" sz="1100" dirty="0" smtClean="0">
                <a:latin typeface="方正兰亭中黑简体" panose="02000000000000000000" pitchFamily="2" charset="-122"/>
                <a:ea typeface="方正兰亭中黑简体" panose="02000000000000000000" pitchFamily="2" charset="-122"/>
              </a:rPr>
              <a:t> </a:t>
            </a:r>
            <a:r>
              <a:rPr lang="zh-CN" altLang="zh-CN" sz="1100" dirty="0" smtClean="0">
                <a:latin typeface="方正兰亭中黑简体" panose="02000000000000000000" pitchFamily="2" charset="-122"/>
                <a:ea typeface="方正兰亭中黑简体" panose="02000000000000000000" pitchFamily="2" charset="-122"/>
              </a:rPr>
              <a:t>家</a:t>
            </a:r>
            <a:r>
              <a:rPr lang="en-US" altLang="zh-CN" sz="1100" dirty="0" smtClean="0">
                <a:latin typeface="方正兰亭中黑简体" panose="02000000000000000000" pitchFamily="2" charset="-122"/>
                <a:ea typeface="方正兰亭中黑简体" panose="02000000000000000000" pitchFamily="2" charset="-122"/>
              </a:rPr>
              <a:t> </a:t>
            </a:r>
            <a:r>
              <a:rPr lang="zh-CN" altLang="zh-CN" sz="1100" dirty="0" smtClean="0">
                <a:latin typeface="方正兰亭中黑简体" panose="02000000000000000000" pitchFamily="2" charset="-122"/>
                <a:ea typeface="方正兰亭中黑简体" panose="02000000000000000000" pitchFamily="2" charset="-122"/>
              </a:rPr>
              <a:t>庄</a:t>
            </a:r>
            <a:r>
              <a:rPr lang="en-US" altLang="zh-CN" sz="1100" dirty="0" smtClean="0">
                <a:latin typeface="方正兰亭中黑简体" panose="02000000000000000000" pitchFamily="2" charset="-122"/>
                <a:ea typeface="方正兰亭中黑简体" panose="02000000000000000000" pitchFamily="2" charset="-122"/>
              </a:rPr>
              <a:t> </a:t>
            </a:r>
            <a:r>
              <a:rPr lang="zh-CN" altLang="zh-CN" sz="1100" dirty="0" smtClean="0">
                <a:latin typeface="方正兰亭中黑简体" panose="02000000000000000000" pitchFamily="2" charset="-122"/>
                <a:ea typeface="方正兰亭中黑简体" panose="02000000000000000000" pitchFamily="2" charset="-122"/>
              </a:rPr>
              <a:t>炼</a:t>
            </a:r>
            <a:r>
              <a:rPr lang="en-US" altLang="zh-CN" sz="1100" dirty="0" smtClean="0">
                <a:latin typeface="方正兰亭中黑简体" panose="02000000000000000000" pitchFamily="2" charset="-122"/>
                <a:ea typeface="方正兰亭中黑简体" panose="02000000000000000000" pitchFamily="2" charset="-122"/>
              </a:rPr>
              <a:t> </a:t>
            </a:r>
            <a:r>
              <a:rPr lang="zh-CN" altLang="zh-CN" sz="1100" dirty="0" smtClean="0">
                <a:latin typeface="方正兰亭中黑简体" panose="02000000000000000000" pitchFamily="2" charset="-122"/>
                <a:ea typeface="方正兰亭中黑简体" panose="02000000000000000000" pitchFamily="2" charset="-122"/>
              </a:rPr>
              <a:t>化</a:t>
            </a:r>
            <a:r>
              <a:rPr lang="en-US" altLang="zh-CN" sz="1100" dirty="0" smtClean="0">
                <a:latin typeface="方正兰亭中黑简体" panose="02000000000000000000" pitchFamily="2" charset="-122"/>
                <a:ea typeface="方正兰亭中黑简体" panose="02000000000000000000" pitchFamily="2" charset="-122"/>
              </a:rPr>
              <a:t> </a:t>
            </a:r>
            <a:r>
              <a:rPr lang="zh-CN" altLang="zh-CN" sz="1100" dirty="0" smtClean="0">
                <a:latin typeface="方正兰亭中黑简体" panose="02000000000000000000" pitchFamily="2" charset="-122"/>
                <a:ea typeface="方正兰亭中黑简体" panose="02000000000000000000" pitchFamily="2" charset="-122"/>
              </a:rPr>
              <a:t>公</a:t>
            </a:r>
            <a:r>
              <a:rPr lang="en-US" altLang="zh-CN" sz="1100" dirty="0" smtClean="0">
                <a:latin typeface="方正兰亭中黑简体" panose="02000000000000000000" pitchFamily="2" charset="-122"/>
                <a:ea typeface="方正兰亭中黑简体" panose="02000000000000000000" pitchFamily="2" charset="-122"/>
              </a:rPr>
              <a:t> </a:t>
            </a:r>
            <a:r>
              <a:rPr lang="zh-CN" altLang="zh-CN" sz="1100" dirty="0" smtClean="0">
                <a:latin typeface="方正兰亭中黑简体" panose="02000000000000000000" pitchFamily="2" charset="-122"/>
                <a:ea typeface="方正兰亭中黑简体" panose="02000000000000000000" pitchFamily="2" charset="-122"/>
              </a:rPr>
              <a:t>司</a:t>
            </a:r>
            <a:endParaRPr lang="zh-CN" altLang="zh-CN" sz="1100" dirty="0" smtClean="0">
              <a:latin typeface="方正兰亭中黑简体" panose="02000000000000000000" pitchFamily="2" charset="-122"/>
              <a:ea typeface="方正兰亭中黑简体" panose="02000000000000000000" pitchFamily="2" charset="-122"/>
            </a:endParaRPr>
          </a:p>
          <a:p>
            <a:pPr algn="ctr"/>
            <a:r>
              <a:rPr lang="en-US" altLang="zh-CN" sz="600" b="1" dirty="0" smtClean="0">
                <a:latin typeface="Arial" panose="020B0604020202020204" pitchFamily="34" charset="0"/>
                <a:ea typeface="Arial Unicode MS" panose="020B0604020202020204" pitchFamily="34" charset="-122"/>
                <a:cs typeface="Arial" panose="020B0604020202020204" pitchFamily="34" charset="0"/>
              </a:rPr>
              <a:t>SINOPEC SHIJIAZHUANG REFINING &amp; CHEMICAL COMPANY</a:t>
            </a:r>
            <a:endParaRPr lang="zh-CN" altLang="zh-CN" sz="600" dirty="0">
              <a:latin typeface="Arial" panose="020B0604020202020204" pitchFamily="34" charset="0"/>
              <a:ea typeface="Arial Unicode MS" panose="020B0604020202020204" pitchFamily="34" charset="-122"/>
              <a:cs typeface="Arial" panose="020B0604020202020204" pitchFamily="34" charset="0"/>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EAADA813-488B-4B28-AEAC-20B8CFFD2258}"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99FEB378-EB57-4EA5-86DD-14B77319BB3A}" type="slidenum">
              <a:rPr lang="zh-CN" altLang="en-US" smtClean="0"/>
            </a:fld>
            <a:endParaRPr lang="zh-CN" alt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3575050" y="204788"/>
            <a:ext cx="5111750" cy="43894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457200" y="1076325"/>
            <a:ext cx="3008313" cy="3517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EAADA813-488B-4B28-AEAC-20B8CFFD2258}"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9FEB378-EB57-4EA5-86DD-14B77319BB3A}" type="slidenum">
              <a:rPr lang="zh-CN" altLang="en-US" smtClean="0"/>
            </a:fld>
            <a:endParaRPr lang="zh-CN" alt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450"/>
          </a:xfr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1792288" y="460375"/>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900"/>
            <a:ext cx="5486400"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EAADA813-488B-4B28-AEAC-20B8CFFD2258}"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9FEB378-EB57-4EA5-86DD-14B77319BB3A}" type="slidenum">
              <a:rPr lang="zh-CN" altLang="en-US" smtClean="0"/>
            </a:fld>
            <a:endParaRPr lang="zh-CN" alt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EAADA813-488B-4B28-AEAC-20B8CFFD225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9FEB378-EB57-4EA5-86DD-14B77319BB3A}" type="slidenum">
              <a:rPr lang="zh-CN" altLang="en-US" smtClean="0"/>
            </a:fld>
            <a:endParaRPr lang="zh-CN" alt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375"/>
            <a:ext cx="2057400" cy="4387850"/>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457200" y="206375"/>
            <a:ext cx="6019800" cy="4387850"/>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EAADA813-488B-4B28-AEAC-20B8CFFD225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9FEB378-EB57-4EA5-86DD-14B77319BB3A}"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pic>
        <p:nvPicPr>
          <p:cNvPr id="4" name="图片 3" descr="C2 多媒体办公系统01-10.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9144000" cy="5142895"/>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1BEF0377-DF0E-47B3-BC56-4DB1329F8C98}" type="datetime1">
              <a:rPr lang="zh-CN" altLang="en-US" smtClean="0"/>
            </a:fld>
            <a:endParaRPr lang="zh-CN" altLang="en-US"/>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7" name="灯片编号占位符 6"/>
          <p:cNvSpPr>
            <a:spLocks noGrp="1"/>
          </p:cNvSpPr>
          <p:nvPr>
            <p:ph type="sldNum" sz="quarter" idx="12"/>
          </p:nvPr>
        </p:nvSpPr>
        <p:spPr/>
        <p:txBody>
          <a:bodyPr/>
          <a:lstStyle/>
          <a:p>
            <a:fld id="{4F48B3E8-95D7-4EDB-B09B-1EE74EE19A10}"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C648543F-0C60-44B3-A633-5E12F1A07340}" type="datetime1">
              <a:rPr lang="zh-CN" altLang="en-US" smtClean="0"/>
            </a:fld>
            <a:endParaRPr lang="zh-CN" altLang="en-US"/>
          </a:p>
        </p:txBody>
      </p:sp>
      <p:sp>
        <p:nvSpPr>
          <p:cNvPr id="8" name="页脚占位符 7"/>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9" name="灯片编号占位符 8"/>
          <p:cNvSpPr>
            <a:spLocks noGrp="1"/>
          </p:cNvSpPr>
          <p:nvPr>
            <p:ph type="sldNum" sz="quarter" idx="12"/>
          </p:nvPr>
        </p:nvSpPr>
        <p:spPr/>
        <p:txBody>
          <a:bodyPr/>
          <a:lstStyle/>
          <a:p>
            <a:fld id="{4F48B3E8-95D7-4EDB-B09B-1EE74EE19A10}"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F8744EB-236D-4CEC-8CCF-3647C654B7AC}" type="datetime1">
              <a:rPr lang="zh-CN" altLang="en-US" smtClean="0"/>
            </a:fld>
            <a:endParaRPr lang="zh-CN" altLang="en-US"/>
          </a:p>
        </p:txBody>
      </p:sp>
      <p:sp>
        <p:nvSpPr>
          <p:cNvPr id="4" name="页脚占位符 3"/>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5" name="灯片编号占位符 4"/>
          <p:cNvSpPr>
            <a:spLocks noGrp="1"/>
          </p:cNvSpPr>
          <p:nvPr>
            <p:ph type="sldNum" sz="quarter" idx="12"/>
          </p:nvPr>
        </p:nvSpPr>
        <p:spPr/>
        <p:txBody>
          <a:bodyPr/>
          <a:lstStyle/>
          <a:p>
            <a:fld id="{4F48B3E8-95D7-4EDB-B09B-1EE74EE19A10}"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B1290B4D-FE33-4152-89F8-10EE53250383}" type="datetime1">
              <a:rPr lang="zh-CN" altLang="en-US" smtClean="0"/>
            </a:fld>
            <a:endParaRPr lang="zh-CN" altLang="en-US"/>
          </a:p>
        </p:txBody>
      </p:sp>
      <p:sp>
        <p:nvSpPr>
          <p:cNvPr id="3" name="页脚占位符 2"/>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4" name="灯片编号占位符 3"/>
          <p:cNvSpPr>
            <a:spLocks noGrp="1"/>
          </p:cNvSpPr>
          <p:nvPr>
            <p:ph type="sldNum" sz="quarter" idx="12"/>
          </p:nvPr>
        </p:nvSpPr>
        <p:spPr/>
        <p:txBody>
          <a:bodyPr/>
          <a:lstStyle/>
          <a:p>
            <a:fld id="{4F48B3E8-95D7-4EDB-B09B-1EE74EE19A10}"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a:prstGeom prst="rect">
            <a:avLst/>
          </a:prstGeo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B9F7BB0E-5E8A-458E-9D67-07E799021852}" type="datetime1">
              <a:rPr lang="zh-CN" altLang="en-US" smtClean="0"/>
            </a:fld>
            <a:endParaRPr lang="zh-CN" altLang="en-US"/>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7" name="灯片编号占位符 6"/>
          <p:cNvSpPr>
            <a:spLocks noGrp="1"/>
          </p:cNvSpPr>
          <p:nvPr>
            <p:ph type="sldNum" sz="quarter" idx="12"/>
          </p:nvPr>
        </p:nvSpPr>
        <p:spPr/>
        <p:txBody>
          <a:bodyPr/>
          <a:lstStyle/>
          <a:p>
            <a:fld id="{4F48B3E8-95D7-4EDB-B09B-1EE74EE19A10}"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1.xml"/><Relationship Id="rId8" Type="http://schemas.openxmlformats.org/officeDocument/2006/relationships/slideLayout" Target="../slideLayouts/slideLayout20.xml"/><Relationship Id="rId7" Type="http://schemas.openxmlformats.org/officeDocument/2006/relationships/slideLayout" Target="../slideLayouts/slideLayout19.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2" Type="http://schemas.openxmlformats.org/officeDocument/2006/relationships/theme" Target="../theme/theme2.xml"/><Relationship Id="rId11" Type="http://schemas.openxmlformats.org/officeDocument/2006/relationships/slideLayout" Target="../slideLayouts/slideLayout23.xml"/><Relationship Id="rId10" Type="http://schemas.openxmlformats.org/officeDocument/2006/relationships/slideLayout" Target="../slideLayouts/slideLayout22.xml"/><Relationship Id="rId1"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2.xml"/><Relationship Id="rId8" Type="http://schemas.openxmlformats.org/officeDocument/2006/relationships/slideLayout" Target="../slideLayouts/slideLayout31.xml"/><Relationship Id="rId7" Type="http://schemas.openxmlformats.org/officeDocument/2006/relationships/slideLayout" Target="../slideLayouts/slideLayout30.xml"/><Relationship Id="rId6" Type="http://schemas.openxmlformats.org/officeDocument/2006/relationships/slideLayout" Target="../slideLayouts/slideLayout29.xml"/><Relationship Id="rId5" Type="http://schemas.openxmlformats.org/officeDocument/2006/relationships/slideLayout" Target="../slideLayouts/slideLayout28.xml"/><Relationship Id="rId4" Type="http://schemas.openxmlformats.org/officeDocument/2006/relationships/slideLayout" Target="../slideLayouts/slideLayout27.xml"/><Relationship Id="rId3" Type="http://schemas.openxmlformats.org/officeDocument/2006/relationships/slideLayout" Target="../slideLayouts/slideLayout26.xml"/><Relationship Id="rId2" Type="http://schemas.openxmlformats.org/officeDocument/2006/relationships/slideLayout" Target="../slideLayouts/slideLayout25.xml"/><Relationship Id="rId12" Type="http://schemas.openxmlformats.org/officeDocument/2006/relationships/theme" Target="../theme/theme3.xml"/><Relationship Id="rId11" Type="http://schemas.openxmlformats.org/officeDocument/2006/relationships/slideLayout" Target="../slideLayouts/slideLayout34.xml"/><Relationship Id="rId10" Type="http://schemas.openxmlformats.org/officeDocument/2006/relationships/slideLayout" Target="../slideLayouts/slideLayout33.xml"/><Relationship Id="rId1"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5076070" y="4840065"/>
            <a:ext cx="2133600" cy="273844"/>
          </a:xfrm>
          <a:prstGeom prst="rect">
            <a:avLst/>
          </a:prstGeom>
        </p:spPr>
        <p:txBody>
          <a:bodyPr vert="horz" lIns="91440" tIns="45720" rIns="91440" bIns="45720" rtlCol="0" anchor="ctr"/>
          <a:lstStyle>
            <a:lvl1pPr algn="r">
              <a:defRPr sz="1200">
                <a:solidFill>
                  <a:schemeClr val="bg1"/>
                </a:solidFill>
              </a:defRPr>
            </a:lvl1pPr>
          </a:lstStyle>
          <a:p>
            <a:fld id="{AD46877C-BA73-4E2D-8C19-0AE6B66CA9A5}" type="datetime1">
              <a:rPr lang="zh-CN" altLang="en-US" smtClean="0"/>
            </a:fld>
            <a:endParaRPr lang="zh-CN" altLang="en-US" dirty="0"/>
          </a:p>
        </p:txBody>
      </p:sp>
      <p:sp>
        <p:nvSpPr>
          <p:cNvPr id="6" name="灯片编号占位符 5"/>
          <p:cNvSpPr>
            <a:spLocks noGrp="1"/>
          </p:cNvSpPr>
          <p:nvPr>
            <p:ph type="sldNum" sz="quarter" idx="4"/>
          </p:nvPr>
        </p:nvSpPr>
        <p:spPr>
          <a:xfrm>
            <a:off x="7911160" y="4840065"/>
            <a:ext cx="621390" cy="273844"/>
          </a:xfrm>
          <a:prstGeom prst="rect">
            <a:avLst/>
          </a:prstGeom>
        </p:spPr>
        <p:txBody>
          <a:bodyPr vert="horz" lIns="91440" tIns="45720" rIns="91440" bIns="45720" rtlCol="0" anchor="ctr"/>
          <a:lstStyle>
            <a:lvl1pPr algn="l">
              <a:defRPr sz="1200">
                <a:solidFill>
                  <a:schemeClr val="bg1"/>
                </a:solidFill>
              </a:defRPr>
            </a:lvl1pPr>
          </a:lstStyle>
          <a:p>
            <a:fld id="{4F48B3E8-95D7-4EDB-B09B-1EE74EE19A10}" type="slidenum">
              <a:rPr lang="zh-CN" altLang="en-US" smtClean="0"/>
            </a:fld>
            <a:r>
              <a:rPr lang="en-US" altLang="zh-CN" dirty="0"/>
              <a:t>5</a:t>
            </a:r>
            <a:endParaRPr lang="zh-CN"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6375"/>
            <a:ext cx="8229600" cy="857250"/>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200150"/>
            <a:ext cx="8229600" cy="3394075"/>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457200" y="4767263"/>
            <a:ext cx="21336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E78D2CFC-D270-43D9-A06A-D102642D1C73}" type="datetimeFigureOut">
              <a:rPr lang="zh-CN" altLang="en-US" smtClean="0"/>
            </a:fld>
            <a:endParaRPr lang="zh-CN" altLang="en-US"/>
          </a:p>
        </p:txBody>
      </p:sp>
      <p:sp>
        <p:nvSpPr>
          <p:cNvPr id="5" name="页脚占位符 4"/>
          <p:cNvSpPr>
            <a:spLocks noGrp="1"/>
          </p:cNvSpPr>
          <p:nvPr>
            <p:ph type="ftr" sz="quarter" idx="3"/>
          </p:nvPr>
        </p:nvSpPr>
        <p:spPr>
          <a:xfrm>
            <a:off x="3124200" y="4767263"/>
            <a:ext cx="28956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EB59FD8F-0240-4664-90F5-6C9C71CED003}"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6375"/>
            <a:ext cx="8229600" cy="857250"/>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200150"/>
            <a:ext cx="8229600" cy="3394075"/>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457200" y="4767263"/>
            <a:ext cx="21336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EAADA813-488B-4B28-AEAC-20B8CFFD2258}" type="datetimeFigureOut">
              <a:rPr lang="zh-CN" altLang="en-US" smtClean="0"/>
            </a:fld>
            <a:endParaRPr lang="zh-CN" altLang="en-US"/>
          </a:p>
        </p:txBody>
      </p:sp>
      <p:sp>
        <p:nvSpPr>
          <p:cNvPr id="5" name="页脚占位符 4"/>
          <p:cNvSpPr>
            <a:spLocks noGrp="1"/>
          </p:cNvSpPr>
          <p:nvPr>
            <p:ph type="ftr" sz="quarter" idx="3"/>
          </p:nvPr>
        </p:nvSpPr>
        <p:spPr>
          <a:xfrm>
            <a:off x="3124200" y="4767263"/>
            <a:ext cx="28956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99FEB378-EB57-4EA5-86DD-14B77319BB3A}"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10.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3.xml"/><Relationship Id="rId3" Type="http://schemas.openxmlformats.org/officeDocument/2006/relationships/image" Target="../media/image23.png"/><Relationship Id="rId2" Type="http://schemas.openxmlformats.org/officeDocument/2006/relationships/image" Target="../media/image22.jpeg"/><Relationship Id="rId1" Type="http://schemas.openxmlformats.org/officeDocument/2006/relationships/image" Target="../media/image7.png"/></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3.xml"/><Relationship Id="rId2" Type="http://schemas.openxmlformats.org/officeDocument/2006/relationships/image" Target="../media/image24.png"/><Relationship Id="rId1" Type="http://schemas.openxmlformats.org/officeDocument/2006/relationships/image" Target="../media/image7.png"/></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3.xml"/><Relationship Id="rId2" Type="http://schemas.openxmlformats.org/officeDocument/2006/relationships/image" Target="../media/image25.jpeg"/><Relationship Id="rId1"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3.xml"/><Relationship Id="rId1" Type="http://schemas.openxmlformats.org/officeDocument/2006/relationships/image" Target="../media/image7.png"/></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3.xml"/><Relationship Id="rId2" Type="http://schemas.openxmlformats.org/officeDocument/2006/relationships/image" Target="../media/image26.jpeg"/><Relationship Id="rId1" Type="http://schemas.openxmlformats.org/officeDocument/2006/relationships/image" Target="../media/image7.png"/></Relationships>
</file>

<file path=ppt/slides/_rels/slide15.xml.rels><?xml version="1.0" encoding="UTF-8" standalone="yes"?>
<Relationships xmlns="http://schemas.openxmlformats.org/package/2006/relationships"><Relationship Id="rId6" Type="http://schemas.openxmlformats.org/officeDocument/2006/relationships/notesSlide" Target="../notesSlides/notesSlide14.xml"/><Relationship Id="rId5" Type="http://schemas.openxmlformats.org/officeDocument/2006/relationships/vmlDrawing" Target="../drawings/vmlDrawing1.vml"/><Relationship Id="rId4" Type="http://schemas.openxmlformats.org/officeDocument/2006/relationships/slideLayout" Target="../slideLayouts/slideLayout3.xml"/><Relationship Id="rId3" Type="http://schemas.openxmlformats.org/officeDocument/2006/relationships/image" Target="../media/image27.emf"/><Relationship Id="rId2" Type="http://schemas.openxmlformats.org/officeDocument/2006/relationships/oleObject" Target="../embeddings/oleObject1.bin"/><Relationship Id="rId1" Type="http://schemas.openxmlformats.org/officeDocument/2006/relationships/image" Target="../media/image7.pn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notesSlide" Target="../notesSlides/notesSlide2.xml"/><Relationship Id="rId7" Type="http://schemas.openxmlformats.org/officeDocument/2006/relationships/slideLayout" Target="../slideLayouts/slideLayout3.xml"/><Relationship Id="rId6" Type="http://schemas.openxmlformats.org/officeDocument/2006/relationships/image" Target="../media/image12.png"/><Relationship Id="rId5" Type="http://schemas.openxmlformats.org/officeDocument/2006/relationships/image" Target="../media/image11.jpeg"/><Relationship Id="rId4" Type="http://schemas.openxmlformats.org/officeDocument/2006/relationships/image" Target="../media/image10.png"/><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image" Target="../media/image7.png"/></Relationships>
</file>

<file path=ppt/slides/_rels/slide4.xml.rels><?xml version="1.0" encoding="UTF-8" standalone="yes"?>
<Relationships xmlns="http://schemas.openxmlformats.org/package/2006/relationships"><Relationship Id="rId5" Type="http://schemas.openxmlformats.org/officeDocument/2006/relationships/notesSlide" Target="../notesSlides/notesSlide3.xml"/><Relationship Id="rId4" Type="http://schemas.openxmlformats.org/officeDocument/2006/relationships/slideLayout" Target="../slideLayouts/slideLayout3.xml"/><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image" Target="../media/image7.png"/></Relationships>
</file>

<file path=ppt/slides/_rels/slide5.xml.rels><?xml version="1.0" encoding="UTF-8" standalone="yes"?>
<Relationships xmlns="http://schemas.openxmlformats.org/package/2006/relationships"><Relationship Id="rId5" Type="http://schemas.openxmlformats.org/officeDocument/2006/relationships/notesSlide" Target="../notesSlides/notesSlide4.xml"/><Relationship Id="rId4" Type="http://schemas.openxmlformats.org/officeDocument/2006/relationships/slideLayout" Target="../slideLayouts/slideLayout3.xml"/><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image" Target="../media/image7.png"/></Relationships>
</file>

<file path=ppt/slides/_rels/slide6.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3.xml"/><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image" Target="../media/image7.png"/></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3.xml"/><Relationship Id="rId2" Type="http://schemas.openxmlformats.org/officeDocument/2006/relationships/image" Target="../media/image19.jpeg"/><Relationship Id="rId1" Type="http://schemas.openxmlformats.org/officeDocument/2006/relationships/image" Target="../media/image7.png"/></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3.xml"/><Relationship Id="rId2" Type="http://schemas.openxmlformats.org/officeDocument/2006/relationships/image" Target="../media/image20.jpeg"/><Relationship Id="rId1" Type="http://schemas.openxmlformats.org/officeDocument/2006/relationships/image" Target="../media/image7.png"/></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3.xml"/><Relationship Id="rId2" Type="http://schemas.openxmlformats.org/officeDocument/2006/relationships/image" Target="../media/image21.jpeg"/><Relationship Id="rId1"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文本框 25"/>
          <p:cNvSpPr txBox="1"/>
          <p:nvPr/>
        </p:nvSpPr>
        <p:spPr>
          <a:xfrm>
            <a:off x="343535" y="1275080"/>
            <a:ext cx="8426450" cy="398780"/>
          </a:xfrm>
          <a:prstGeom prst="rect">
            <a:avLst/>
          </a:prstGeom>
          <a:noFill/>
        </p:spPr>
        <p:txBody>
          <a:bodyPr wrap="square" rtlCol="0">
            <a:spAutoFit/>
          </a:bodyPr>
          <a:lstStyle/>
          <a:p>
            <a:r>
              <a:rPr kumimoji="1" lang="zh-CN" sz="2000" b="1" dirty="0">
                <a:solidFill>
                  <a:srgbClr val="CD0A20"/>
                </a:solidFill>
                <a:latin typeface="微软雅黑" panose="020B0503020204020204" charset="-122"/>
                <a:ea typeface="微软雅黑" panose="020B0503020204020204" charset="-122"/>
                <a:cs typeface="微软雅黑" panose="020B0503020204020204" charset="-122"/>
              </a:rPr>
              <a:t>航煤加氢脱硫罐油气对大气排放更改为对低压瓦斯系统密闭可视化排放</a:t>
            </a:r>
            <a:endParaRPr kumimoji="1" lang="zh-CN" sz="2000" b="1" dirty="0">
              <a:solidFill>
                <a:srgbClr val="CD0A20"/>
              </a:solidFill>
              <a:latin typeface="微软雅黑" panose="020B0503020204020204" charset="-122"/>
              <a:ea typeface="微软雅黑" panose="020B0503020204020204" charset="-122"/>
              <a:cs typeface="微软雅黑" panose="020B0503020204020204" charset="-122"/>
            </a:endParaRPr>
          </a:p>
        </p:txBody>
      </p:sp>
      <p:sp>
        <p:nvSpPr>
          <p:cNvPr id="13" name="文本框 12"/>
          <p:cNvSpPr txBox="1"/>
          <p:nvPr/>
        </p:nvSpPr>
        <p:spPr>
          <a:xfrm>
            <a:off x="3059430" y="1995805"/>
            <a:ext cx="2738755" cy="783590"/>
          </a:xfrm>
          <a:prstGeom prst="rect">
            <a:avLst/>
          </a:prstGeom>
          <a:noFill/>
        </p:spPr>
        <p:txBody>
          <a:bodyPr wrap="square" rtlCol="0">
            <a:spAutoFit/>
          </a:bodyPr>
          <a:lstStyle/>
          <a:p>
            <a:pPr algn="l" fontAlgn="auto">
              <a:lnSpc>
                <a:spcPct val="150000"/>
              </a:lnSpc>
            </a:pPr>
            <a:r>
              <a:rPr kumimoji="1" lang="zh-CN" altLang="en-US" sz="1500" b="1" dirty="0">
                <a:solidFill>
                  <a:srgbClr val="000000"/>
                </a:solidFill>
                <a:latin typeface="微软雅黑" panose="020B0503020204020204" charset="-122"/>
                <a:ea typeface="微软雅黑" panose="020B0503020204020204" charset="-122"/>
                <a:cs typeface="微软雅黑" panose="020B0503020204020204" charset="-122"/>
              </a:rPr>
              <a:t>中国石化石家庄炼化分公司</a:t>
            </a:r>
            <a:endParaRPr kumimoji="1" lang="zh-CN" altLang="en-US" sz="1500" b="1" dirty="0">
              <a:solidFill>
                <a:srgbClr val="000000"/>
              </a:solidFill>
              <a:latin typeface="微软雅黑" panose="020B0503020204020204" charset="-122"/>
              <a:ea typeface="微软雅黑" panose="020B0503020204020204" charset="-122"/>
              <a:cs typeface="微软雅黑" panose="020B0503020204020204" charset="-122"/>
            </a:endParaRPr>
          </a:p>
          <a:p>
            <a:pPr algn="l" fontAlgn="auto">
              <a:lnSpc>
                <a:spcPct val="150000"/>
              </a:lnSpc>
            </a:pPr>
            <a:r>
              <a:rPr kumimoji="1" lang="zh-CN" altLang="en-US" sz="1500" b="1" dirty="0">
                <a:solidFill>
                  <a:srgbClr val="000000"/>
                </a:solidFill>
                <a:latin typeface="微软雅黑" panose="020B0503020204020204" charset="-122"/>
                <a:ea typeface="微软雅黑" panose="020B0503020204020204" charset="-122"/>
                <a:cs typeface="微软雅黑" panose="020B0503020204020204" charset="-122"/>
              </a:rPr>
              <a:t> </a:t>
            </a:r>
            <a:r>
              <a:rPr kumimoji="1" lang="en-US" altLang="zh-CN" sz="1500" b="1" dirty="0">
                <a:solidFill>
                  <a:srgbClr val="000000"/>
                </a:solidFill>
                <a:latin typeface="微软雅黑" panose="020B0503020204020204" charset="-122"/>
                <a:ea typeface="微软雅黑" panose="020B0503020204020204" charset="-122"/>
                <a:cs typeface="微软雅黑" panose="020B0503020204020204" charset="-122"/>
              </a:rPr>
              <a:t>              </a:t>
            </a:r>
            <a:r>
              <a:rPr kumimoji="1" lang="zh-CN" altLang="en-US" sz="1500" b="1" dirty="0">
                <a:solidFill>
                  <a:srgbClr val="000000"/>
                </a:solidFill>
                <a:latin typeface="微软雅黑" panose="020B0503020204020204" charset="-122"/>
                <a:ea typeface="微软雅黑" panose="020B0503020204020204" charset="-122"/>
                <a:cs typeface="微软雅黑" panose="020B0503020204020204" charset="-122"/>
              </a:rPr>
              <a:t>武云峰</a:t>
            </a:r>
            <a:endParaRPr kumimoji="1" lang="zh-CN" altLang="en-US" sz="1500" b="1" dirty="0">
              <a:solidFill>
                <a:srgbClr val="000000"/>
              </a:solidFill>
              <a:latin typeface="微软雅黑" panose="020B0503020204020204" charset="-122"/>
              <a:ea typeface="微软雅黑" panose="020B0503020204020204" charset="-122"/>
              <a:cs typeface="微软雅黑" panose="020B0503020204020204" charset="-122"/>
            </a:endParaRPr>
          </a:p>
        </p:txBody>
      </p:sp>
      <p:pic>
        <p:nvPicPr>
          <p:cNvPr id="17" name="Picture 3" descr="E:\接待\品牌标识\石化标识.png石化标识"/>
          <p:cNvPicPr>
            <a:picLocks noChangeAspect="1" noChangeArrowheads="1"/>
          </p:cNvPicPr>
          <p:nvPr/>
        </p:nvPicPr>
        <p:blipFill>
          <a:blip r:embed="rId1"/>
          <a:srcRect/>
          <a:stretch>
            <a:fillRect/>
          </a:stretch>
        </p:blipFill>
        <p:spPr bwMode="auto">
          <a:xfrm>
            <a:off x="6332855" y="254000"/>
            <a:ext cx="2111375" cy="829310"/>
          </a:xfrm>
          <a:prstGeom prst="rect">
            <a:avLst/>
          </a:prstGeom>
          <a:noFill/>
          <a:extLst>
            <a:ext uri="{909E8E84-426E-40DD-AFC4-6F175D3DCCD1}">
              <a14:hiddenFill xmlns:a14="http://schemas.microsoft.com/office/drawing/2010/main">
                <a:solidFill>
                  <a:srgbClr val="FFFFFF"/>
                </a:solidFill>
              </a14:hiddenFill>
            </a:ext>
          </a:extLst>
        </p:spPr>
      </p:pic>
      <p:sp>
        <p:nvSpPr>
          <p:cNvPr id="7" name="矩形 6"/>
          <p:cNvSpPr/>
          <p:nvPr/>
        </p:nvSpPr>
        <p:spPr>
          <a:xfrm>
            <a:off x="323410" y="4516020"/>
            <a:ext cx="2736380" cy="353943"/>
          </a:xfrm>
          <a:prstGeom prst="rect">
            <a:avLst/>
          </a:prstGeom>
        </p:spPr>
        <p:txBody>
          <a:bodyPr wrap="square">
            <a:spAutoFit/>
          </a:bodyPr>
          <a:lstStyle/>
          <a:p>
            <a:pPr algn="ctr"/>
            <a:r>
              <a:rPr lang="zh-CN" altLang="zh-CN" sz="1100" dirty="0" smtClean="0">
                <a:latin typeface="方正兰亭中黑简体" panose="02000000000000000000" pitchFamily="2" charset="-122"/>
                <a:ea typeface="方正兰亭中黑简体" panose="02000000000000000000" pitchFamily="2" charset="-122"/>
              </a:rPr>
              <a:t>中</a:t>
            </a:r>
            <a:r>
              <a:rPr lang="en-US" altLang="zh-CN" sz="1100" dirty="0" smtClean="0">
                <a:latin typeface="方正兰亭中黑简体" panose="02000000000000000000" pitchFamily="2" charset="-122"/>
                <a:ea typeface="方正兰亭中黑简体" panose="02000000000000000000" pitchFamily="2" charset="-122"/>
              </a:rPr>
              <a:t> </a:t>
            </a:r>
            <a:r>
              <a:rPr lang="zh-CN" altLang="zh-CN" sz="1100" dirty="0" smtClean="0">
                <a:latin typeface="方正兰亭中黑简体" panose="02000000000000000000" pitchFamily="2" charset="-122"/>
                <a:ea typeface="方正兰亭中黑简体" panose="02000000000000000000" pitchFamily="2" charset="-122"/>
              </a:rPr>
              <a:t>国</a:t>
            </a:r>
            <a:r>
              <a:rPr lang="en-US" altLang="zh-CN" sz="1100" dirty="0" smtClean="0">
                <a:latin typeface="方正兰亭中黑简体" panose="02000000000000000000" pitchFamily="2" charset="-122"/>
                <a:ea typeface="方正兰亭中黑简体" panose="02000000000000000000" pitchFamily="2" charset="-122"/>
              </a:rPr>
              <a:t> </a:t>
            </a:r>
            <a:r>
              <a:rPr lang="zh-CN" altLang="zh-CN" sz="1100" dirty="0" smtClean="0">
                <a:latin typeface="方正兰亭中黑简体" panose="02000000000000000000" pitchFamily="2" charset="-122"/>
                <a:ea typeface="方正兰亭中黑简体" panose="02000000000000000000" pitchFamily="2" charset="-122"/>
              </a:rPr>
              <a:t>石</a:t>
            </a:r>
            <a:r>
              <a:rPr lang="en-US" altLang="zh-CN" sz="1100" dirty="0" smtClean="0">
                <a:latin typeface="方正兰亭中黑简体" panose="02000000000000000000" pitchFamily="2" charset="-122"/>
                <a:ea typeface="方正兰亭中黑简体" panose="02000000000000000000" pitchFamily="2" charset="-122"/>
              </a:rPr>
              <a:t> </a:t>
            </a:r>
            <a:r>
              <a:rPr lang="zh-CN" altLang="zh-CN" sz="1100" dirty="0" smtClean="0">
                <a:latin typeface="方正兰亭中黑简体" panose="02000000000000000000" pitchFamily="2" charset="-122"/>
                <a:ea typeface="方正兰亭中黑简体" panose="02000000000000000000" pitchFamily="2" charset="-122"/>
              </a:rPr>
              <a:t>化</a:t>
            </a:r>
            <a:r>
              <a:rPr lang="en-US" altLang="zh-CN" sz="1100" dirty="0" smtClean="0">
                <a:latin typeface="方正兰亭中黑简体" panose="02000000000000000000" pitchFamily="2" charset="-122"/>
                <a:ea typeface="方正兰亭中黑简体" panose="02000000000000000000" pitchFamily="2" charset="-122"/>
              </a:rPr>
              <a:t> </a:t>
            </a:r>
            <a:r>
              <a:rPr lang="zh-CN" altLang="zh-CN" sz="1100" dirty="0" smtClean="0">
                <a:latin typeface="方正兰亭中黑简体" panose="02000000000000000000" pitchFamily="2" charset="-122"/>
                <a:ea typeface="方正兰亭中黑简体" panose="02000000000000000000" pitchFamily="2" charset="-122"/>
              </a:rPr>
              <a:t>石</a:t>
            </a:r>
            <a:r>
              <a:rPr lang="en-US" altLang="zh-CN" sz="1100" dirty="0" smtClean="0">
                <a:latin typeface="方正兰亭中黑简体" panose="02000000000000000000" pitchFamily="2" charset="-122"/>
                <a:ea typeface="方正兰亭中黑简体" panose="02000000000000000000" pitchFamily="2" charset="-122"/>
              </a:rPr>
              <a:t> </a:t>
            </a:r>
            <a:r>
              <a:rPr lang="zh-CN" altLang="zh-CN" sz="1100" dirty="0" smtClean="0">
                <a:latin typeface="方正兰亭中黑简体" panose="02000000000000000000" pitchFamily="2" charset="-122"/>
                <a:ea typeface="方正兰亭中黑简体" panose="02000000000000000000" pitchFamily="2" charset="-122"/>
              </a:rPr>
              <a:t>家</a:t>
            </a:r>
            <a:r>
              <a:rPr lang="en-US" altLang="zh-CN" sz="1100" dirty="0" smtClean="0">
                <a:latin typeface="方正兰亭中黑简体" panose="02000000000000000000" pitchFamily="2" charset="-122"/>
                <a:ea typeface="方正兰亭中黑简体" panose="02000000000000000000" pitchFamily="2" charset="-122"/>
              </a:rPr>
              <a:t> </a:t>
            </a:r>
            <a:r>
              <a:rPr lang="zh-CN" altLang="zh-CN" sz="1100" dirty="0" smtClean="0">
                <a:latin typeface="方正兰亭中黑简体" panose="02000000000000000000" pitchFamily="2" charset="-122"/>
                <a:ea typeface="方正兰亭中黑简体" panose="02000000000000000000" pitchFamily="2" charset="-122"/>
              </a:rPr>
              <a:t>庄</a:t>
            </a:r>
            <a:r>
              <a:rPr lang="en-US" altLang="zh-CN" sz="1100" dirty="0" smtClean="0">
                <a:latin typeface="方正兰亭中黑简体" panose="02000000000000000000" pitchFamily="2" charset="-122"/>
                <a:ea typeface="方正兰亭中黑简体" panose="02000000000000000000" pitchFamily="2" charset="-122"/>
              </a:rPr>
              <a:t> </a:t>
            </a:r>
            <a:r>
              <a:rPr lang="zh-CN" altLang="zh-CN" sz="1100" dirty="0" smtClean="0">
                <a:latin typeface="方正兰亭中黑简体" panose="02000000000000000000" pitchFamily="2" charset="-122"/>
                <a:ea typeface="方正兰亭中黑简体" panose="02000000000000000000" pitchFamily="2" charset="-122"/>
              </a:rPr>
              <a:t>炼</a:t>
            </a:r>
            <a:r>
              <a:rPr lang="en-US" altLang="zh-CN" sz="1100" dirty="0" smtClean="0">
                <a:latin typeface="方正兰亭中黑简体" panose="02000000000000000000" pitchFamily="2" charset="-122"/>
                <a:ea typeface="方正兰亭中黑简体" panose="02000000000000000000" pitchFamily="2" charset="-122"/>
              </a:rPr>
              <a:t> </a:t>
            </a:r>
            <a:r>
              <a:rPr lang="zh-CN" altLang="zh-CN" sz="1100" dirty="0" smtClean="0">
                <a:latin typeface="方正兰亭中黑简体" panose="02000000000000000000" pitchFamily="2" charset="-122"/>
                <a:ea typeface="方正兰亭中黑简体" panose="02000000000000000000" pitchFamily="2" charset="-122"/>
              </a:rPr>
              <a:t>化</a:t>
            </a:r>
            <a:r>
              <a:rPr lang="en-US" altLang="zh-CN" sz="1100" dirty="0" smtClean="0">
                <a:latin typeface="方正兰亭中黑简体" panose="02000000000000000000" pitchFamily="2" charset="-122"/>
                <a:ea typeface="方正兰亭中黑简体" panose="02000000000000000000" pitchFamily="2" charset="-122"/>
              </a:rPr>
              <a:t> </a:t>
            </a:r>
            <a:r>
              <a:rPr lang="zh-CN" altLang="zh-CN" sz="1100" dirty="0" smtClean="0">
                <a:latin typeface="方正兰亭中黑简体" panose="02000000000000000000" pitchFamily="2" charset="-122"/>
                <a:ea typeface="方正兰亭中黑简体" panose="02000000000000000000" pitchFamily="2" charset="-122"/>
              </a:rPr>
              <a:t>公</a:t>
            </a:r>
            <a:r>
              <a:rPr lang="en-US" altLang="zh-CN" sz="1100" dirty="0" smtClean="0">
                <a:latin typeface="方正兰亭中黑简体" panose="02000000000000000000" pitchFamily="2" charset="-122"/>
                <a:ea typeface="方正兰亭中黑简体" panose="02000000000000000000" pitchFamily="2" charset="-122"/>
              </a:rPr>
              <a:t> </a:t>
            </a:r>
            <a:r>
              <a:rPr lang="zh-CN" altLang="zh-CN" sz="1100" dirty="0" smtClean="0">
                <a:latin typeface="方正兰亭中黑简体" panose="02000000000000000000" pitchFamily="2" charset="-122"/>
                <a:ea typeface="方正兰亭中黑简体" panose="02000000000000000000" pitchFamily="2" charset="-122"/>
              </a:rPr>
              <a:t>司</a:t>
            </a:r>
            <a:endParaRPr lang="zh-CN" altLang="zh-CN" sz="1100" dirty="0">
              <a:latin typeface="方正兰亭中黑简体" panose="02000000000000000000" pitchFamily="2" charset="-122"/>
              <a:ea typeface="方正兰亭中黑简体" panose="02000000000000000000" pitchFamily="2" charset="-122"/>
            </a:endParaRPr>
          </a:p>
          <a:p>
            <a:pPr algn="ctr"/>
            <a:r>
              <a:rPr lang="en-US" altLang="zh-CN" sz="600" b="1" dirty="0">
                <a:latin typeface="Arial" panose="020B0604020202020204" pitchFamily="34" charset="0"/>
                <a:ea typeface="Arial Unicode MS" panose="020B0604020202020204" pitchFamily="34" charset="-122"/>
                <a:cs typeface="Arial" panose="020B0604020202020204" pitchFamily="34" charset="0"/>
              </a:rPr>
              <a:t>SINOPEC SHIJIAZHUANG REFINING &amp; CHEMICAL COMPANY</a:t>
            </a:r>
            <a:endParaRPr lang="zh-CN" altLang="zh-CN" sz="600" dirty="0">
              <a:latin typeface="Arial" panose="020B0604020202020204" pitchFamily="34" charset="0"/>
              <a:ea typeface="Arial Unicode MS" panose="020B0604020202020204" pitchFamily="34" charset="-122"/>
              <a:cs typeface="Arial" panose="020B0604020202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灯片编号占位符 8"/>
          <p:cNvSpPr>
            <a:spLocks noGrp="1"/>
          </p:cNvSpPr>
          <p:nvPr>
            <p:ph type="sldNum" sz="quarter" idx="12"/>
          </p:nvPr>
        </p:nvSpPr>
        <p:spPr>
          <a:xfrm>
            <a:off x="8487240" y="4687091"/>
            <a:ext cx="621390" cy="273844"/>
          </a:xfrm>
        </p:spPr>
        <p:txBody>
          <a:bodyPr/>
          <a:lstStyle/>
          <a:p>
            <a:r>
              <a:rPr lang="en-US" altLang="zh-CN" dirty="0">
                <a:solidFill>
                  <a:srgbClr val="FFFFFF"/>
                </a:solidFill>
                <a:latin typeface="Arial" panose="020B0604020202020204" pitchFamily="34" charset="0"/>
                <a:cs typeface="Arial" panose="020B0604020202020204" pitchFamily="34" charset="0"/>
              </a:rPr>
              <a:t>8</a:t>
            </a:r>
            <a:endParaRPr lang="en-US" altLang="zh-CN" dirty="0">
              <a:solidFill>
                <a:srgbClr val="FFFFFF"/>
              </a:solidFill>
              <a:latin typeface="Arial" panose="020B0604020202020204" pitchFamily="34" charset="0"/>
              <a:cs typeface="Arial" panose="020B0604020202020204" pitchFamily="34" charset="0"/>
            </a:endParaRPr>
          </a:p>
        </p:txBody>
      </p:sp>
      <p:sp>
        <p:nvSpPr>
          <p:cNvPr id="11" name="标题 2"/>
          <p:cNvSpPr txBox="1"/>
          <p:nvPr/>
        </p:nvSpPr>
        <p:spPr>
          <a:xfrm>
            <a:off x="165735" y="55880"/>
            <a:ext cx="8622030" cy="64897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50000"/>
              </a:lnSpc>
            </a:pPr>
            <a:r>
              <a:rPr lang="zh-CN" altLang="en-US" sz="2000" b="1" noProof="0" dirty="0">
                <a:ln>
                  <a:noFill/>
                </a:ln>
                <a:effectLst/>
                <a:uLnTx/>
                <a:uFillTx/>
                <a:latin typeface="微软雅黑" panose="020B0503020204020204" charset="-122"/>
                <a:ea typeface="微软雅黑" panose="020B0503020204020204" charset="-122"/>
                <a:cs typeface="微软雅黑" panose="020B0503020204020204" charset="-122"/>
                <a:sym typeface="+mn-lt"/>
              </a:rPr>
              <a:t>三、</a:t>
            </a:r>
            <a:r>
              <a:rPr lang="en-US" altLang="zh-CN" sz="2000" b="1" noProof="0" dirty="0">
                <a:ln>
                  <a:noFill/>
                </a:ln>
                <a:effectLst/>
                <a:uLnTx/>
                <a:uFillTx/>
                <a:latin typeface="微软雅黑" panose="020B0503020204020204" charset="-122"/>
                <a:ea typeface="微软雅黑" panose="020B0503020204020204" charset="-122"/>
                <a:cs typeface="微软雅黑" panose="020B0503020204020204" charset="-122"/>
                <a:sym typeface="+mn-lt"/>
              </a:rPr>
              <a:t>80</a:t>
            </a:r>
            <a:r>
              <a:rPr lang="zh-CN" altLang="en-US" sz="2000" b="1" noProof="0" dirty="0">
                <a:ln>
                  <a:noFill/>
                </a:ln>
                <a:effectLst/>
                <a:uLnTx/>
                <a:uFillTx/>
                <a:latin typeface="微软雅黑" panose="020B0503020204020204" charset="-122"/>
                <a:ea typeface="微软雅黑" panose="020B0503020204020204" charset="-122"/>
                <a:cs typeface="微软雅黑" panose="020B0503020204020204" charset="-122"/>
                <a:sym typeface="+mn-lt"/>
              </a:rPr>
              <a:t>万吨</a:t>
            </a:r>
            <a:r>
              <a:rPr lang="en-US" altLang="zh-CN" sz="2000" b="1" noProof="0" dirty="0">
                <a:ln>
                  <a:noFill/>
                </a:ln>
                <a:effectLst/>
                <a:uLnTx/>
                <a:uFillTx/>
                <a:latin typeface="微软雅黑" panose="020B0503020204020204" charset="-122"/>
                <a:ea typeface="微软雅黑" panose="020B0503020204020204" charset="-122"/>
                <a:cs typeface="微软雅黑" panose="020B0503020204020204" charset="-122"/>
                <a:sym typeface="+mn-lt"/>
              </a:rPr>
              <a:t>/</a:t>
            </a:r>
            <a:r>
              <a:rPr lang="zh-CN" altLang="en-US" sz="2000" b="1" noProof="0" dirty="0">
                <a:ln>
                  <a:noFill/>
                </a:ln>
                <a:effectLst/>
                <a:uLnTx/>
                <a:uFillTx/>
                <a:latin typeface="微软雅黑" panose="020B0503020204020204" charset="-122"/>
                <a:ea typeface="微软雅黑" panose="020B0503020204020204" charset="-122"/>
                <a:cs typeface="微软雅黑" panose="020B0503020204020204" charset="-122"/>
                <a:sym typeface="+mn-lt"/>
              </a:rPr>
              <a:t>年航煤加氢</a:t>
            </a:r>
            <a:r>
              <a:rPr lang="zh-CN" altLang="en-US" sz="2000" b="1" dirty="0">
                <a:latin typeface="微软雅黑" panose="020B0503020204020204" charset="-122"/>
                <a:ea typeface="微软雅黑" panose="020B0503020204020204" charset="-122"/>
                <a:cs typeface="微软雅黑" panose="020B0503020204020204" charset="-122"/>
                <a:sym typeface="+mn-ea"/>
              </a:rPr>
              <a:t>装置执行民用航煤转军用航煤生产过程存在的问题</a:t>
            </a:r>
            <a:endParaRPr kumimoji="0" lang="zh-CN" altLang="en-US" sz="2000" b="1"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sym typeface="+mn-ea"/>
            </a:endParaRPr>
          </a:p>
        </p:txBody>
      </p:sp>
      <p:pic>
        <p:nvPicPr>
          <p:cNvPr id="21507" name="图片 12"/>
          <p:cNvPicPr>
            <a:picLocks noChangeAspect="1"/>
          </p:cNvPicPr>
          <p:nvPr/>
        </p:nvPicPr>
        <p:blipFill>
          <a:blip r:embed="rId1"/>
          <a:srcRect t="28165" b="63226"/>
          <a:stretch>
            <a:fillRect/>
          </a:stretch>
        </p:blipFill>
        <p:spPr>
          <a:xfrm>
            <a:off x="0" y="539750"/>
            <a:ext cx="9144000" cy="165100"/>
          </a:xfrm>
          <a:prstGeom prst="rect">
            <a:avLst/>
          </a:prstGeom>
          <a:noFill/>
          <a:ln w="9525">
            <a:noFill/>
          </a:ln>
        </p:spPr>
      </p:pic>
      <p:sp>
        <p:nvSpPr>
          <p:cNvPr id="2" name="文本框 1"/>
          <p:cNvSpPr txBox="1"/>
          <p:nvPr/>
        </p:nvSpPr>
        <p:spPr>
          <a:xfrm>
            <a:off x="395605" y="699135"/>
            <a:ext cx="8373110" cy="621665"/>
          </a:xfrm>
          <a:prstGeom prst="rect">
            <a:avLst/>
          </a:prstGeom>
          <a:noFill/>
        </p:spPr>
        <p:txBody>
          <a:bodyPr wrap="square" rtlCol="0" anchor="t">
            <a:noAutofit/>
          </a:bodyPr>
          <a:p>
            <a:r>
              <a:rPr lang="en-US" altLang="zh-CN" sz="1600" dirty="0" smtClean="0">
                <a:latin typeface="微软雅黑" panose="020B0503020204020204" charset="-122"/>
                <a:ea typeface="微软雅黑" panose="020B0503020204020204" charset="-122"/>
                <a:cs typeface="微软雅黑" panose="020B0503020204020204" charset="-122"/>
                <a:sym typeface="+mn-ea"/>
              </a:rPr>
              <a:t>   </a:t>
            </a:r>
            <a:r>
              <a:rPr lang="en-US" altLang="zh-CN" sz="1400" dirty="0" smtClean="0">
                <a:latin typeface="微软雅黑" panose="020B0503020204020204" charset="-122"/>
                <a:ea typeface="微软雅黑" panose="020B0503020204020204" charset="-122"/>
                <a:cs typeface="微软雅黑" panose="020B0503020204020204" charset="-122"/>
                <a:sym typeface="+mn-ea"/>
              </a:rPr>
              <a:t>   </a:t>
            </a:r>
            <a:r>
              <a:rPr lang="zh-CN" altLang="en-US" sz="1600" dirty="0" smtClean="0">
                <a:latin typeface="微软雅黑" panose="020B0503020204020204" charset="-122"/>
                <a:ea typeface="微软雅黑" panose="020B0503020204020204" charset="-122"/>
                <a:cs typeface="微软雅黑" panose="020B0503020204020204" charset="-122"/>
                <a:sym typeface="+mn-ea"/>
              </a:rPr>
              <a:t>（</a:t>
            </a:r>
            <a:r>
              <a:rPr lang="en-US" altLang="zh-CN" sz="1600" dirty="0" smtClean="0">
                <a:latin typeface="微软雅黑" panose="020B0503020204020204" charset="-122"/>
                <a:ea typeface="微软雅黑" panose="020B0503020204020204" charset="-122"/>
                <a:cs typeface="微软雅黑" panose="020B0503020204020204" charset="-122"/>
                <a:sym typeface="+mn-ea"/>
              </a:rPr>
              <a:t>4</a:t>
            </a:r>
            <a:r>
              <a:rPr lang="zh-CN" altLang="en-US" sz="1600" dirty="0" smtClean="0">
                <a:latin typeface="微软雅黑" panose="020B0503020204020204" charset="-122"/>
                <a:ea typeface="微软雅黑" panose="020B0503020204020204" charset="-122"/>
                <a:cs typeface="微软雅黑" panose="020B0503020204020204" charset="-122"/>
                <a:sym typeface="+mn-ea"/>
              </a:rPr>
              <a:t>）</a:t>
            </a:r>
            <a:r>
              <a:rPr lang="en-US" altLang="zh-CN" sz="1600" dirty="0" smtClean="0">
                <a:latin typeface="微软雅黑" panose="020B0503020204020204" charset="-122"/>
                <a:ea typeface="微软雅黑" panose="020B0503020204020204" charset="-122"/>
                <a:cs typeface="微软雅黑" panose="020B0503020204020204" charset="-122"/>
                <a:sym typeface="+mn-ea"/>
              </a:rPr>
              <a:t> </a:t>
            </a:r>
            <a:r>
              <a:rPr lang="zh-CN" altLang="en-US" sz="1600" dirty="0" smtClean="0">
                <a:latin typeface="微软雅黑" panose="020B0503020204020204" charset="-122"/>
                <a:ea typeface="微软雅黑" panose="020B0503020204020204" charset="-122"/>
                <a:cs typeface="微软雅黑" panose="020B0503020204020204" charset="-122"/>
                <a:sym typeface="+mn-ea"/>
              </a:rPr>
              <a:t>如果排气不彻底，产品出装置航煤中就会带气，直接进入热油泵密封冲洗油系统，会直接造成产品热油泵</a:t>
            </a:r>
            <a:r>
              <a:rPr lang="en-US" altLang="zh-CN" sz="1600" dirty="0" smtClean="0">
                <a:latin typeface="微软雅黑" panose="020B0503020204020204" charset="-122"/>
                <a:ea typeface="微软雅黑" panose="020B0503020204020204" charset="-122"/>
                <a:cs typeface="微软雅黑" panose="020B0503020204020204" charset="-122"/>
                <a:sym typeface="+mn-ea"/>
              </a:rPr>
              <a:t>P-202AB</a:t>
            </a:r>
            <a:r>
              <a:rPr lang="zh-CN" altLang="en-US" sz="1600" dirty="0" smtClean="0">
                <a:latin typeface="微软雅黑" panose="020B0503020204020204" charset="-122"/>
                <a:ea typeface="微软雅黑" panose="020B0503020204020204" charset="-122"/>
                <a:cs typeface="微软雅黑" panose="020B0503020204020204" charset="-122"/>
                <a:sym typeface="+mn-ea"/>
              </a:rPr>
              <a:t>和塔底循环热油泵</a:t>
            </a:r>
            <a:r>
              <a:rPr lang="en-US" altLang="zh-CN" sz="1600" dirty="0" smtClean="0">
                <a:latin typeface="微软雅黑" panose="020B0503020204020204" charset="-122"/>
                <a:ea typeface="微软雅黑" panose="020B0503020204020204" charset="-122"/>
                <a:cs typeface="微软雅黑" panose="020B0503020204020204" charset="-122"/>
                <a:sym typeface="+mn-ea"/>
              </a:rPr>
              <a:t>P-203AB</a:t>
            </a:r>
            <a:r>
              <a:rPr lang="zh-CN" altLang="en-US" sz="1600" dirty="0" smtClean="0">
                <a:latin typeface="微软雅黑" panose="020B0503020204020204" charset="-122"/>
                <a:ea typeface="微软雅黑" panose="020B0503020204020204" charset="-122"/>
                <a:cs typeface="微软雅黑" panose="020B0503020204020204" charset="-122"/>
                <a:sym typeface="+mn-ea"/>
              </a:rPr>
              <a:t>产生气蚀损坏设备。</a:t>
            </a:r>
            <a:r>
              <a:rPr lang="en-US" altLang="zh-CN" sz="1600" dirty="0" smtClean="0">
                <a:latin typeface="微软雅黑" panose="020B0503020204020204" charset="-122"/>
                <a:ea typeface="微软雅黑" panose="020B0503020204020204" charset="-122"/>
                <a:cs typeface="微软雅黑" panose="020B0503020204020204" charset="-122"/>
                <a:sym typeface="+mn-ea"/>
              </a:rPr>
              <a:t>    </a:t>
            </a:r>
            <a:r>
              <a:rPr lang="en-US" altLang="zh-CN" dirty="0" smtClean="0">
                <a:latin typeface="微软雅黑" panose="020B0503020204020204" charset="-122"/>
                <a:ea typeface="微软雅黑" panose="020B0503020204020204" charset="-122"/>
                <a:cs typeface="微软雅黑" panose="020B0503020204020204" charset="-122"/>
                <a:sym typeface="+mn-ea"/>
              </a:rPr>
              <a:t> </a:t>
            </a:r>
            <a:endParaRPr lang="en-US" altLang="zh-CN" dirty="0" smtClean="0">
              <a:latin typeface="微软雅黑" panose="020B0503020204020204" charset="-122"/>
              <a:ea typeface="微软雅黑" panose="020B0503020204020204" charset="-122"/>
              <a:cs typeface="微软雅黑" panose="020B0503020204020204" charset="-122"/>
              <a:sym typeface="+mn-ea"/>
            </a:endParaRPr>
          </a:p>
        </p:txBody>
      </p:sp>
      <p:sp>
        <p:nvSpPr>
          <p:cNvPr id="101" name="文本框 100"/>
          <p:cNvSpPr txBox="1"/>
          <p:nvPr/>
        </p:nvSpPr>
        <p:spPr>
          <a:xfrm>
            <a:off x="-3618865" y="4650105"/>
            <a:ext cx="2548255" cy="368300"/>
          </a:xfrm>
          <a:prstGeom prst="rect">
            <a:avLst/>
          </a:prstGeom>
          <a:noFill/>
          <a:ln w="9525">
            <a:noFill/>
          </a:ln>
        </p:spPr>
        <p:txBody>
          <a:bodyPr wrap="square">
            <a:spAutoFit/>
          </a:bodyPr>
          <a:p>
            <a:r>
              <a:rPr lang="zh-CN" altLang="en-US"/>
              <a:t> </a:t>
            </a:r>
            <a:endParaRPr lang="zh-CN" altLang="en-US"/>
          </a:p>
        </p:txBody>
      </p:sp>
      <p:sp>
        <p:nvSpPr>
          <p:cNvPr id="4" name="文本框 3"/>
          <p:cNvSpPr txBox="1"/>
          <p:nvPr/>
        </p:nvSpPr>
        <p:spPr>
          <a:xfrm>
            <a:off x="-1352550" y="8079105"/>
            <a:ext cx="1518920" cy="368300"/>
          </a:xfrm>
          <a:prstGeom prst="rect">
            <a:avLst/>
          </a:prstGeom>
          <a:noFill/>
          <a:ln w="9525">
            <a:noFill/>
          </a:ln>
        </p:spPr>
        <p:txBody>
          <a:bodyPr wrap="square">
            <a:spAutoFit/>
          </a:bodyPr>
          <a:p>
            <a:r>
              <a:rPr lang="zh-CN" altLang="en-US"/>
              <a:t> </a:t>
            </a:r>
            <a:endParaRPr lang="zh-CN" altLang="en-US"/>
          </a:p>
        </p:txBody>
      </p:sp>
      <p:grpSp>
        <p:nvGrpSpPr>
          <p:cNvPr id="6" name="组合 5"/>
          <p:cNvGrpSpPr/>
          <p:nvPr/>
        </p:nvGrpSpPr>
        <p:grpSpPr>
          <a:xfrm>
            <a:off x="827405" y="1419225"/>
            <a:ext cx="7247255" cy="2682240"/>
            <a:chOff x="1303" y="2235"/>
            <a:chExt cx="11413" cy="4224"/>
          </a:xfrm>
        </p:grpSpPr>
        <p:pic>
          <p:nvPicPr>
            <p:cNvPr id="3" name="图片 2"/>
            <p:cNvPicPr/>
            <p:nvPr/>
          </p:nvPicPr>
          <p:blipFill>
            <a:blip r:embed="rId2"/>
            <a:stretch>
              <a:fillRect/>
            </a:stretch>
          </p:blipFill>
          <p:spPr>
            <a:xfrm>
              <a:off x="1303" y="2235"/>
              <a:ext cx="5630" cy="4224"/>
            </a:xfrm>
            <a:prstGeom prst="rect">
              <a:avLst/>
            </a:prstGeom>
            <a:noFill/>
            <a:ln w="9525">
              <a:noFill/>
            </a:ln>
          </p:spPr>
        </p:pic>
        <p:pic>
          <p:nvPicPr>
            <p:cNvPr id="5" name="图片 4"/>
            <p:cNvPicPr/>
            <p:nvPr/>
          </p:nvPicPr>
          <p:blipFill>
            <a:blip r:embed="rId3"/>
            <a:stretch>
              <a:fillRect/>
            </a:stretch>
          </p:blipFill>
          <p:spPr>
            <a:xfrm>
              <a:off x="7086" y="2235"/>
              <a:ext cx="5630" cy="4224"/>
            </a:xfrm>
            <a:prstGeom prst="rect">
              <a:avLst/>
            </a:prstGeom>
          </p:spPr>
        </p:pic>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灯片编号占位符 8"/>
          <p:cNvSpPr>
            <a:spLocks noGrp="1"/>
          </p:cNvSpPr>
          <p:nvPr>
            <p:ph type="sldNum" sz="quarter" idx="12"/>
          </p:nvPr>
        </p:nvSpPr>
        <p:spPr>
          <a:xfrm>
            <a:off x="8487240" y="4687091"/>
            <a:ext cx="621390" cy="273844"/>
          </a:xfrm>
        </p:spPr>
        <p:txBody>
          <a:bodyPr/>
          <a:lstStyle/>
          <a:p>
            <a:r>
              <a:rPr lang="en-US" altLang="zh-CN" dirty="0">
                <a:solidFill>
                  <a:srgbClr val="FFFFFF"/>
                </a:solidFill>
                <a:latin typeface="Arial" panose="020B0604020202020204" pitchFamily="34" charset="0"/>
                <a:cs typeface="Arial" panose="020B0604020202020204" pitchFamily="34" charset="0"/>
              </a:rPr>
              <a:t>8</a:t>
            </a:r>
            <a:endParaRPr lang="en-US" altLang="zh-CN" dirty="0">
              <a:solidFill>
                <a:srgbClr val="FFFFFF"/>
              </a:solidFill>
              <a:latin typeface="Arial" panose="020B0604020202020204" pitchFamily="34" charset="0"/>
              <a:cs typeface="Arial" panose="020B0604020202020204" pitchFamily="34" charset="0"/>
            </a:endParaRPr>
          </a:p>
        </p:txBody>
      </p:sp>
      <p:sp>
        <p:nvSpPr>
          <p:cNvPr id="11" name="标题 2"/>
          <p:cNvSpPr txBox="1"/>
          <p:nvPr/>
        </p:nvSpPr>
        <p:spPr>
          <a:xfrm>
            <a:off x="165735" y="55880"/>
            <a:ext cx="8630920" cy="64897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50000"/>
              </a:lnSpc>
            </a:pPr>
            <a:r>
              <a:rPr lang="zh-CN" altLang="en-US" sz="2000" b="1" noProof="0" dirty="0">
                <a:ln>
                  <a:noFill/>
                </a:ln>
                <a:effectLst/>
                <a:uLnTx/>
                <a:uFillTx/>
                <a:latin typeface="微软雅黑" panose="020B0503020204020204" charset="-122"/>
                <a:ea typeface="微软雅黑" panose="020B0503020204020204" charset="-122"/>
                <a:cs typeface="微软雅黑" panose="020B0503020204020204" charset="-122"/>
                <a:sym typeface="+mn-lt"/>
              </a:rPr>
              <a:t>三、</a:t>
            </a:r>
            <a:r>
              <a:rPr lang="en-US" altLang="zh-CN" sz="2000" b="1" noProof="0" dirty="0">
                <a:ln>
                  <a:noFill/>
                </a:ln>
                <a:effectLst/>
                <a:uLnTx/>
                <a:uFillTx/>
                <a:latin typeface="微软雅黑" panose="020B0503020204020204" charset="-122"/>
                <a:ea typeface="微软雅黑" panose="020B0503020204020204" charset="-122"/>
                <a:cs typeface="微软雅黑" panose="020B0503020204020204" charset="-122"/>
                <a:sym typeface="+mn-lt"/>
              </a:rPr>
              <a:t>80</a:t>
            </a:r>
            <a:r>
              <a:rPr lang="zh-CN" altLang="en-US" sz="2000" b="1" noProof="0" dirty="0">
                <a:ln>
                  <a:noFill/>
                </a:ln>
                <a:effectLst/>
                <a:uLnTx/>
                <a:uFillTx/>
                <a:latin typeface="微软雅黑" panose="020B0503020204020204" charset="-122"/>
                <a:ea typeface="微软雅黑" panose="020B0503020204020204" charset="-122"/>
                <a:cs typeface="微软雅黑" panose="020B0503020204020204" charset="-122"/>
                <a:sym typeface="+mn-lt"/>
              </a:rPr>
              <a:t>万吨</a:t>
            </a:r>
            <a:r>
              <a:rPr lang="en-US" altLang="zh-CN" sz="2000" b="1" noProof="0" dirty="0">
                <a:ln>
                  <a:noFill/>
                </a:ln>
                <a:effectLst/>
                <a:uLnTx/>
                <a:uFillTx/>
                <a:latin typeface="微软雅黑" panose="020B0503020204020204" charset="-122"/>
                <a:ea typeface="微软雅黑" panose="020B0503020204020204" charset="-122"/>
                <a:cs typeface="微软雅黑" panose="020B0503020204020204" charset="-122"/>
                <a:sym typeface="+mn-lt"/>
              </a:rPr>
              <a:t>/</a:t>
            </a:r>
            <a:r>
              <a:rPr lang="zh-CN" altLang="en-US" sz="2000" b="1" noProof="0" dirty="0">
                <a:ln>
                  <a:noFill/>
                </a:ln>
                <a:effectLst/>
                <a:uLnTx/>
                <a:uFillTx/>
                <a:latin typeface="微软雅黑" panose="020B0503020204020204" charset="-122"/>
                <a:ea typeface="微软雅黑" panose="020B0503020204020204" charset="-122"/>
                <a:cs typeface="微软雅黑" panose="020B0503020204020204" charset="-122"/>
                <a:sym typeface="+mn-lt"/>
              </a:rPr>
              <a:t>年航煤加氢</a:t>
            </a:r>
            <a:r>
              <a:rPr lang="zh-CN" altLang="en-US" sz="2000" b="1" dirty="0">
                <a:latin typeface="微软雅黑" panose="020B0503020204020204" charset="-122"/>
                <a:ea typeface="微软雅黑" panose="020B0503020204020204" charset="-122"/>
                <a:cs typeface="微软雅黑" panose="020B0503020204020204" charset="-122"/>
                <a:sym typeface="+mn-ea"/>
              </a:rPr>
              <a:t>装置执行民用航煤转军用航煤生产过程存在的问题</a:t>
            </a:r>
            <a:endParaRPr kumimoji="0" lang="zh-CN" altLang="en-US" sz="2000" b="1"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sym typeface="+mn-ea"/>
            </a:endParaRPr>
          </a:p>
        </p:txBody>
      </p:sp>
      <p:pic>
        <p:nvPicPr>
          <p:cNvPr id="21507" name="图片 12"/>
          <p:cNvPicPr>
            <a:picLocks noChangeAspect="1"/>
          </p:cNvPicPr>
          <p:nvPr/>
        </p:nvPicPr>
        <p:blipFill>
          <a:blip r:embed="rId1"/>
          <a:srcRect t="28165" b="63226"/>
          <a:stretch>
            <a:fillRect/>
          </a:stretch>
        </p:blipFill>
        <p:spPr>
          <a:xfrm>
            <a:off x="0" y="539750"/>
            <a:ext cx="9144000" cy="165100"/>
          </a:xfrm>
          <a:prstGeom prst="rect">
            <a:avLst/>
          </a:prstGeom>
          <a:noFill/>
          <a:ln w="9525">
            <a:noFill/>
          </a:ln>
        </p:spPr>
      </p:pic>
      <p:sp>
        <p:nvSpPr>
          <p:cNvPr id="2" name="文本框 1"/>
          <p:cNvSpPr txBox="1"/>
          <p:nvPr/>
        </p:nvSpPr>
        <p:spPr>
          <a:xfrm>
            <a:off x="423545" y="716915"/>
            <a:ext cx="8373110" cy="920115"/>
          </a:xfrm>
          <a:prstGeom prst="rect">
            <a:avLst/>
          </a:prstGeom>
          <a:noFill/>
        </p:spPr>
        <p:txBody>
          <a:bodyPr wrap="square" rtlCol="0" anchor="t">
            <a:noAutofit/>
          </a:bodyPr>
          <a:p>
            <a:r>
              <a:rPr lang="en-US" altLang="zh-CN" sz="1600" dirty="0" smtClean="0">
                <a:latin typeface="微软雅黑" panose="020B0503020204020204" charset="-122"/>
                <a:ea typeface="微软雅黑" panose="020B0503020204020204" charset="-122"/>
                <a:cs typeface="微软雅黑" panose="020B0503020204020204" charset="-122"/>
                <a:sym typeface="+mn-ea"/>
              </a:rPr>
              <a:t>      </a:t>
            </a:r>
            <a:r>
              <a:rPr lang="zh-CN" altLang="en-US" dirty="0" smtClean="0">
                <a:latin typeface="微软雅黑" panose="020B0503020204020204" charset="-122"/>
                <a:ea typeface="微软雅黑" panose="020B0503020204020204" charset="-122"/>
                <a:cs typeface="微软雅黑" panose="020B0503020204020204" charset="-122"/>
                <a:sym typeface="+mn-ea"/>
              </a:rPr>
              <a:t>（</a:t>
            </a:r>
            <a:r>
              <a:rPr lang="en-US" altLang="zh-CN" dirty="0" smtClean="0">
                <a:latin typeface="微软雅黑" panose="020B0503020204020204" charset="-122"/>
                <a:ea typeface="微软雅黑" panose="020B0503020204020204" charset="-122"/>
                <a:cs typeface="微软雅黑" panose="020B0503020204020204" charset="-122"/>
                <a:sym typeface="+mn-ea"/>
              </a:rPr>
              <a:t>5</a:t>
            </a:r>
            <a:r>
              <a:rPr lang="zh-CN" altLang="en-US" dirty="0" smtClean="0">
                <a:latin typeface="微软雅黑" panose="020B0503020204020204" charset="-122"/>
                <a:ea typeface="微软雅黑" panose="020B0503020204020204" charset="-122"/>
                <a:cs typeface="微软雅黑" panose="020B0503020204020204" charset="-122"/>
                <a:sym typeface="+mn-ea"/>
              </a:rPr>
              <a:t>）</a:t>
            </a:r>
            <a:r>
              <a:rPr lang="en-US" altLang="zh-CN" dirty="0" smtClean="0">
                <a:latin typeface="微软雅黑" panose="020B0503020204020204" charset="-122"/>
                <a:ea typeface="微软雅黑" panose="020B0503020204020204" charset="-122"/>
                <a:cs typeface="微软雅黑" panose="020B0503020204020204" charset="-122"/>
                <a:sym typeface="+mn-ea"/>
              </a:rPr>
              <a:t> </a:t>
            </a:r>
            <a:r>
              <a:rPr lang="zh-CN" altLang="en-US" dirty="0" smtClean="0">
                <a:latin typeface="微软雅黑" panose="020B0503020204020204" charset="-122"/>
                <a:ea typeface="微软雅黑" panose="020B0503020204020204" charset="-122"/>
                <a:cs typeface="微软雅黑" panose="020B0503020204020204" charset="-122"/>
                <a:sym typeface="+mn-ea"/>
              </a:rPr>
              <a:t>如果排气不彻底，产品出装置航煤中就会带气，直接进入热油泵密封冲洗油系统，会直接造塔底循环热油泵</a:t>
            </a:r>
            <a:r>
              <a:rPr lang="en-US" altLang="zh-CN" dirty="0" smtClean="0">
                <a:latin typeface="微软雅黑" panose="020B0503020204020204" charset="-122"/>
                <a:ea typeface="微软雅黑" panose="020B0503020204020204" charset="-122"/>
                <a:cs typeface="微软雅黑" panose="020B0503020204020204" charset="-122"/>
                <a:sym typeface="+mn-ea"/>
              </a:rPr>
              <a:t>P-203AB</a:t>
            </a:r>
            <a:r>
              <a:rPr lang="zh-CN" altLang="en-US" dirty="0" smtClean="0">
                <a:latin typeface="微软雅黑" panose="020B0503020204020204" charset="-122"/>
                <a:ea typeface="微软雅黑" panose="020B0503020204020204" charset="-122"/>
                <a:cs typeface="微软雅黑" panose="020B0503020204020204" charset="-122"/>
                <a:sym typeface="+mn-ea"/>
              </a:rPr>
              <a:t>抽空，进一步造成泵出口流量降低低装置联锁停车，非计划停车事故，严重影响装置安全运行。</a:t>
            </a:r>
            <a:r>
              <a:rPr lang="en-US" altLang="zh-CN" sz="1400" dirty="0" smtClean="0">
                <a:latin typeface="微软雅黑" panose="020B0503020204020204" charset="-122"/>
                <a:ea typeface="微软雅黑" panose="020B0503020204020204" charset="-122"/>
                <a:cs typeface="微软雅黑" panose="020B0503020204020204" charset="-122"/>
                <a:sym typeface="+mn-ea"/>
              </a:rPr>
              <a:t>  </a:t>
            </a:r>
            <a:r>
              <a:rPr lang="en-US" altLang="zh-CN" dirty="0" smtClean="0">
                <a:latin typeface="微软雅黑" panose="020B0503020204020204" charset="-122"/>
                <a:ea typeface="微软雅黑" panose="020B0503020204020204" charset="-122"/>
                <a:cs typeface="微软雅黑" panose="020B0503020204020204" charset="-122"/>
                <a:sym typeface="+mn-ea"/>
              </a:rPr>
              <a:t>   </a:t>
            </a:r>
            <a:endParaRPr lang="en-US" altLang="zh-CN" dirty="0" smtClean="0">
              <a:latin typeface="微软雅黑" panose="020B0503020204020204" charset="-122"/>
              <a:ea typeface="微软雅黑" panose="020B0503020204020204" charset="-122"/>
              <a:cs typeface="微软雅黑" panose="020B0503020204020204" charset="-122"/>
              <a:sym typeface="+mn-ea"/>
            </a:endParaRPr>
          </a:p>
        </p:txBody>
      </p:sp>
      <p:sp>
        <p:nvSpPr>
          <p:cNvPr id="101" name="文本框 100"/>
          <p:cNvSpPr txBox="1"/>
          <p:nvPr/>
        </p:nvSpPr>
        <p:spPr>
          <a:xfrm>
            <a:off x="-3618865" y="4650105"/>
            <a:ext cx="2548255" cy="368300"/>
          </a:xfrm>
          <a:prstGeom prst="rect">
            <a:avLst/>
          </a:prstGeom>
          <a:noFill/>
          <a:ln w="9525">
            <a:noFill/>
          </a:ln>
        </p:spPr>
        <p:txBody>
          <a:bodyPr wrap="square">
            <a:spAutoFit/>
          </a:bodyPr>
          <a:p>
            <a:r>
              <a:rPr lang="zh-CN" altLang="en-US"/>
              <a:t> </a:t>
            </a:r>
            <a:endParaRPr lang="zh-CN" altLang="en-US"/>
          </a:p>
        </p:txBody>
      </p:sp>
      <p:sp>
        <p:nvSpPr>
          <p:cNvPr id="4" name="文本框 3"/>
          <p:cNvSpPr txBox="1"/>
          <p:nvPr/>
        </p:nvSpPr>
        <p:spPr>
          <a:xfrm>
            <a:off x="-1352550" y="8079105"/>
            <a:ext cx="1518920" cy="368300"/>
          </a:xfrm>
          <a:prstGeom prst="rect">
            <a:avLst/>
          </a:prstGeom>
          <a:noFill/>
          <a:ln w="9525">
            <a:noFill/>
          </a:ln>
        </p:spPr>
        <p:txBody>
          <a:bodyPr wrap="square">
            <a:spAutoFit/>
          </a:bodyPr>
          <a:p>
            <a:r>
              <a:rPr lang="zh-CN" altLang="en-US"/>
              <a:t> </a:t>
            </a:r>
            <a:endParaRPr lang="zh-CN" altLang="en-US"/>
          </a:p>
        </p:txBody>
      </p:sp>
      <p:pic>
        <p:nvPicPr>
          <p:cNvPr id="7" name="图片 6"/>
          <p:cNvPicPr>
            <a:picLocks noChangeAspect="1"/>
          </p:cNvPicPr>
          <p:nvPr/>
        </p:nvPicPr>
        <p:blipFill>
          <a:blip r:embed="rId2"/>
          <a:stretch>
            <a:fillRect/>
          </a:stretch>
        </p:blipFill>
        <p:spPr>
          <a:xfrm>
            <a:off x="2627630" y="1608455"/>
            <a:ext cx="3684270" cy="2986405"/>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灯片编号占位符 8"/>
          <p:cNvSpPr>
            <a:spLocks noGrp="1"/>
          </p:cNvSpPr>
          <p:nvPr>
            <p:ph type="sldNum" sz="quarter" idx="12"/>
          </p:nvPr>
        </p:nvSpPr>
        <p:spPr>
          <a:xfrm>
            <a:off x="8487240" y="4687091"/>
            <a:ext cx="621390" cy="273844"/>
          </a:xfrm>
        </p:spPr>
        <p:txBody>
          <a:bodyPr/>
          <a:lstStyle/>
          <a:p>
            <a:r>
              <a:rPr lang="en-US" altLang="zh-CN" dirty="0">
                <a:solidFill>
                  <a:srgbClr val="FFFFFF"/>
                </a:solidFill>
                <a:latin typeface="Arial" panose="020B0604020202020204" pitchFamily="34" charset="0"/>
                <a:cs typeface="Arial" panose="020B0604020202020204" pitchFamily="34" charset="0"/>
              </a:rPr>
              <a:t>9</a:t>
            </a:r>
            <a:endParaRPr lang="en-US" altLang="zh-CN" dirty="0">
              <a:solidFill>
                <a:srgbClr val="FFFFFF"/>
              </a:solidFill>
              <a:latin typeface="Arial" panose="020B0604020202020204" pitchFamily="34" charset="0"/>
              <a:cs typeface="Arial" panose="020B0604020202020204" pitchFamily="34" charset="0"/>
            </a:endParaRPr>
          </a:p>
        </p:txBody>
      </p:sp>
      <p:sp>
        <p:nvSpPr>
          <p:cNvPr id="11" name="标题 2"/>
          <p:cNvSpPr txBox="1"/>
          <p:nvPr/>
        </p:nvSpPr>
        <p:spPr>
          <a:xfrm>
            <a:off x="183515" y="55880"/>
            <a:ext cx="8731885" cy="64897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50000"/>
              </a:lnSpc>
            </a:pPr>
            <a:r>
              <a:rPr lang="zh-CN" altLang="en-US" sz="2000" b="1" noProof="0" dirty="0">
                <a:ln>
                  <a:noFill/>
                </a:ln>
                <a:effectLst/>
                <a:uLnTx/>
                <a:uFillTx/>
                <a:latin typeface="微软雅黑" panose="020B0503020204020204" charset="-122"/>
                <a:ea typeface="微软雅黑" panose="020B0503020204020204" charset="-122"/>
                <a:cs typeface="微软雅黑" panose="020B0503020204020204" charset="-122"/>
                <a:sym typeface="+mn-lt"/>
              </a:rPr>
              <a:t>三、</a:t>
            </a:r>
            <a:r>
              <a:rPr lang="en-US" altLang="zh-CN" sz="2000" b="1" noProof="0" dirty="0">
                <a:ln>
                  <a:noFill/>
                </a:ln>
                <a:effectLst/>
                <a:uLnTx/>
                <a:uFillTx/>
                <a:latin typeface="微软雅黑" panose="020B0503020204020204" charset="-122"/>
                <a:ea typeface="微软雅黑" panose="020B0503020204020204" charset="-122"/>
                <a:cs typeface="微软雅黑" panose="020B0503020204020204" charset="-122"/>
                <a:sym typeface="+mn-lt"/>
              </a:rPr>
              <a:t>80</a:t>
            </a:r>
            <a:r>
              <a:rPr lang="zh-CN" altLang="en-US" sz="2000" b="1" noProof="0" dirty="0">
                <a:ln>
                  <a:noFill/>
                </a:ln>
                <a:effectLst/>
                <a:uLnTx/>
                <a:uFillTx/>
                <a:latin typeface="微软雅黑" panose="020B0503020204020204" charset="-122"/>
                <a:ea typeface="微软雅黑" panose="020B0503020204020204" charset="-122"/>
                <a:cs typeface="微软雅黑" panose="020B0503020204020204" charset="-122"/>
                <a:sym typeface="+mn-lt"/>
              </a:rPr>
              <a:t>万吨</a:t>
            </a:r>
            <a:r>
              <a:rPr lang="en-US" altLang="zh-CN" sz="2000" b="1" noProof="0" dirty="0">
                <a:ln>
                  <a:noFill/>
                </a:ln>
                <a:effectLst/>
                <a:uLnTx/>
                <a:uFillTx/>
                <a:latin typeface="微软雅黑" panose="020B0503020204020204" charset="-122"/>
                <a:ea typeface="微软雅黑" panose="020B0503020204020204" charset="-122"/>
                <a:cs typeface="微软雅黑" panose="020B0503020204020204" charset="-122"/>
                <a:sym typeface="+mn-lt"/>
              </a:rPr>
              <a:t>/</a:t>
            </a:r>
            <a:r>
              <a:rPr lang="zh-CN" altLang="en-US" sz="2000" b="1" noProof="0" dirty="0">
                <a:ln>
                  <a:noFill/>
                </a:ln>
                <a:effectLst/>
                <a:uLnTx/>
                <a:uFillTx/>
                <a:latin typeface="微软雅黑" panose="020B0503020204020204" charset="-122"/>
                <a:ea typeface="微软雅黑" panose="020B0503020204020204" charset="-122"/>
                <a:cs typeface="微软雅黑" panose="020B0503020204020204" charset="-122"/>
                <a:sym typeface="+mn-lt"/>
              </a:rPr>
              <a:t>年航煤加氢</a:t>
            </a:r>
            <a:r>
              <a:rPr lang="zh-CN" altLang="en-US" sz="2000" b="1" dirty="0">
                <a:latin typeface="微软雅黑" panose="020B0503020204020204" charset="-122"/>
                <a:ea typeface="微软雅黑" panose="020B0503020204020204" charset="-122"/>
                <a:cs typeface="微软雅黑" panose="020B0503020204020204" charset="-122"/>
                <a:sym typeface="+mn-ea"/>
              </a:rPr>
              <a:t>装置执行民用航煤转军用航煤生产过程存在的问题</a:t>
            </a:r>
            <a:endParaRPr kumimoji="0" lang="zh-CN" altLang="en-US" sz="2000" b="1"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sym typeface="+mn-ea"/>
            </a:endParaRPr>
          </a:p>
        </p:txBody>
      </p:sp>
      <p:pic>
        <p:nvPicPr>
          <p:cNvPr id="21507" name="图片 12"/>
          <p:cNvPicPr>
            <a:picLocks noChangeAspect="1"/>
          </p:cNvPicPr>
          <p:nvPr/>
        </p:nvPicPr>
        <p:blipFill>
          <a:blip r:embed="rId1"/>
          <a:srcRect t="28165" b="63226"/>
          <a:stretch>
            <a:fillRect/>
          </a:stretch>
        </p:blipFill>
        <p:spPr>
          <a:xfrm>
            <a:off x="0" y="539750"/>
            <a:ext cx="9144000" cy="165100"/>
          </a:xfrm>
          <a:prstGeom prst="rect">
            <a:avLst/>
          </a:prstGeom>
          <a:noFill/>
          <a:ln w="9525">
            <a:noFill/>
          </a:ln>
        </p:spPr>
      </p:pic>
      <p:sp>
        <p:nvSpPr>
          <p:cNvPr id="2" name="文本框 1"/>
          <p:cNvSpPr txBox="1"/>
          <p:nvPr/>
        </p:nvSpPr>
        <p:spPr>
          <a:xfrm>
            <a:off x="351790" y="645160"/>
            <a:ext cx="8373110" cy="505460"/>
          </a:xfrm>
          <a:prstGeom prst="rect">
            <a:avLst/>
          </a:prstGeom>
          <a:noFill/>
        </p:spPr>
        <p:txBody>
          <a:bodyPr wrap="square" rtlCol="0" anchor="t">
            <a:noAutofit/>
          </a:bodyPr>
          <a:p>
            <a:r>
              <a:rPr lang="en-US" altLang="zh-CN" sz="1600" dirty="0" smtClean="0">
                <a:latin typeface="微软雅黑" panose="020B0503020204020204" charset="-122"/>
                <a:ea typeface="微软雅黑" panose="020B0503020204020204" charset="-122"/>
                <a:cs typeface="微软雅黑" panose="020B0503020204020204" charset="-122"/>
                <a:sym typeface="+mn-ea"/>
              </a:rPr>
              <a:t>      </a:t>
            </a:r>
            <a:r>
              <a:rPr lang="zh-CN" altLang="en-US" sz="1600" dirty="0" smtClean="0">
                <a:latin typeface="微软雅黑" panose="020B0503020204020204" charset="-122"/>
                <a:ea typeface="微软雅黑" panose="020B0503020204020204" charset="-122"/>
                <a:cs typeface="微软雅黑" panose="020B0503020204020204" charset="-122"/>
                <a:sym typeface="+mn-ea"/>
              </a:rPr>
              <a:t>（</a:t>
            </a:r>
            <a:r>
              <a:rPr lang="en-US" altLang="zh-CN" sz="1600" dirty="0" smtClean="0">
                <a:latin typeface="微软雅黑" panose="020B0503020204020204" charset="-122"/>
                <a:ea typeface="微软雅黑" panose="020B0503020204020204" charset="-122"/>
                <a:cs typeface="微软雅黑" panose="020B0503020204020204" charset="-122"/>
                <a:sym typeface="+mn-ea"/>
              </a:rPr>
              <a:t>6</a:t>
            </a:r>
            <a:r>
              <a:rPr lang="zh-CN" altLang="en-US" sz="1600" dirty="0" smtClean="0">
                <a:latin typeface="微软雅黑" panose="020B0503020204020204" charset="-122"/>
                <a:ea typeface="微软雅黑" panose="020B0503020204020204" charset="-122"/>
                <a:cs typeface="微软雅黑" panose="020B0503020204020204" charset="-122"/>
                <a:sym typeface="+mn-ea"/>
              </a:rPr>
              <a:t>）</a:t>
            </a:r>
            <a:r>
              <a:rPr lang="en-US" altLang="zh-CN" dirty="0" smtClean="0">
                <a:latin typeface="微软雅黑" panose="020B0503020204020204" charset="-122"/>
                <a:ea typeface="微软雅黑" panose="020B0503020204020204" charset="-122"/>
                <a:cs typeface="微软雅黑" panose="020B0503020204020204" charset="-122"/>
                <a:sym typeface="+mn-ea"/>
              </a:rPr>
              <a:t> </a:t>
            </a:r>
            <a:r>
              <a:rPr lang="zh-CN" altLang="en-US" dirty="0" smtClean="0">
                <a:latin typeface="微软雅黑" panose="020B0503020204020204" charset="-122"/>
                <a:ea typeface="微软雅黑" panose="020B0503020204020204" charset="-122"/>
                <a:cs typeface="微软雅黑" panose="020B0503020204020204" charset="-122"/>
                <a:sym typeface="+mn-ea"/>
              </a:rPr>
              <a:t>在</a:t>
            </a:r>
            <a:r>
              <a:rPr lang="zh-CN" altLang="en-US" dirty="0" smtClean="0">
                <a:effectLst/>
                <a:latin typeface="微软雅黑" panose="020B0503020204020204" charset="-122"/>
                <a:ea typeface="微软雅黑" panose="020B0503020204020204" charset="-122"/>
                <a:cs typeface="微软雅黑" panose="020B0503020204020204" charset="-122"/>
                <a:sym typeface="+mn-ea"/>
              </a:rPr>
              <a:t>脱硫罐</a:t>
            </a:r>
            <a:r>
              <a:rPr lang="en-US" altLang="zh-CN" dirty="0" smtClean="0">
                <a:effectLst/>
                <a:latin typeface="微软雅黑" panose="020B0503020204020204" charset="-122"/>
                <a:ea typeface="微软雅黑" panose="020B0503020204020204" charset="-122"/>
                <a:cs typeface="微软雅黑" panose="020B0503020204020204" charset="-122"/>
                <a:sym typeface="+mn-ea"/>
              </a:rPr>
              <a:t>D-202ABC</a:t>
            </a:r>
            <a:r>
              <a:rPr lang="zh-CN" altLang="en-US" dirty="0" smtClean="0">
                <a:latin typeface="微软雅黑" panose="020B0503020204020204" charset="-122"/>
                <a:ea typeface="微软雅黑" panose="020B0503020204020204" charset="-122"/>
                <a:cs typeface="微软雅黑" panose="020B0503020204020204" charset="-122"/>
                <a:sym typeface="+mn-ea"/>
              </a:rPr>
              <a:t>高点排气过程中，产生的航煤需要操作人员运送至地面（脱硫罐十几米高），过程中也会洒落污染环境，一个月最多时切换军用航煤十几次，大大增加了职工的劳动强度。</a:t>
            </a:r>
            <a:endParaRPr lang="en-US" altLang="zh-CN" dirty="0" smtClean="0">
              <a:latin typeface="微软雅黑" panose="020B0503020204020204" charset="-122"/>
              <a:ea typeface="微软雅黑" panose="020B0503020204020204" charset="-122"/>
              <a:cs typeface="微软雅黑" panose="020B0503020204020204" charset="-122"/>
              <a:sym typeface="+mn-ea"/>
            </a:endParaRPr>
          </a:p>
        </p:txBody>
      </p:sp>
      <p:sp>
        <p:nvSpPr>
          <p:cNvPr id="101" name="文本框 100"/>
          <p:cNvSpPr txBox="1"/>
          <p:nvPr/>
        </p:nvSpPr>
        <p:spPr>
          <a:xfrm>
            <a:off x="-3618865" y="4650105"/>
            <a:ext cx="2548255" cy="368300"/>
          </a:xfrm>
          <a:prstGeom prst="rect">
            <a:avLst/>
          </a:prstGeom>
          <a:noFill/>
          <a:ln w="9525">
            <a:noFill/>
          </a:ln>
        </p:spPr>
        <p:txBody>
          <a:bodyPr wrap="square">
            <a:spAutoFit/>
          </a:bodyPr>
          <a:p>
            <a:r>
              <a:rPr lang="zh-CN" altLang="en-US"/>
              <a:t> </a:t>
            </a:r>
            <a:endParaRPr lang="zh-CN" altLang="en-US"/>
          </a:p>
        </p:txBody>
      </p:sp>
      <p:sp>
        <p:nvSpPr>
          <p:cNvPr id="4" name="文本框 3"/>
          <p:cNvSpPr txBox="1"/>
          <p:nvPr/>
        </p:nvSpPr>
        <p:spPr>
          <a:xfrm>
            <a:off x="-1352550" y="8079105"/>
            <a:ext cx="1518920" cy="368300"/>
          </a:xfrm>
          <a:prstGeom prst="rect">
            <a:avLst/>
          </a:prstGeom>
          <a:noFill/>
          <a:ln w="9525">
            <a:noFill/>
          </a:ln>
        </p:spPr>
        <p:txBody>
          <a:bodyPr wrap="square">
            <a:spAutoFit/>
          </a:bodyPr>
          <a:p>
            <a:r>
              <a:rPr lang="zh-CN" altLang="en-US"/>
              <a:t> </a:t>
            </a:r>
            <a:endParaRPr lang="zh-CN" altLang="en-US"/>
          </a:p>
        </p:txBody>
      </p:sp>
      <p:sp>
        <p:nvSpPr>
          <p:cNvPr id="6" name="文本框 5"/>
          <p:cNvSpPr txBox="1"/>
          <p:nvPr/>
        </p:nvSpPr>
        <p:spPr>
          <a:xfrm>
            <a:off x="-1776412" y="7150100"/>
            <a:ext cx="5080000" cy="368300"/>
          </a:xfrm>
          <a:prstGeom prst="rect">
            <a:avLst/>
          </a:prstGeom>
          <a:noFill/>
          <a:ln w="9525">
            <a:noFill/>
          </a:ln>
        </p:spPr>
        <p:txBody>
          <a:bodyPr>
            <a:spAutoFit/>
          </a:bodyPr>
          <a:p>
            <a:r>
              <a:rPr lang="zh-CN" altLang="en-US"/>
              <a:t> </a:t>
            </a:r>
            <a:endParaRPr lang="zh-CN" altLang="en-US"/>
          </a:p>
        </p:txBody>
      </p:sp>
      <p:pic>
        <p:nvPicPr>
          <p:cNvPr id="3" name="图片 3" descr="0880806010aff9ad9301"/>
          <p:cNvPicPr/>
          <p:nvPr/>
        </p:nvPicPr>
        <p:blipFill>
          <a:blip r:embed="rId2"/>
          <a:stretch>
            <a:fillRect/>
          </a:stretch>
        </p:blipFill>
        <p:spPr>
          <a:xfrm>
            <a:off x="3163570" y="1510665"/>
            <a:ext cx="2041525" cy="3096895"/>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灯片编号占位符 8"/>
          <p:cNvSpPr>
            <a:spLocks noGrp="1"/>
          </p:cNvSpPr>
          <p:nvPr>
            <p:ph type="sldNum" sz="quarter" idx="12"/>
          </p:nvPr>
        </p:nvSpPr>
        <p:spPr>
          <a:xfrm>
            <a:off x="8487240" y="4687091"/>
            <a:ext cx="621390" cy="273844"/>
          </a:xfrm>
        </p:spPr>
        <p:txBody>
          <a:bodyPr/>
          <a:lstStyle/>
          <a:p>
            <a:r>
              <a:rPr lang="en-US" altLang="zh-CN" dirty="0" smtClean="0">
                <a:solidFill>
                  <a:srgbClr val="FFFFFF"/>
                </a:solidFill>
                <a:latin typeface="Arial" panose="020B0604020202020204" pitchFamily="34" charset="0"/>
                <a:cs typeface="Arial" panose="020B0604020202020204" pitchFamily="34" charset="0"/>
              </a:rPr>
              <a:t>10</a:t>
            </a:r>
            <a:endParaRPr lang="zh-CN" altLang="en-US" dirty="0">
              <a:solidFill>
                <a:srgbClr val="FFFFFF"/>
              </a:solidFill>
              <a:latin typeface="Arial" panose="020B0604020202020204" pitchFamily="34" charset="0"/>
              <a:cs typeface="Arial" panose="020B0604020202020204" pitchFamily="34" charset="0"/>
            </a:endParaRPr>
          </a:p>
        </p:txBody>
      </p:sp>
      <p:sp>
        <p:nvSpPr>
          <p:cNvPr id="11" name="标题 2"/>
          <p:cNvSpPr txBox="1"/>
          <p:nvPr/>
        </p:nvSpPr>
        <p:spPr>
          <a:xfrm>
            <a:off x="180340" y="55880"/>
            <a:ext cx="7366000" cy="64897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50000"/>
              </a:lnSpc>
            </a:pPr>
            <a:r>
              <a:rPr lang="zh-CN" altLang="en-US" sz="2000" b="1" noProof="0" dirty="0">
                <a:ln>
                  <a:noFill/>
                </a:ln>
                <a:effectLst/>
                <a:uLnTx/>
                <a:uFillTx/>
                <a:latin typeface="微软雅黑" panose="020B0503020204020204" charset="-122"/>
                <a:ea typeface="微软雅黑" panose="020B0503020204020204" charset="-122"/>
                <a:cs typeface="微软雅黑" panose="020B0503020204020204" charset="-122"/>
                <a:sym typeface="+mn-lt"/>
              </a:rPr>
              <a:t>四、</a:t>
            </a:r>
            <a:r>
              <a:rPr lang="en-US" altLang="zh-CN" sz="2000" b="1" noProof="0" dirty="0">
                <a:ln>
                  <a:noFill/>
                </a:ln>
                <a:effectLst/>
                <a:uLnTx/>
                <a:uFillTx/>
                <a:latin typeface="微软雅黑" panose="020B0503020204020204" charset="-122"/>
                <a:ea typeface="微软雅黑" panose="020B0503020204020204" charset="-122"/>
                <a:cs typeface="微软雅黑" panose="020B0503020204020204" charset="-122"/>
                <a:sym typeface="+mn-lt"/>
              </a:rPr>
              <a:t>80</a:t>
            </a:r>
            <a:r>
              <a:rPr lang="zh-CN" altLang="en-US" sz="2000" b="1" noProof="0" dirty="0">
                <a:ln>
                  <a:noFill/>
                </a:ln>
                <a:effectLst/>
                <a:uLnTx/>
                <a:uFillTx/>
                <a:latin typeface="微软雅黑" panose="020B0503020204020204" charset="-122"/>
                <a:ea typeface="微软雅黑" panose="020B0503020204020204" charset="-122"/>
                <a:cs typeface="微软雅黑" panose="020B0503020204020204" charset="-122"/>
                <a:sym typeface="+mn-lt"/>
              </a:rPr>
              <a:t>万吨</a:t>
            </a:r>
            <a:r>
              <a:rPr lang="en-US" altLang="zh-CN" sz="2000" b="1" noProof="0" dirty="0">
                <a:ln>
                  <a:noFill/>
                </a:ln>
                <a:effectLst/>
                <a:uLnTx/>
                <a:uFillTx/>
                <a:latin typeface="微软雅黑" panose="020B0503020204020204" charset="-122"/>
                <a:ea typeface="微软雅黑" panose="020B0503020204020204" charset="-122"/>
                <a:cs typeface="微软雅黑" panose="020B0503020204020204" charset="-122"/>
                <a:sym typeface="+mn-lt"/>
              </a:rPr>
              <a:t>/</a:t>
            </a:r>
            <a:r>
              <a:rPr lang="zh-CN" altLang="en-US" sz="2000" b="1" noProof="0" dirty="0">
                <a:ln>
                  <a:noFill/>
                </a:ln>
                <a:effectLst/>
                <a:uLnTx/>
                <a:uFillTx/>
                <a:latin typeface="微软雅黑" panose="020B0503020204020204" charset="-122"/>
                <a:ea typeface="微软雅黑" panose="020B0503020204020204" charset="-122"/>
                <a:cs typeface="微软雅黑" panose="020B0503020204020204" charset="-122"/>
                <a:sym typeface="+mn-lt"/>
              </a:rPr>
              <a:t>年航煤加氢装置可视化密闭排气</a:t>
            </a:r>
            <a:r>
              <a:rPr lang="zh-CN" altLang="en-US" sz="2000" b="1" dirty="0">
                <a:latin typeface="微软雅黑" panose="020B0503020204020204" charset="-122"/>
                <a:ea typeface="微软雅黑" panose="020B0503020204020204" charset="-122"/>
                <a:cs typeface="微软雅黑" panose="020B0503020204020204" charset="-122"/>
                <a:sym typeface="+mn-ea"/>
              </a:rPr>
              <a:t>创新成果简介</a:t>
            </a:r>
            <a:endParaRPr kumimoji="0" lang="zh-CN" altLang="en-US" sz="2000" b="1"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sym typeface="+mn-ea"/>
            </a:endParaRPr>
          </a:p>
        </p:txBody>
      </p:sp>
      <p:pic>
        <p:nvPicPr>
          <p:cNvPr id="21507" name="图片 12"/>
          <p:cNvPicPr>
            <a:picLocks noChangeAspect="1"/>
          </p:cNvPicPr>
          <p:nvPr/>
        </p:nvPicPr>
        <p:blipFill>
          <a:blip r:embed="rId1"/>
          <a:srcRect t="28165" b="63226"/>
          <a:stretch>
            <a:fillRect/>
          </a:stretch>
        </p:blipFill>
        <p:spPr>
          <a:xfrm>
            <a:off x="0" y="539750"/>
            <a:ext cx="9144000" cy="165100"/>
          </a:xfrm>
          <a:prstGeom prst="rect">
            <a:avLst/>
          </a:prstGeom>
          <a:noFill/>
          <a:ln w="9525">
            <a:noFill/>
          </a:ln>
        </p:spPr>
      </p:pic>
      <p:sp>
        <p:nvSpPr>
          <p:cNvPr id="2" name="文本框 1"/>
          <p:cNvSpPr txBox="1"/>
          <p:nvPr/>
        </p:nvSpPr>
        <p:spPr>
          <a:xfrm>
            <a:off x="467360" y="719455"/>
            <a:ext cx="8373110" cy="3492500"/>
          </a:xfrm>
          <a:prstGeom prst="rect">
            <a:avLst/>
          </a:prstGeom>
          <a:noFill/>
        </p:spPr>
        <p:txBody>
          <a:bodyPr wrap="square" rtlCol="0" anchor="t">
            <a:noAutofit/>
          </a:bodyPr>
          <a:p>
            <a:r>
              <a:rPr lang="zh-CN" sz="2000" b="1" dirty="0" smtClean="0">
                <a:solidFill>
                  <a:srgbClr val="FF0000"/>
                </a:solidFill>
                <a:latin typeface="微软雅黑" panose="020B0503020204020204" charset="-122"/>
                <a:ea typeface="微软雅黑" panose="020B0503020204020204" charset="-122"/>
                <a:cs typeface="微软雅黑" panose="020B0503020204020204" charset="-122"/>
                <a:sym typeface="+mn-ea"/>
              </a:rPr>
              <a:t>创新难点：</a:t>
            </a:r>
            <a:endParaRPr lang="zh-CN" sz="2000" dirty="0" smtClean="0">
              <a:solidFill>
                <a:srgbClr val="FF0000"/>
              </a:solidFill>
              <a:latin typeface="微软雅黑" panose="020B0503020204020204" charset="-122"/>
              <a:ea typeface="微软雅黑" panose="020B0503020204020204" charset="-122"/>
              <a:cs typeface="微软雅黑" panose="020B0503020204020204" charset="-122"/>
              <a:sym typeface="+mn-ea"/>
            </a:endParaRPr>
          </a:p>
          <a:p>
            <a:r>
              <a:rPr lang="en-US" altLang="zh-CN" sz="2000" b="1" dirty="0" smtClean="0">
                <a:latin typeface="微软雅黑" panose="020B0503020204020204" charset="-122"/>
                <a:ea typeface="微软雅黑" panose="020B0503020204020204" charset="-122"/>
                <a:cs typeface="微软雅黑" panose="020B0503020204020204" charset="-122"/>
                <a:sym typeface="+mn-ea"/>
              </a:rPr>
              <a:t>1.</a:t>
            </a:r>
            <a:r>
              <a:rPr lang="zh-CN" altLang="en-US" sz="2000" b="1" dirty="0" smtClean="0">
                <a:latin typeface="微软雅黑" panose="020B0503020204020204" charset="-122"/>
                <a:ea typeface="微软雅黑" panose="020B0503020204020204" charset="-122"/>
                <a:cs typeface="微软雅黑" panose="020B0503020204020204" charset="-122"/>
                <a:sym typeface="+mn-ea"/>
              </a:rPr>
              <a:t>如何避免在脱硫罐排气过程中产生的大量油气直接污染环境？</a:t>
            </a:r>
            <a:endParaRPr lang="zh-CN" altLang="en-US" sz="2000" b="1" dirty="0" smtClean="0">
              <a:latin typeface="微软雅黑" panose="020B0503020204020204" charset="-122"/>
              <a:ea typeface="微软雅黑" panose="020B0503020204020204" charset="-122"/>
              <a:cs typeface="微软雅黑" panose="020B0503020204020204" charset="-122"/>
              <a:sym typeface="+mn-ea"/>
            </a:endParaRPr>
          </a:p>
          <a:p>
            <a:pPr fontAlgn="auto">
              <a:lnSpc>
                <a:spcPct val="150000"/>
              </a:lnSpc>
            </a:pPr>
            <a:r>
              <a:rPr lang="en-US" altLang="zh-CN" sz="2000" b="1" dirty="0" smtClean="0">
                <a:latin typeface="微软雅黑" panose="020B0503020204020204" charset="-122"/>
                <a:ea typeface="微软雅黑" panose="020B0503020204020204" charset="-122"/>
                <a:cs typeface="微软雅黑" panose="020B0503020204020204" charset="-122"/>
                <a:sym typeface="+mn-ea"/>
              </a:rPr>
              <a:t>2.</a:t>
            </a:r>
            <a:r>
              <a:rPr lang="zh-CN" altLang="en-US" sz="2000" b="1" dirty="0" smtClean="0">
                <a:latin typeface="微软雅黑" panose="020B0503020204020204" charset="-122"/>
                <a:ea typeface="微软雅黑" panose="020B0503020204020204" charset="-122"/>
                <a:cs typeface="微软雅黑" panose="020B0503020204020204" charset="-122"/>
                <a:sym typeface="+mn-ea"/>
              </a:rPr>
              <a:t>如何避免脱硫罐排气过程中产生的油气对装置造成的重大安全风险？</a:t>
            </a:r>
            <a:endParaRPr lang="zh-CN" altLang="en-US" sz="2000" b="1" dirty="0" smtClean="0">
              <a:latin typeface="微软雅黑" panose="020B0503020204020204" charset="-122"/>
              <a:ea typeface="微软雅黑" panose="020B0503020204020204" charset="-122"/>
              <a:cs typeface="微软雅黑" panose="020B0503020204020204" charset="-122"/>
              <a:sym typeface="+mn-ea"/>
            </a:endParaRPr>
          </a:p>
          <a:p>
            <a:pPr fontAlgn="auto">
              <a:lnSpc>
                <a:spcPct val="150000"/>
              </a:lnSpc>
            </a:pPr>
            <a:r>
              <a:rPr lang="en-US" altLang="zh-CN" sz="2000" b="1" dirty="0" smtClean="0">
                <a:latin typeface="微软雅黑" panose="020B0503020204020204" charset="-122"/>
                <a:ea typeface="微软雅黑" panose="020B0503020204020204" charset="-122"/>
                <a:cs typeface="微软雅黑" panose="020B0503020204020204" charset="-122"/>
                <a:sym typeface="+mn-ea"/>
              </a:rPr>
              <a:t>3.</a:t>
            </a:r>
            <a:r>
              <a:rPr lang="zh-CN" altLang="en-US" sz="2000" b="1" dirty="0" smtClean="0">
                <a:latin typeface="微软雅黑" panose="020B0503020204020204" charset="-122"/>
                <a:ea typeface="微软雅黑" panose="020B0503020204020204" charset="-122"/>
                <a:cs typeface="微软雅黑" panose="020B0503020204020204" charset="-122"/>
                <a:sym typeface="+mn-ea"/>
              </a:rPr>
              <a:t>如何避免脱硫罐排气不彻底，对运行设备造成的损坏？</a:t>
            </a:r>
            <a:endParaRPr lang="zh-CN" altLang="en-US" sz="2000" b="1" dirty="0" smtClean="0">
              <a:latin typeface="微软雅黑" panose="020B0503020204020204" charset="-122"/>
              <a:ea typeface="微软雅黑" panose="020B0503020204020204" charset="-122"/>
              <a:cs typeface="微软雅黑" panose="020B0503020204020204" charset="-122"/>
              <a:sym typeface="+mn-ea"/>
            </a:endParaRPr>
          </a:p>
          <a:p>
            <a:pPr fontAlgn="auto">
              <a:lnSpc>
                <a:spcPct val="150000"/>
              </a:lnSpc>
            </a:pPr>
            <a:r>
              <a:rPr lang="en-US" altLang="zh-CN" sz="2000" b="1" dirty="0" smtClean="0">
                <a:latin typeface="微软雅黑" panose="020B0503020204020204" charset="-122"/>
                <a:ea typeface="微软雅黑" panose="020B0503020204020204" charset="-122"/>
                <a:cs typeface="微软雅黑" panose="020B0503020204020204" charset="-122"/>
                <a:sym typeface="+mn-ea"/>
              </a:rPr>
              <a:t>4.</a:t>
            </a:r>
            <a:r>
              <a:rPr lang="zh-CN" altLang="en-US" sz="2000" b="1" dirty="0" smtClean="0">
                <a:latin typeface="微软雅黑" panose="020B0503020204020204" charset="-122"/>
                <a:ea typeface="微软雅黑" panose="020B0503020204020204" charset="-122"/>
                <a:cs typeface="微软雅黑" panose="020B0503020204020204" charset="-122"/>
                <a:sym typeface="+mn-ea"/>
              </a:rPr>
              <a:t>如何避免脱硫罐排气不彻底，造成装置联锁停车，危害装置的安全运行？</a:t>
            </a:r>
            <a:endParaRPr lang="zh-CN" altLang="en-US" sz="2000" b="1" dirty="0" smtClean="0">
              <a:latin typeface="微软雅黑" panose="020B0503020204020204" charset="-122"/>
              <a:ea typeface="微软雅黑" panose="020B0503020204020204" charset="-122"/>
              <a:cs typeface="微软雅黑" panose="020B0503020204020204" charset="-122"/>
              <a:sym typeface="+mn-ea"/>
            </a:endParaRPr>
          </a:p>
          <a:p>
            <a:pPr fontAlgn="auto">
              <a:lnSpc>
                <a:spcPct val="150000"/>
              </a:lnSpc>
            </a:pPr>
            <a:r>
              <a:rPr lang="en-US" altLang="zh-CN" sz="2000" b="1" dirty="0" smtClean="0">
                <a:latin typeface="微软雅黑" panose="020B0503020204020204" charset="-122"/>
                <a:ea typeface="微软雅黑" panose="020B0503020204020204" charset="-122"/>
                <a:cs typeface="微软雅黑" panose="020B0503020204020204" charset="-122"/>
                <a:sym typeface="+mn-ea"/>
              </a:rPr>
              <a:t>5.</a:t>
            </a:r>
            <a:r>
              <a:rPr lang="zh-CN" altLang="en-US" sz="2000" b="1" dirty="0" smtClean="0">
                <a:latin typeface="微软雅黑" panose="020B0503020204020204" charset="-122"/>
                <a:ea typeface="微软雅黑" panose="020B0503020204020204" charset="-122"/>
                <a:cs typeface="微软雅黑" panose="020B0503020204020204" charset="-122"/>
                <a:sym typeface="+mn-ea"/>
              </a:rPr>
              <a:t>如何降低脱硫罐排气作业过程</a:t>
            </a:r>
            <a:r>
              <a:rPr lang="zh-CN" altLang="en-US" sz="2000" b="1" dirty="0" smtClean="0">
                <a:latin typeface="微软雅黑" panose="020B0503020204020204" charset="-122"/>
                <a:ea typeface="微软雅黑" panose="020B0503020204020204" charset="-122"/>
                <a:cs typeface="微软雅黑" panose="020B0503020204020204" charset="-122"/>
                <a:sym typeface="+mn-ea"/>
              </a:rPr>
              <a:t>中，操作人员的劳动强度？</a:t>
            </a:r>
            <a:r>
              <a:rPr lang="en-US" altLang="zh-CN" sz="2000" b="1" dirty="0" smtClean="0">
                <a:latin typeface="微软雅黑" panose="020B0503020204020204" charset="-122"/>
                <a:ea typeface="微软雅黑" panose="020B0503020204020204" charset="-122"/>
                <a:cs typeface="微软雅黑" panose="020B0503020204020204" charset="-122"/>
                <a:sym typeface="+mn-ea"/>
              </a:rPr>
              <a:t> </a:t>
            </a:r>
            <a:endParaRPr lang="en-US" altLang="zh-CN" sz="2000" b="1" dirty="0" smtClean="0">
              <a:latin typeface="微软雅黑" panose="020B0503020204020204" charset="-122"/>
              <a:ea typeface="微软雅黑" panose="020B0503020204020204" charset="-122"/>
              <a:cs typeface="微软雅黑" panose="020B0503020204020204" charset="-122"/>
              <a:sym typeface="+mn-ea"/>
            </a:endParaRPr>
          </a:p>
          <a:p>
            <a:pPr fontAlgn="auto">
              <a:lnSpc>
                <a:spcPct val="150000"/>
              </a:lnSpc>
            </a:pPr>
            <a:r>
              <a:rPr lang="en-US" altLang="zh-CN" sz="2000" b="1" dirty="0" smtClean="0">
                <a:latin typeface="微软雅黑" panose="020B0503020204020204" charset="-122"/>
                <a:ea typeface="微软雅黑" panose="020B0503020204020204" charset="-122"/>
                <a:cs typeface="微软雅黑" panose="020B0503020204020204" charset="-122"/>
                <a:sym typeface="+mn-ea"/>
              </a:rPr>
              <a:t>6.</a:t>
            </a:r>
            <a:r>
              <a:rPr lang="zh-CN" altLang="en-US" sz="2000" b="1" dirty="0" smtClean="0">
                <a:latin typeface="微软雅黑" panose="020B0503020204020204" charset="-122"/>
                <a:ea typeface="微软雅黑" panose="020B0503020204020204" charset="-122"/>
                <a:cs typeface="微软雅黑" panose="020B0503020204020204" charset="-122"/>
                <a:sym typeface="+mn-ea"/>
              </a:rPr>
              <a:t>如何提升</a:t>
            </a:r>
            <a:r>
              <a:rPr lang="zh-CN" altLang="en-US" sz="2000" b="1" dirty="0" smtClean="0">
                <a:latin typeface="微软雅黑" panose="020B0503020204020204" charset="-122"/>
                <a:ea typeface="微软雅黑" panose="020B0503020204020204" charset="-122"/>
                <a:cs typeface="微软雅黑" panose="020B0503020204020204" charset="-122"/>
                <a:sym typeface="+mn-ea"/>
              </a:rPr>
              <a:t>脱硫罐排气过程中的业务可靠性？</a:t>
            </a:r>
            <a:endParaRPr lang="en-US" altLang="zh-CN" sz="2000" b="1" dirty="0" smtClean="0">
              <a:latin typeface="微软雅黑" panose="020B0503020204020204" charset="-122"/>
              <a:ea typeface="微软雅黑" panose="020B0503020204020204" charset="-122"/>
              <a:cs typeface="微软雅黑" panose="020B0503020204020204" charset="-122"/>
              <a:sym typeface="+mn-ea"/>
            </a:endParaRPr>
          </a:p>
          <a:p>
            <a:pPr fontAlgn="auto">
              <a:lnSpc>
                <a:spcPct val="150000"/>
              </a:lnSpc>
            </a:pPr>
            <a:r>
              <a:rPr lang="en-US" altLang="zh-CN" sz="2000" b="1" dirty="0" smtClean="0">
                <a:latin typeface="微软雅黑" panose="020B0503020204020204" charset="-122"/>
                <a:ea typeface="微软雅黑" panose="020B0503020204020204" charset="-122"/>
                <a:cs typeface="微软雅黑" panose="020B0503020204020204" charset="-122"/>
                <a:sym typeface="+mn-ea"/>
              </a:rPr>
              <a:t>7. </a:t>
            </a:r>
            <a:r>
              <a:rPr lang="zh-CN" altLang="en-US" sz="2000" b="1" dirty="0" smtClean="0">
                <a:latin typeface="微软雅黑" panose="020B0503020204020204" charset="-122"/>
                <a:ea typeface="微软雅黑" panose="020B0503020204020204" charset="-122"/>
                <a:cs typeface="微软雅黑" panose="020B0503020204020204" charset="-122"/>
                <a:sym typeface="+mn-ea"/>
              </a:rPr>
              <a:t>如何提升装置现场</a:t>
            </a:r>
            <a:r>
              <a:rPr lang="en-US" altLang="zh-CN" sz="2000" b="1" dirty="0" smtClean="0">
                <a:latin typeface="微软雅黑" panose="020B0503020204020204" charset="-122"/>
                <a:ea typeface="微软雅黑" panose="020B0503020204020204" charset="-122"/>
                <a:cs typeface="微软雅黑" panose="020B0503020204020204" charset="-122"/>
                <a:sym typeface="+mn-ea"/>
              </a:rPr>
              <a:t>”5S”</a:t>
            </a:r>
            <a:r>
              <a:rPr lang="zh-CN" altLang="en-US" sz="2000" b="1" dirty="0" smtClean="0">
                <a:latin typeface="微软雅黑" panose="020B0503020204020204" charset="-122"/>
                <a:ea typeface="微软雅黑" panose="020B0503020204020204" charset="-122"/>
                <a:cs typeface="微软雅黑" panose="020B0503020204020204" charset="-122"/>
                <a:sym typeface="+mn-ea"/>
              </a:rPr>
              <a:t>的管理水平？</a:t>
            </a:r>
            <a:r>
              <a:rPr lang="en-US" altLang="zh-CN" sz="1400" b="1" dirty="0" smtClean="0">
                <a:latin typeface="微软雅黑" panose="020B0503020204020204" charset="-122"/>
                <a:ea typeface="微软雅黑" panose="020B0503020204020204" charset="-122"/>
                <a:cs typeface="微软雅黑" panose="020B0503020204020204" charset="-122"/>
                <a:sym typeface="+mn-ea"/>
              </a:rPr>
              <a:t>  </a:t>
            </a:r>
            <a:endParaRPr lang="en-US" altLang="zh-CN" sz="1400" b="1" dirty="0" smtClean="0">
              <a:latin typeface="微软雅黑" panose="020B0503020204020204" charset="-122"/>
              <a:ea typeface="微软雅黑" panose="020B0503020204020204" charset="-122"/>
              <a:cs typeface="微软雅黑" panose="020B0503020204020204" charset="-122"/>
              <a:sym typeface="+mn-ea"/>
            </a:endParaRPr>
          </a:p>
        </p:txBody>
      </p:sp>
      <p:sp>
        <p:nvSpPr>
          <p:cNvPr id="101" name="文本框 100"/>
          <p:cNvSpPr txBox="1"/>
          <p:nvPr/>
        </p:nvSpPr>
        <p:spPr>
          <a:xfrm>
            <a:off x="-3618865" y="4650105"/>
            <a:ext cx="2548255" cy="368300"/>
          </a:xfrm>
          <a:prstGeom prst="rect">
            <a:avLst/>
          </a:prstGeom>
          <a:noFill/>
          <a:ln w="9525">
            <a:noFill/>
          </a:ln>
        </p:spPr>
        <p:txBody>
          <a:bodyPr wrap="square">
            <a:spAutoFit/>
          </a:bodyPr>
          <a:p>
            <a:r>
              <a:rPr lang="zh-CN" altLang="en-US"/>
              <a:t> </a:t>
            </a:r>
            <a:endParaRPr lang="zh-CN" altLang="en-US"/>
          </a:p>
        </p:txBody>
      </p:sp>
      <p:sp>
        <p:nvSpPr>
          <p:cNvPr id="4" name="文本框 3"/>
          <p:cNvSpPr txBox="1"/>
          <p:nvPr/>
        </p:nvSpPr>
        <p:spPr>
          <a:xfrm>
            <a:off x="-1352550" y="8079105"/>
            <a:ext cx="1518920" cy="368300"/>
          </a:xfrm>
          <a:prstGeom prst="rect">
            <a:avLst/>
          </a:prstGeom>
          <a:noFill/>
          <a:ln w="9525">
            <a:noFill/>
          </a:ln>
        </p:spPr>
        <p:txBody>
          <a:bodyPr wrap="square">
            <a:spAutoFit/>
          </a:bodyPr>
          <a:p>
            <a:r>
              <a:rPr lang="zh-CN" altLang="en-US"/>
              <a:t> </a:t>
            </a:r>
            <a:endParaRPr lang="zh-CN" altLang="en-US"/>
          </a:p>
        </p:txBody>
      </p:sp>
      <p:sp>
        <p:nvSpPr>
          <p:cNvPr id="6" name="文本框 5"/>
          <p:cNvSpPr txBox="1"/>
          <p:nvPr/>
        </p:nvSpPr>
        <p:spPr>
          <a:xfrm>
            <a:off x="-1776412" y="7150100"/>
            <a:ext cx="5080000" cy="368300"/>
          </a:xfrm>
          <a:prstGeom prst="rect">
            <a:avLst/>
          </a:prstGeom>
          <a:noFill/>
          <a:ln w="9525">
            <a:noFill/>
          </a:ln>
        </p:spPr>
        <p:txBody>
          <a:bodyPr>
            <a:spAutoFit/>
          </a:bodyPr>
          <a:p>
            <a:r>
              <a:rPr lang="zh-CN" altLang="en-US"/>
              <a:t> </a:t>
            </a:r>
            <a:endParaRPr lang="zh-CN" alt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灯片编号占位符 8"/>
          <p:cNvSpPr>
            <a:spLocks noGrp="1"/>
          </p:cNvSpPr>
          <p:nvPr>
            <p:ph type="sldNum" sz="quarter" idx="12"/>
          </p:nvPr>
        </p:nvSpPr>
        <p:spPr>
          <a:xfrm>
            <a:off x="8487240" y="4687091"/>
            <a:ext cx="621390" cy="273844"/>
          </a:xfrm>
        </p:spPr>
        <p:txBody>
          <a:bodyPr/>
          <a:lstStyle/>
          <a:p>
            <a:r>
              <a:rPr lang="en-US" altLang="zh-CN" dirty="0" smtClean="0">
                <a:solidFill>
                  <a:srgbClr val="FFFFFF"/>
                </a:solidFill>
                <a:latin typeface="Arial" panose="020B0604020202020204" pitchFamily="34" charset="0"/>
                <a:cs typeface="Arial" panose="020B0604020202020204" pitchFamily="34" charset="0"/>
              </a:rPr>
              <a:t>11</a:t>
            </a:r>
            <a:endParaRPr lang="zh-CN" altLang="en-US" dirty="0">
              <a:solidFill>
                <a:srgbClr val="FFFFFF"/>
              </a:solidFill>
              <a:latin typeface="Arial" panose="020B0604020202020204" pitchFamily="34" charset="0"/>
              <a:cs typeface="Arial" panose="020B0604020202020204" pitchFamily="34" charset="0"/>
            </a:endParaRPr>
          </a:p>
        </p:txBody>
      </p:sp>
      <p:sp>
        <p:nvSpPr>
          <p:cNvPr id="11" name="标题 2"/>
          <p:cNvSpPr txBox="1"/>
          <p:nvPr/>
        </p:nvSpPr>
        <p:spPr>
          <a:xfrm>
            <a:off x="314325" y="28575"/>
            <a:ext cx="7014845" cy="64897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50000"/>
              </a:lnSpc>
            </a:pPr>
            <a:r>
              <a:rPr lang="zh-CN" altLang="en-US" sz="2000" b="1" noProof="0" dirty="0">
                <a:ln>
                  <a:noFill/>
                </a:ln>
                <a:effectLst/>
                <a:uLnTx/>
                <a:uFillTx/>
                <a:latin typeface="微软雅黑" panose="020B0503020204020204" charset="-122"/>
                <a:ea typeface="微软雅黑" panose="020B0503020204020204" charset="-122"/>
                <a:cs typeface="微软雅黑" panose="020B0503020204020204" charset="-122"/>
                <a:sym typeface="+mn-lt"/>
              </a:rPr>
              <a:t>四、</a:t>
            </a:r>
            <a:r>
              <a:rPr lang="en-US" altLang="zh-CN" sz="2000" b="1" noProof="0" dirty="0">
                <a:ln>
                  <a:noFill/>
                </a:ln>
                <a:effectLst/>
                <a:uLnTx/>
                <a:uFillTx/>
                <a:latin typeface="微软雅黑" panose="020B0503020204020204" charset="-122"/>
                <a:ea typeface="微软雅黑" panose="020B0503020204020204" charset="-122"/>
                <a:cs typeface="微软雅黑" panose="020B0503020204020204" charset="-122"/>
                <a:sym typeface="+mn-lt"/>
              </a:rPr>
              <a:t>80</a:t>
            </a:r>
            <a:r>
              <a:rPr lang="zh-CN" altLang="en-US" sz="2000" b="1" noProof="0" dirty="0">
                <a:ln>
                  <a:noFill/>
                </a:ln>
                <a:effectLst/>
                <a:uLnTx/>
                <a:uFillTx/>
                <a:latin typeface="微软雅黑" panose="020B0503020204020204" charset="-122"/>
                <a:ea typeface="微软雅黑" panose="020B0503020204020204" charset="-122"/>
                <a:cs typeface="微软雅黑" panose="020B0503020204020204" charset="-122"/>
                <a:sym typeface="+mn-lt"/>
              </a:rPr>
              <a:t>万吨</a:t>
            </a:r>
            <a:r>
              <a:rPr lang="en-US" altLang="zh-CN" sz="2000" b="1" noProof="0" dirty="0">
                <a:ln>
                  <a:noFill/>
                </a:ln>
                <a:effectLst/>
                <a:uLnTx/>
                <a:uFillTx/>
                <a:latin typeface="微软雅黑" panose="020B0503020204020204" charset="-122"/>
                <a:ea typeface="微软雅黑" panose="020B0503020204020204" charset="-122"/>
                <a:cs typeface="微软雅黑" panose="020B0503020204020204" charset="-122"/>
                <a:sym typeface="+mn-lt"/>
              </a:rPr>
              <a:t>/</a:t>
            </a:r>
            <a:r>
              <a:rPr lang="zh-CN" altLang="en-US" sz="2000" b="1" noProof="0" dirty="0">
                <a:ln>
                  <a:noFill/>
                </a:ln>
                <a:effectLst/>
                <a:uLnTx/>
                <a:uFillTx/>
                <a:latin typeface="微软雅黑" panose="020B0503020204020204" charset="-122"/>
                <a:ea typeface="微软雅黑" panose="020B0503020204020204" charset="-122"/>
                <a:cs typeface="微软雅黑" panose="020B0503020204020204" charset="-122"/>
                <a:sym typeface="+mn-lt"/>
              </a:rPr>
              <a:t>年航煤加氢装置可视化密闭排气</a:t>
            </a:r>
            <a:r>
              <a:rPr lang="zh-CN" altLang="en-US" sz="2000" b="1" dirty="0">
                <a:latin typeface="微软雅黑" panose="020B0503020204020204" charset="-122"/>
                <a:ea typeface="微软雅黑" panose="020B0503020204020204" charset="-122"/>
                <a:cs typeface="微软雅黑" panose="020B0503020204020204" charset="-122"/>
                <a:sym typeface="+mn-ea"/>
              </a:rPr>
              <a:t>创新成果简介</a:t>
            </a:r>
            <a:endParaRPr kumimoji="0" lang="zh-CN" altLang="en-US" sz="2000" b="1"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sym typeface="+mn-ea"/>
            </a:endParaRPr>
          </a:p>
        </p:txBody>
      </p:sp>
      <p:pic>
        <p:nvPicPr>
          <p:cNvPr id="21507" name="图片 12"/>
          <p:cNvPicPr>
            <a:picLocks noChangeAspect="1"/>
          </p:cNvPicPr>
          <p:nvPr/>
        </p:nvPicPr>
        <p:blipFill>
          <a:blip r:embed="rId1"/>
          <a:srcRect t="28165" b="63226"/>
          <a:stretch>
            <a:fillRect/>
          </a:stretch>
        </p:blipFill>
        <p:spPr>
          <a:xfrm>
            <a:off x="0" y="539750"/>
            <a:ext cx="9144000" cy="165100"/>
          </a:xfrm>
          <a:prstGeom prst="rect">
            <a:avLst/>
          </a:prstGeom>
          <a:noFill/>
          <a:ln w="9525">
            <a:noFill/>
          </a:ln>
        </p:spPr>
      </p:pic>
      <p:sp>
        <p:nvSpPr>
          <p:cNvPr id="2" name="文本框 1"/>
          <p:cNvSpPr txBox="1"/>
          <p:nvPr/>
        </p:nvSpPr>
        <p:spPr>
          <a:xfrm>
            <a:off x="4500245" y="699770"/>
            <a:ext cx="4414520" cy="3848100"/>
          </a:xfrm>
          <a:prstGeom prst="rect">
            <a:avLst/>
          </a:prstGeom>
          <a:noFill/>
        </p:spPr>
        <p:txBody>
          <a:bodyPr wrap="square" rtlCol="0" anchor="t">
            <a:noAutofit/>
          </a:bodyPr>
          <a:p>
            <a:r>
              <a:rPr lang="en-US" altLang="zh-CN" sz="1400" dirty="0" smtClean="0">
                <a:latin typeface="微软雅黑" panose="020B0503020204020204" charset="-122"/>
                <a:ea typeface="微软雅黑" panose="020B0503020204020204" charset="-122"/>
                <a:cs typeface="微软雅黑" panose="020B0503020204020204" charset="-122"/>
                <a:sym typeface="+mn-ea"/>
              </a:rPr>
              <a:t>      航煤加氢</a:t>
            </a:r>
            <a:r>
              <a:rPr lang="zh-CN" altLang="en-US" sz="1400" dirty="0" smtClean="0">
                <a:latin typeface="微软雅黑" panose="020B0503020204020204" charset="-122"/>
                <a:ea typeface="微软雅黑" panose="020B0503020204020204" charset="-122"/>
                <a:cs typeface="微软雅黑" panose="020B0503020204020204" charset="-122"/>
                <a:sym typeface="+mn-ea"/>
              </a:rPr>
              <a:t>生产军航，投用</a:t>
            </a:r>
            <a:r>
              <a:rPr lang="en-US" altLang="zh-CN" sz="1400" dirty="0" smtClean="0">
                <a:latin typeface="微软雅黑" panose="020B0503020204020204" charset="-122"/>
                <a:ea typeface="微软雅黑" panose="020B0503020204020204" charset="-122"/>
                <a:cs typeface="微软雅黑" panose="020B0503020204020204" charset="-122"/>
                <a:sym typeface="+mn-ea"/>
              </a:rPr>
              <a:t>脱硫罐油气对大气排放更改为对低压瓦斯系统密闭可视化排放 </a:t>
            </a:r>
            <a:endParaRPr lang="en-US" altLang="zh-CN" sz="1400" dirty="0" smtClean="0">
              <a:latin typeface="微软雅黑" panose="020B0503020204020204" charset="-122"/>
              <a:ea typeface="微软雅黑" panose="020B0503020204020204" charset="-122"/>
              <a:cs typeface="微软雅黑" panose="020B0503020204020204" charset="-122"/>
              <a:sym typeface="+mn-ea"/>
            </a:endParaRPr>
          </a:p>
          <a:p>
            <a:r>
              <a:rPr lang="en-US" altLang="zh-CN" sz="1400" dirty="0" smtClean="0">
                <a:latin typeface="微软雅黑" panose="020B0503020204020204" charset="-122"/>
                <a:ea typeface="微软雅黑" panose="020B0503020204020204" charset="-122"/>
                <a:cs typeface="微软雅黑" panose="020B0503020204020204" charset="-122"/>
                <a:sym typeface="+mn-ea"/>
              </a:rPr>
              <a:t>   </a:t>
            </a:r>
            <a:r>
              <a:rPr lang="zh-CN" altLang="en-US" sz="1400" dirty="0" smtClean="0">
                <a:latin typeface="微软雅黑" panose="020B0503020204020204" charset="-122"/>
                <a:ea typeface="微软雅黑" panose="020B0503020204020204" charset="-122"/>
                <a:cs typeface="微软雅黑" panose="020B0503020204020204" charset="-122"/>
                <a:sym typeface="+mn-ea"/>
              </a:rPr>
              <a:t>（</a:t>
            </a:r>
            <a:r>
              <a:rPr lang="en-US" altLang="zh-CN" sz="1400" dirty="0" smtClean="0">
                <a:latin typeface="微软雅黑" panose="020B0503020204020204" charset="-122"/>
                <a:ea typeface="微软雅黑" panose="020B0503020204020204" charset="-122"/>
                <a:cs typeface="微软雅黑" panose="020B0503020204020204" charset="-122"/>
                <a:sym typeface="+mn-ea"/>
              </a:rPr>
              <a:t>1</a:t>
            </a:r>
            <a:r>
              <a:rPr lang="zh-CN" altLang="en-US" sz="1400" dirty="0" smtClean="0">
                <a:latin typeface="微软雅黑" panose="020B0503020204020204" charset="-122"/>
                <a:ea typeface="微软雅黑" panose="020B0503020204020204" charset="-122"/>
                <a:cs typeface="微软雅黑" panose="020B0503020204020204" charset="-122"/>
                <a:sym typeface="+mn-ea"/>
              </a:rPr>
              <a:t>）投用脱硫罐时，先关闭阀</a:t>
            </a:r>
            <a:r>
              <a:rPr lang="en-US" altLang="zh-CN" sz="1400" dirty="0" smtClean="0">
                <a:latin typeface="微软雅黑" panose="020B0503020204020204" charset="-122"/>
                <a:ea typeface="微软雅黑" panose="020B0503020204020204" charset="-122"/>
                <a:cs typeface="微软雅黑" panose="020B0503020204020204" charset="-122"/>
                <a:sym typeface="+mn-ea"/>
              </a:rPr>
              <a:t>3</a:t>
            </a:r>
            <a:r>
              <a:rPr lang="zh-CN" altLang="en-US" sz="1400" dirty="0" smtClean="0">
                <a:latin typeface="微软雅黑" panose="020B0503020204020204" charset="-122"/>
                <a:ea typeface="微软雅黑" panose="020B0503020204020204" charset="-122"/>
                <a:cs typeface="微软雅黑" panose="020B0503020204020204" charset="-122"/>
                <a:sym typeface="+mn-ea"/>
              </a:rPr>
              <a:t>，再打开阀</a:t>
            </a:r>
            <a:r>
              <a:rPr lang="en-US" altLang="zh-CN" sz="1400" dirty="0" smtClean="0">
                <a:latin typeface="微软雅黑" panose="020B0503020204020204" charset="-122"/>
                <a:ea typeface="微软雅黑" panose="020B0503020204020204" charset="-122"/>
                <a:cs typeface="微软雅黑" panose="020B0503020204020204" charset="-122"/>
                <a:sym typeface="+mn-ea"/>
              </a:rPr>
              <a:t>2</a:t>
            </a:r>
            <a:r>
              <a:rPr lang="zh-CN" altLang="en-US" sz="1400" dirty="0" smtClean="0">
                <a:latin typeface="微软雅黑" panose="020B0503020204020204" charset="-122"/>
                <a:ea typeface="微软雅黑" panose="020B0503020204020204" charset="-122"/>
                <a:cs typeface="微软雅黑" panose="020B0503020204020204" charset="-122"/>
                <a:sym typeface="+mn-ea"/>
              </a:rPr>
              <a:t>，再打开阀</a:t>
            </a:r>
            <a:r>
              <a:rPr lang="en-US" altLang="zh-CN" sz="1400" dirty="0" smtClean="0">
                <a:latin typeface="微软雅黑" panose="020B0503020204020204" charset="-122"/>
                <a:ea typeface="微软雅黑" panose="020B0503020204020204" charset="-122"/>
                <a:cs typeface="微软雅黑" panose="020B0503020204020204" charset="-122"/>
                <a:sym typeface="+mn-ea"/>
              </a:rPr>
              <a:t>1.</a:t>
            </a:r>
            <a:r>
              <a:rPr lang="zh-CN" altLang="en-US" sz="1400" dirty="0" smtClean="0">
                <a:latin typeface="微软雅黑" panose="020B0503020204020204" charset="-122"/>
                <a:ea typeface="微软雅黑" panose="020B0503020204020204" charset="-122"/>
                <a:cs typeface="微软雅黑" panose="020B0503020204020204" charset="-122"/>
                <a:sym typeface="+mn-ea"/>
              </a:rPr>
              <a:t>将脱硫罐内的油气通过阀</a:t>
            </a:r>
            <a:r>
              <a:rPr lang="en-US" altLang="zh-CN" sz="1400" dirty="0" smtClean="0">
                <a:latin typeface="微软雅黑" panose="020B0503020204020204" charset="-122"/>
                <a:ea typeface="微软雅黑" panose="020B0503020204020204" charset="-122"/>
                <a:cs typeface="微软雅黑" panose="020B0503020204020204" charset="-122"/>
                <a:sym typeface="+mn-ea"/>
              </a:rPr>
              <a:t>1</a:t>
            </a:r>
            <a:r>
              <a:rPr lang="zh-CN" altLang="en-US" sz="1400" dirty="0" smtClean="0">
                <a:latin typeface="微软雅黑" panose="020B0503020204020204" charset="-122"/>
                <a:ea typeface="微软雅黑" panose="020B0503020204020204" charset="-122"/>
                <a:cs typeface="微软雅黑" panose="020B0503020204020204" charset="-122"/>
                <a:sym typeface="+mn-ea"/>
              </a:rPr>
              <a:t>，经过单向阀再通过阀</a:t>
            </a:r>
            <a:r>
              <a:rPr lang="en-US" altLang="zh-CN" sz="1400" dirty="0" smtClean="0">
                <a:latin typeface="微软雅黑" panose="020B0503020204020204" charset="-122"/>
                <a:ea typeface="微软雅黑" panose="020B0503020204020204" charset="-122"/>
                <a:cs typeface="微软雅黑" panose="020B0503020204020204" charset="-122"/>
                <a:sym typeface="+mn-ea"/>
              </a:rPr>
              <a:t>2</a:t>
            </a:r>
            <a:r>
              <a:rPr lang="zh-CN" altLang="en-US" sz="1400" dirty="0" smtClean="0">
                <a:latin typeface="微软雅黑" panose="020B0503020204020204" charset="-122"/>
                <a:ea typeface="微软雅黑" panose="020B0503020204020204" charset="-122"/>
                <a:cs typeface="微软雅黑" panose="020B0503020204020204" charset="-122"/>
                <a:sym typeface="+mn-ea"/>
              </a:rPr>
              <a:t>，排至微正压的低压瓦斯系统</a:t>
            </a:r>
            <a:r>
              <a:rPr lang="en-US" altLang="zh-CN" sz="1400" dirty="0" smtClean="0">
                <a:latin typeface="微软雅黑" panose="020B0503020204020204" charset="-122"/>
                <a:ea typeface="微软雅黑" panose="020B0503020204020204" charset="-122"/>
                <a:cs typeface="微软雅黑" panose="020B0503020204020204" charset="-122"/>
                <a:sym typeface="+mn-ea"/>
              </a:rPr>
              <a:t> </a:t>
            </a:r>
            <a:r>
              <a:rPr lang="zh-CN" altLang="en-US" sz="1400" dirty="0" smtClean="0">
                <a:latin typeface="微软雅黑" panose="020B0503020204020204" charset="-122"/>
                <a:ea typeface="微软雅黑" panose="020B0503020204020204" charset="-122"/>
                <a:cs typeface="微软雅黑" panose="020B0503020204020204" charset="-122"/>
                <a:sym typeface="+mn-ea"/>
              </a:rPr>
              <a:t>，自流至放空分液罐，回收脱硫罐内的油气，从而达到脱硫罐排气过程中的密闭可视化排放，减少污染环境、保护设备和产生的一系列安全风险。</a:t>
            </a:r>
            <a:endParaRPr lang="zh-CN" altLang="en-US" sz="1400" dirty="0" smtClean="0">
              <a:latin typeface="微软雅黑" panose="020B0503020204020204" charset="-122"/>
              <a:ea typeface="微软雅黑" panose="020B0503020204020204" charset="-122"/>
              <a:cs typeface="微软雅黑" panose="020B0503020204020204" charset="-122"/>
              <a:sym typeface="+mn-ea"/>
            </a:endParaRPr>
          </a:p>
          <a:p>
            <a:r>
              <a:rPr lang="en-US" altLang="zh-CN" sz="1400" dirty="0" smtClean="0">
                <a:latin typeface="微软雅黑" panose="020B0503020204020204" charset="-122"/>
                <a:ea typeface="微软雅黑" panose="020B0503020204020204" charset="-122"/>
                <a:cs typeface="微软雅黑" panose="020B0503020204020204" charset="-122"/>
                <a:sym typeface="+mn-ea"/>
              </a:rPr>
              <a:t>    </a:t>
            </a:r>
            <a:r>
              <a:rPr lang="zh-CN" altLang="en-US" sz="1400" dirty="0" smtClean="0">
                <a:latin typeface="微软雅黑" panose="020B0503020204020204" charset="-122"/>
                <a:ea typeface="微软雅黑" panose="020B0503020204020204" charset="-122"/>
                <a:cs typeface="微软雅黑" panose="020B0503020204020204" charset="-122"/>
                <a:sym typeface="+mn-ea"/>
              </a:rPr>
              <a:t>（</a:t>
            </a:r>
            <a:r>
              <a:rPr lang="en-US" altLang="zh-CN" sz="1400" dirty="0" smtClean="0">
                <a:latin typeface="微软雅黑" panose="020B0503020204020204" charset="-122"/>
                <a:ea typeface="微软雅黑" panose="020B0503020204020204" charset="-122"/>
                <a:cs typeface="微软雅黑" panose="020B0503020204020204" charset="-122"/>
                <a:sym typeface="+mn-ea"/>
              </a:rPr>
              <a:t>2</a:t>
            </a:r>
            <a:r>
              <a:rPr lang="zh-CN" altLang="en-US" sz="1400" dirty="0" smtClean="0">
                <a:latin typeface="微软雅黑" panose="020B0503020204020204" charset="-122"/>
                <a:ea typeface="微软雅黑" panose="020B0503020204020204" charset="-122"/>
                <a:cs typeface="微软雅黑" panose="020B0503020204020204" charset="-122"/>
                <a:sym typeface="+mn-ea"/>
              </a:rPr>
              <a:t>）脱硫罐排气过程中通过透明胶带达到可视化要求，监控排气彻底，大大提高业务可靠性。</a:t>
            </a:r>
            <a:endParaRPr lang="zh-CN" altLang="en-US" sz="1400" dirty="0" smtClean="0">
              <a:latin typeface="微软雅黑" panose="020B0503020204020204" charset="-122"/>
              <a:ea typeface="微软雅黑" panose="020B0503020204020204" charset="-122"/>
              <a:cs typeface="微软雅黑" panose="020B0503020204020204" charset="-122"/>
              <a:sym typeface="+mn-ea"/>
            </a:endParaRPr>
          </a:p>
          <a:p>
            <a:r>
              <a:rPr lang="en-US" altLang="zh-CN" sz="1400" dirty="0" smtClean="0">
                <a:latin typeface="微软雅黑" panose="020B0503020204020204" charset="-122"/>
                <a:ea typeface="微软雅黑" panose="020B0503020204020204" charset="-122"/>
                <a:cs typeface="微软雅黑" panose="020B0503020204020204" charset="-122"/>
                <a:sym typeface="+mn-ea"/>
              </a:rPr>
              <a:t>    </a:t>
            </a:r>
            <a:r>
              <a:rPr lang="zh-CN" altLang="en-US" sz="1400" dirty="0" smtClean="0">
                <a:latin typeface="微软雅黑" panose="020B0503020204020204" charset="-122"/>
                <a:ea typeface="微软雅黑" panose="020B0503020204020204" charset="-122"/>
                <a:cs typeface="微软雅黑" panose="020B0503020204020204" charset="-122"/>
                <a:sym typeface="+mn-ea"/>
              </a:rPr>
              <a:t>（</a:t>
            </a:r>
            <a:r>
              <a:rPr lang="en-US" altLang="zh-CN" sz="1400" dirty="0" smtClean="0">
                <a:latin typeface="微软雅黑" panose="020B0503020204020204" charset="-122"/>
                <a:ea typeface="微软雅黑" panose="020B0503020204020204" charset="-122"/>
                <a:cs typeface="微软雅黑" panose="020B0503020204020204" charset="-122"/>
                <a:sym typeface="+mn-ea"/>
              </a:rPr>
              <a:t>3</a:t>
            </a:r>
            <a:r>
              <a:rPr lang="zh-CN" altLang="en-US" sz="1400" dirty="0" smtClean="0">
                <a:latin typeface="微软雅黑" panose="020B0503020204020204" charset="-122"/>
                <a:ea typeface="微软雅黑" panose="020B0503020204020204" charset="-122"/>
                <a:cs typeface="微软雅黑" panose="020B0503020204020204" charset="-122"/>
                <a:sym typeface="+mn-ea"/>
              </a:rPr>
              <a:t>）排气完毕，先关闭阀</a:t>
            </a:r>
            <a:r>
              <a:rPr lang="en-US" altLang="zh-CN" sz="1400" dirty="0" smtClean="0">
                <a:latin typeface="微软雅黑" panose="020B0503020204020204" charset="-122"/>
                <a:ea typeface="微软雅黑" panose="020B0503020204020204" charset="-122"/>
                <a:cs typeface="微软雅黑" panose="020B0503020204020204" charset="-122"/>
                <a:sym typeface="+mn-ea"/>
              </a:rPr>
              <a:t>1</a:t>
            </a:r>
            <a:r>
              <a:rPr lang="zh-CN" altLang="en-US" sz="1400" dirty="0" smtClean="0">
                <a:latin typeface="微软雅黑" panose="020B0503020204020204" charset="-122"/>
                <a:ea typeface="微软雅黑" panose="020B0503020204020204" charset="-122"/>
                <a:cs typeface="微软雅黑" panose="020B0503020204020204" charset="-122"/>
                <a:sym typeface="+mn-ea"/>
              </a:rPr>
              <a:t>，再关闭阀</a:t>
            </a:r>
            <a:r>
              <a:rPr lang="en-US" altLang="zh-CN" sz="1400" dirty="0" smtClean="0">
                <a:latin typeface="微软雅黑" panose="020B0503020204020204" charset="-122"/>
                <a:ea typeface="微软雅黑" panose="020B0503020204020204" charset="-122"/>
                <a:cs typeface="微软雅黑" panose="020B0503020204020204" charset="-122"/>
                <a:sym typeface="+mn-ea"/>
              </a:rPr>
              <a:t>2</a:t>
            </a:r>
            <a:r>
              <a:rPr lang="zh-CN" altLang="en-US" sz="1400" dirty="0" smtClean="0">
                <a:latin typeface="微软雅黑" panose="020B0503020204020204" charset="-122"/>
                <a:ea typeface="微软雅黑" panose="020B0503020204020204" charset="-122"/>
                <a:cs typeface="微软雅黑" panose="020B0503020204020204" charset="-122"/>
                <a:sym typeface="+mn-ea"/>
              </a:rPr>
              <a:t>，打开阀</a:t>
            </a:r>
            <a:r>
              <a:rPr lang="en-US" altLang="zh-CN" sz="1400" dirty="0" smtClean="0">
                <a:latin typeface="微软雅黑" panose="020B0503020204020204" charset="-122"/>
                <a:ea typeface="微软雅黑" panose="020B0503020204020204" charset="-122"/>
                <a:cs typeface="微软雅黑" panose="020B0503020204020204" charset="-122"/>
                <a:sym typeface="+mn-ea"/>
              </a:rPr>
              <a:t>3</a:t>
            </a:r>
            <a:r>
              <a:rPr lang="zh-CN" altLang="en-US" sz="1400" dirty="0" smtClean="0">
                <a:latin typeface="微软雅黑" panose="020B0503020204020204" charset="-122"/>
                <a:ea typeface="微软雅黑" panose="020B0503020204020204" charset="-122"/>
                <a:cs typeface="微软雅黑" panose="020B0503020204020204" charset="-122"/>
                <a:sym typeface="+mn-ea"/>
              </a:rPr>
              <a:t>放净管内存油，起到过脱硫罐和放空系统的隔离作用。</a:t>
            </a:r>
            <a:endParaRPr lang="zh-CN" altLang="en-US" sz="1400" dirty="0" smtClean="0">
              <a:latin typeface="微软雅黑" panose="020B0503020204020204" charset="-122"/>
              <a:ea typeface="微软雅黑" panose="020B0503020204020204" charset="-122"/>
              <a:cs typeface="微软雅黑" panose="020B0503020204020204" charset="-122"/>
              <a:sym typeface="+mn-ea"/>
            </a:endParaRPr>
          </a:p>
          <a:p>
            <a:r>
              <a:rPr lang="en-US" altLang="zh-CN" sz="1400" dirty="0" smtClean="0">
                <a:latin typeface="微软雅黑" panose="020B0503020204020204" charset="-122"/>
                <a:ea typeface="微软雅黑" panose="020B0503020204020204" charset="-122"/>
                <a:cs typeface="微软雅黑" panose="020B0503020204020204" charset="-122"/>
                <a:sym typeface="+mn-ea"/>
              </a:rPr>
              <a:t>    </a:t>
            </a:r>
            <a:r>
              <a:rPr lang="zh-CN" altLang="en-US" sz="1400" dirty="0" smtClean="0">
                <a:latin typeface="微软雅黑" panose="020B0503020204020204" charset="-122"/>
                <a:ea typeface="微软雅黑" panose="020B0503020204020204" charset="-122"/>
                <a:cs typeface="微软雅黑" panose="020B0503020204020204" charset="-122"/>
                <a:sym typeface="+mn-ea"/>
              </a:rPr>
              <a:t>（</a:t>
            </a:r>
            <a:r>
              <a:rPr lang="en-US" altLang="zh-CN" sz="1400" dirty="0" smtClean="0">
                <a:latin typeface="微软雅黑" panose="020B0503020204020204" charset="-122"/>
                <a:ea typeface="微软雅黑" panose="020B0503020204020204" charset="-122"/>
                <a:cs typeface="微软雅黑" panose="020B0503020204020204" charset="-122"/>
                <a:sym typeface="+mn-ea"/>
              </a:rPr>
              <a:t>4</a:t>
            </a:r>
            <a:r>
              <a:rPr lang="zh-CN" altLang="en-US" sz="1400" dirty="0" smtClean="0">
                <a:latin typeface="微软雅黑" panose="020B0503020204020204" charset="-122"/>
                <a:ea typeface="微软雅黑" panose="020B0503020204020204" charset="-122"/>
                <a:cs typeface="微软雅黑" panose="020B0503020204020204" charset="-122"/>
                <a:sym typeface="+mn-ea"/>
              </a:rPr>
              <a:t>）排气管线安装单向阀，多重保险起到保护脱硫剂作用，提高业务</a:t>
            </a:r>
            <a:r>
              <a:rPr lang="zh-CN" altLang="en-US" sz="1400" dirty="0" smtClean="0">
                <a:latin typeface="微软雅黑" panose="020B0503020204020204" charset="-122"/>
                <a:ea typeface="微软雅黑" panose="020B0503020204020204" charset="-122"/>
                <a:cs typeface="微软雅黑" panose="020B0503020204020204" charset="-122"/>
                <a:sym typeface="+mn-ea"/>
              </a:rPr>
              <a:t>可靠性。</a:t>
            </a:r>
            <a:endParaRPr lang="zh-CN" altLang="en-US" sz="1400" dirty="0" smtClean="0">
              <a:latin typeface="微软雅黑" panose="020B0503020204020204" charset="-122"/>
              <a:ea typeface="微软雅黑" panose="020B0503020204020204" charset="-122"/>
              <a:cs typeface="微软雅黑" panose="020B0503020204020204" charset="-122"/>
              <a:sym typeface="+mn-ea"/>
            </a:endParaRPr>
          </a:p>
          <a:p>
            <a:r>
              <a:rPr lang="en-US" altLang="zh-CN" sz="1400" dirty="0" smtClean="0">
                <a:latin typeface="微软雅黑" panose="020B0503020204020204" charset="-122"/>
                <a:ea typeface="微软雅黑" panose="020B0503020204020204" charset="-122"/>
                <a:cs typeface="微软雅黑" panose="020B0503020204020204" charset="-122"/>
                <a:sym typeface="+mn-ea"/>
              </a:rPr>
              <a:t>    </a:t>
            </a:r>
            <a:r>
              <a:rPr lang="zh-CN" altLang="en-US" sz="1400" dirty="0" smtClean="0">
                <a:latin typeface="微软雅黑" panose="020B0503020204020204" charset="-122"/>
                <a:ea typeface="微软雅黑" panose="020B0503020204020204" charset="-122"/>
                <a:cs typeface="微软雅黑" panose="020B0503020204020204" charset="-122"/>
                <a:sym typeface="+mn-ea"/>
              </a:rPr>
              <a:t>（</a:t>
            </a:r>
            <a:r>
              <a:rPr lang="en-US" altLang="zh-CN" sz="1400" dirty="0" smtClean="0">
                <a:latin typeface="微软雅黑" panose="020B0503020204020204" charset="-122"/>
                <a:ea typeface="微软雅黑" panose="020B0503020204020204" charset="-122"/>
                <a:cs typeface="微软雅黑" panose="020B0503020204020204" charset="-122"/>
                <a:sym typeface="+mn-ea"/>
              </a:rPr>
              <a:t>5</a:t>
            </a:r>
            <a:r>
              <a:rPr lang="zh-CN" altLang="en-US" sz="1400" dirty="0" smtClean="0">
                <a:latin typeface="微软雅黑" panose="020B0503020204020204" charset="-122"/>
                <a:ea typeface="微软雅黑" panose="020B0503020204020204" charset="-122"/>
                <a:cs typeface="微软雅黑" panose="020B0503020204020204" charset="-122"/>
                <a:sym typeface="+mn-ea"/>
              </a:rPr>
              <a:t>）三个脱硫罐</a:t>
            </a:r>
            <a:r>
              <a:rPr lang="en-US" altLang="zh-CN" sz="1400" dirty="0" smtClean="0">
                <a:latin typeface="微软雅黑" panose="020B0503020204020204" charset="-122"/>
                <a:ea typeface="微软雅黑" panose="020B0503020204020204" charset="-122"/>
                <a:cs typeface="微软雅黑" panose="020B0503020204020204" charset="-122"/>
                <a:sym typeface="+mn-ea"/>
              </a:rPr>
              <a:t>D-202A/B/C</a:t>
            </a:r>
            <a:r>
              <a:rPr lang="zh-CN" altLang="en-US" sz="1400" dirty="0" smtClean="0">
                <a:latin typeface="微软雅黑" panose="020B0503020204020204" charset="-122"/>
                <a:ea typeface="微软雅黑" panose="020B0503020204020204" charset="-122"/>
                <a:cs typeface="微软雅黑" panose="020B0503020204020204" charset="-122"/>
                <a:sym typeface="+mn-ea"/>
              </a:rPr>
              <a:t>排气过程产生的煤油不足半瓶矿泉水瓶，大大降低了操作人员的劳动强度。</a:t>
            </a:r>
            <a:endParaRPr lang="zh-CN" altLang="en-US" sz="1400" dirty="0" smtClean="0">
              <a:latin typeface="微软雅黑" panose="020B0503020204020204" charset="-122"/>
              <a:ea typeface="微软雅黑" panose="020B0503020204020204" charset="-122"/>
              <a:cs typeface="微软雅黑" panose="020B0503020204020204" charset="-122"/>
              <a:sym typeface="+mn-ea"/>
            </a:endParaRPr>
          </a:p>
          <a:p>
            <a:r>
              <a:rPr lang="en-US" altLang="zh-CN" sz="1400" dirty="0" smtClean="0">
                <a:latin typeface="微软雅黑" panose="020B0503020204020204" charset="-122"/>
                <a:ea typeface="微软雅黑" panose="020B0503020204020204" charset="-122"/>
                <a:cs typeface="微软雅黑" panose="020B0503020204020204" charset="-122"/>
                <a:sym typeface="+mn-ea"/>
              </a:rPr>
              <a:t>    </a:t>
            </a:r>
            <a:r>
              <a:rPr lang="zh-CN" altLang="en-US" sz="1400" dirty="0" smtClean="0">
                <a:latin typeface="微软雅黑" panose="020B0503020204020204" charset="-122"/>
                <a:ea typeface="微软雅黑" panose="020B0503020204020204" charset="-122"/>
                <a:cs typeface="微软雅黑" panose="020B0503020204020204" charset="-122"/>
                <a:sym typeface="+mn-ea"/>
              </a:rPr>
              <a:t>（</a:t>
            </a:r>
            <a:r>
              <a:rPr lang="en-US" altLang="zh-CN" sz="1400" dirty="0" smtClean="0">
                <a:latin typeface="微软雅黑" panose="020B0503020204020204" charset="-122"/>
                <a:ea typeface="微软雅黑" panose="020B0503020204020204" charset="-122"/>
                <a:cs typeface="微软雅黑" panose="020B0503020204020204" charset="-122"/>
                <a:sym typeface="+mn-ea"/>
              </a:rPr>
              <a:t>6</a:t>
            </a:r>
            <a:r>
              <a:rPr lang="zh-CN" altLang="en-US" sz="1400" dirty="0" smtClean="0">
                <a:latin typeface="微软雅黑" panose="020B0503020204020204" charset="-122"/>
                <a:ea typeface="微软雅黑" panose="020B0503020204020204" charset="-122"/>
                <a:cs typeface="微软雅黑" panose="020B0503020204020204" charset="-122"/>
                <a:sym typeface="+mn-ea"/>
              </a:rPr>
              <a:t>）提升了现场5S管理水平。</a:t>
            </a:r>
            <a:endParaRPr lang="zh-CN" altLang="en-US" sz="1400" dirty="0" smtClean="0">
              <a:latin typeface="微软雅黑" panose="020B0503020204020204" charset="-122"/>
              <a:ea typeface="微软雅黑" panose="020B0503020204020204" charset="-122"/>
              <a:cs typeface="微软雅黑" panose="020B0503020204020204" charset="-122"/>
              <a:sym typeface="+mn-ea"/>
            </a:endParaRPr>
          </a:p>
        </p:txBody>
      </p:sp>
      <p:sp>
        <p:nvSpPr>
          <p:cNvPr id="101" name="文本框 100"/>
          <p:cNvSpPr txBox="1"/>
          <p:nvPr/>
        </p:nvSpPr>
        <p:spPr>
          <a:xfrm>
            <a:off x="-3618865" y="4650105"/>
            <a:ext cx="2548255" cy="368300"/>
          </a:xfrm>
          <a:prstGeom prst="rect">
            <a:avLst/>
          </a:prstGeom>
          <a:noFill/>
          <a:ln w="9525">
            <a:noFill/>
          </a:ln>
        </p:spPr>
        <p:txBody>
          <a:bodyPr wrap="square">
            <a:spAutoFit/>
          </a:bodyPr>
          <a:p>
            <a:r>
              <a:rPr lang="zh-CN" altLang="en-US"/>
              <a:t> </a:t>
            </a:r>
            <a:endParaRPr lang="zh-CN" altLang="en-US"/>
          </a:p>
        </p:txBody>
      </p:sp>
      <p:sp>
        <p:nvSpPr>
          <p:cNvPr id="4" name="文本框 3"/>
          <p:cNvSpPr txBox="1"/>
          <p:nvPr/>
        </p:nvSpPr>
        <p:spPr>
          <a:xfrm>
            <a:off x="-1352550" y="8079105"/>
            <a:ext cx="1518920" cy="368300"/>
          </a:xfrm>
          <a:prstGeom prst="rect">
            <a:avLst/>
          </a:prstGeom>
          <a:noFill/>
          <a:ln w="9525">
            <a:noFill/>
          </a:ln>
        </p:spPr>
        <p:txBody>
          <a:bodyPr wrap="square">
            <a:spAutoFit/>
          </a:bodyPr>
          <a:p>
            <a:r>
              <a:rPr lang="zh-CN" altLang="en-US"/>
              <a:t> </a:t>
            </a:r>
            <a:endParaRPr lang="zh-CN" altLang="en-US"/>
          </a:p>
        </p:txBody>
      </p:sp>
      <p:sp>
        <p:nvSpPr>
          <p:cNvPr id="6" name="文本框 5"/>
          <p:cNvSpPr txBox="1"/>
          <p:nvPr/>
        </p:nvSpPr>
        <p:spPr>
          <a:xfrm>
            <a:off x="-1776412" y="7150100"/>
            <a:ext cx="5080000" cy="368300"/>
          </a:xfrm>
          <a:prstGeom prst="rect">
            <a:avLst/>
          </a:prstGeom>
          <a:noFill/>
          <a:ln w="9525">
            <a:noFill/>
          </a:ln>
        </p:spPr>
        <p:txBody>
          <a:bodyPr>
            <a:spAutoFit/>
          </a:bodyPr>
          <a:p>
            <a:r>
              <a:rPr lang="zh-CN" altLang="en-US"/>
              <a:t> </a:t>
            </a:r>
            <a:endParaRPr lang="zh-CN" altLang="en-US"/>
          </a:p>
        </p:txBody>
      </p:sp>
      <p:pic>
        <p:nvPicPr>
          <p:cNvPr id="3" name="图片 4" descr="0880806010aff99d9301"/>
          <p:cNvPicPr>
            <a:picLocks noChangeAspect="1"/>
          </p:cNvPicPr>
          <p:nvPr/>
        </p:nvPicPr>
        <p:blipFill>
          <a:blip r:embed="rId2"/>
          <a:stretch>
            <a:fillRect/>
          </a:stretch>
        </p:blipFill>
        <p:spPr>
          <a:xfrm>
            <a:off x="572770" y="673100"/>
            <a:ext cx="3741420" cy="3879850"/>
          </a:xfrm>
          <a:prstGeom prst="rect">
            <a:avLst/>
          </a:prstGeom>
        </p:spPr>
      </p:pic>
      <p:sp>
        <p:nvSpPr>
          <p:cNvPr id="5" name="矩形标注 4"/>
          <p:cNvSpPr/>
          <p:nvPr/>
        </p:nvSpPr>
        <p:spPr>
          <a:xfrm>
            <a:off x="2123440" y="1903095"/>
            <a:ext cx="410210" cy="229870"/>
          </a:xfrm>
          <a:prstGeom prst="wedgeRectCallout">
            <a:avLst>
              <a:gd name="adj1" fmla="val -76901"/>
              <a:gd name="adj2" fmla="val 120246"/>
            </a:avLst>
          </a:prstGeom>
          <a:noFill/>
          <a:ln w="28575" cmpd="sng">
            <a:solidFill>
              <a:srgbClr val="FFFF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3" name="文本框 12"/>
          <p:cNvSpPr txBox="1"/>
          <p:nvPr/>
        </p:nvSpPr>
        <p:spPr>
          <a:xfrm>
            <a:off x="2127885" y="1871345"/>
            <a:ext cx="571500" cy="275590"/>
          </a:xfrm>
          <a:prstGeom prst="rect">
            <a:avLst/>
          </a:prstGeom>
          <a:noFill/>
        </p:spPr>
        <p:txBody>
          <a:bodyPr wrap="square" rtlCol="0">
            <a:spAutoFit/>
          </a:bodyPr>
          <a:p>
            <a:r>
              <a:rPr lang="zh-CN" altLang="en-US" sz="1200" b="1">
                <a:solidFill>
                  <a:srgbClr val="FF0000"/>
                </a:solidFill>
              </a:rPr>
              <a:t>阀</a:t>
            </a:r>
            <a:r>
              <a:rPr lang="en-US" altLang="zh-CN" sz="1200" b="1">
                <a:solidFill>
                  <a:srgbClr val="FF0000"/>
                </a:solidFill>
              </a:rPr>
              <a:t>1</a:t>
            </a:r>
            <a:endParaRPr lang="en-US" altLang="zh-CN" sz="1200" b="1">
              <a:solidFill>
                <a:srgbClr val="FF0000"/>
              </a:solidFill>
            </a:endParaRPr>
          </a:p>
        </p:txBody>
      </p:sp>
      <p:sp>
        <p:nvSpPr>
          <p:cNvPr id="14" name="矩形标注 13"/>
          <p:cNvSpPr/>
          <p:nvPr/>
        </p:nvSpPr>
        <p:spPr>
          <a:xfrm>
            <a:off x="3329940" y="1491615"/>
            <a:ext cx="381000" cy="199390"/>
          </a:xfrm>
          <a:prstGeom prst="wedgeRectCallout">
            <a:avLst>
              <a:gd name="adj1" fmla="val -76901"/>
              <a:gd name="adj2" fmla="val 120246"/>
            </a:avLst>
          </a:prstGeom>
          <a:noFill/>
          <a:ln w="28575" cmpd="sng">
            <a:solidFill>
              <a:srgbClr val="FFFF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5" name="文本框 14"/>
          <p:cNvSpPr txBox="1"/>
          <p:nvPr/>
        </p:nvSpPr>
        <p:spPr>
          <a:xfrm>
            <a:off x="3329940" y="1453515"/>
            <a:ext cx="485775" cy="275590"/>
          </a:xfrm>
          <a:prstGeom prst="rect">
            <a:avLst/>
          </a:prstGeom>
          <a:noFill/>
        </p:spPr>
        <p:txBody>
          <a:bodyPr wrap="square" rtlCol="0">
            <a:spAutoFit/>
          </a:bodyPr>
          <a:p>
            <a:r>
              <a:rPr lang="zh-CN" altLang="en-US" sz="1200" b="1">
                <a:solidFill>
                  <a:srgbClr val="FF0000"/>
                </a:solidFill>
              </a:rPr>
              <a:t>阀</a:t>
            </a:r>
            <a:r>
              <a:rPr lang="en-US" altLang="zh-CN" sz="1200" b="1">
                <a:solidFill>
                  <a:srgbClr val="FF0000"/>
                </a:solidFill>
              </a:rPr>
              <a:t>2</a:t>
            </a:r>
            <a:endParaRPr lang="en-US" altLang="zh-CN" sz="1200" b="1">
              <a:solidFill>
                <a:srgbClr val="FF0000"/>
              </a:solidFill>
            </a:endParaRPr>
          </a:p>
        </p:txBody>
      </p:sp>
      <p:sp>
        <p:nvSpPr>
          <p:cNvPr id="16" name="矩形标注 15"/>
          <p:cNvSpPr/>
          <p:nvPr/>
        </p:nvSpPr>
        <p:spPr>
          <a:xfrm>
            <a:off x="1342390" y="3825240"/>
            <a:ext cx="445770" cy="254000"/>
          </a:xfrm>
          <a:prstGeom prst="wedgeRectCallout">
            <a:avLst>
              <a:gd name="adj1" fmla="val 33895"/>
              <a:gd name="adj2" fmla="val 132045"/>
            </a:avLst>
          </a:prstGeom>
          <a:noFill/>
          <a:ln w="28575" cmpd="sng">
            <a:solidFill>
              <a:srgbClr val="FFFF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7" name="文本框 16"/>
          <p:cNvSpPr txBox="1"/>
          <p:nvPr/>
        </p:nvSpPr>
        <p:spPr>
          <a:xfrm>
            <a:off x="1342390" y="3789680"/>
            <a:ext cx="571500" cy="275590"/>
          </a:xfrm>
          <a:prstGeom prst="rect">
            <a:avLst/>
          </a:prstGeom>
          <a:noFill/>
        </p:spPr>
        <p:txBody>
          <a:bodyPr wrap="square" rtlCol="0">
            <a:spAutoFit/>
          </a:bodyPr>
          <a:p>
            <a:r>
              <a:rPr lang="zh-CN" altLang="en-US" sz="1200" b="1">
                <a:solidFill>
                  <a:srgbClr val="FF0000"/>
                </a:solidFill>
              </a:rPr>
              <a:t>阀</a:t>
            </a:r>
            <a:r>
              <a:rPr lang="en-US" altLang="zh-CN" sz="1200" b="1">
                <a:solidFill>
                  <a:srgbClr val="FF0000"/>
                </a:solidFill>
              </a:rPr>
              <a:t>3</a:t>
            </a:r>
            <a:endParaRPr lang="en-US" altLang="zh-CN" sz="1200" b="1">
              <a:solidFill>
                <a:srgbClr val="FF0000"/>
              </a:solidFill>
            </a:endParaRPr>
          </a:p>
        </p:txBody>
      </p:sp>
      <p:sp>
        <p:nvSpPr>
          <p:cNvPr id="18" name="矩形标注 17"/>
          <p:cNvSpPr/>
          <p:nvPr/>
        </p:nvSpPr>
        <p:spPr>
          <a:xfrm>
            <a:off x="3127375" y="3651250"/>
            <a:ext cx="583565" cy="233045"/>
          </a:xfrm>
          <a:prstGeom prst="wedgeRectCallout">
            <a:avLst>
              <a:gd name="adj1" fmla="val -76901"/>
              <a:gd name="adj2" fmla="val 120246"/>
            </a:avLst>
          </a:prstGeom>
          <a:noFill/>
          <a:ln w="28575" cmpd="sng">
            <a:solidFill>
              <a:srgbClr val="FFFF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9" name="文本框 18"/>
          <p:cNvSpPr txBox="1"/>
          <p:nvPr/>
        </p:nvSpPr>
        <p:spPr>
          <a:xfrm>
            <a:off x="3131820" y="3651885"/>
            <a:ext cx="629285" cy="275590"/>
          </a:xfrm>
          <a:prstGeom prst="rect">
            <a:avLst/>
          </a:prstGeom>
          <a:noFill/>
        </p:spPr>
        <p:txBody>
          <a:bodyPr wrap="square" rtlCol="0">
            <a:spAutoFit/>
          </a:bodyPr>
          <a:p>
            <a:r>
              <a:rPr lang="zh-CN" altLang="en-US" sz="1200" b="1">
                <a:solidFill>
                  <a:srgbClr val="FF0000"/>
                </a:solidFill>
              </a:rPr>
              <a:t>三通</a:t>
            </a:r>
            <a:endParaRPr lang="zh-CN" altLang="en-US" sz="1200" b="1">
              <a:solidFill>
                <a:srgbClr val="FF0000"/>
              </a:solidFill>
            </a:endParaRPr>
          </a:p>
        </p:txBody>
      </p:sp>
      <p:sp>
        <p:nvSpPr>
          <p:cNvPr id="20" name="矩形标注 19"/>
          <p:cNvSpPr/>
          <p:nvPr/>
        </p:nvSpPr>
        <p:spPr>
          <a:xfrm>
            <a:off x="2195195" y="3203575"/>
            <a:ext cx="772795" cy="248285"/>
          </a:xfrm>
          <a:prstGeom prst="wedgeRectCallout">
            <a:avLst>
              <a:gd name="adj1" fmla="val -76901"/>
              <a:gd name="adj2" fmla="val 120246"/>
            </a:avLst>
          </a:prstGeom>
          <a:noFill/>
          <a:ln w="28575" cmpd="sng">
            <a:solidFill>
              <a:srgbClr val="FFFF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1" name="文本框 20"/>
          <p:cNvSpPr txBox="1"/>
          <p:nvPr/>
        </p:nvSpPr>
        <p:spPr>
          <a:xfrm>
            <a:off x="2268855" y="3203575"/>
            <a:ext cx="770890" cy="275590"/>
          </a:xfrm>
          <a:prstGeom prst="rect">
            <a:avLst/>
          </a:prstGeom>
          <a:noFill/>
        </p:spPr>
        <p:txBody>
          <a:bodyPr wrap="square" rtlCol="0">
            <a:spAutoFit/>
          </a:bodyPr>
          <a:p>
            <a:r>
              <a:rPr lang="zh-CN" altLang="en-US" sz="1200" b="1">
                <a:solidFill>
                  <a:srgbClr val="FF0000"/>
                </a:solidFill>
              </a:rPr>
              <a:t>单向阀</a:t>
            </a:r>
            <a:endParaRPr lang="zh-CN" altLang="en-US" sz="1200" b="1">
              <a:solidFill>
                <a:srgbClr val="FF0000"/>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灯片编号占位符 8"/>
          <p:cNvSpPr>
            <a:spLocks noGrp="1"/>
          </p:cNvSpPr>
          <p:nvPr>
            <p:ph type="sldNum" sz="quarter" idx="12"/>
          </p:nvPr>
        </p:nvSpPr>
        <p:spPr>
          <a:xfrm>
            <a:off x="8487240" y="4687091"/>
            <a:ext cx="621390" cy="273844"/>
          </a:xfrm>
        </p:spPr>
        <p:txBody>
          <a:bodyPr/>
          <a:lstStyle/>
          <a:p>
            <a:r>
              <a:rPr lang="en-US" altLang="zh-CN" dirty="0" smtClean="0">
                <a:solidFill>
                  <a:srgbClr val="FFFFFF"/>
                </a:solidFill>
                <a:latin typeface="Arial" panose="020B0604020202020204" pitchFamily="34" charset="0"/>
                <a:cs typeface="Arial" panose="020B0604020202020204" pitchFamily="34" charset="0"/>
              </a:rPr>
              <a:t>12</a:t>
            </a:r>
            <a:endParaRPr lang="zh-CN" altLang="en-US" dirty="0">
              <a:solidFill>
                <a:srgbClr val="FFFFFF"/>
              </a:solidFill>
              <a:latin typeface="Arial" panose="020B0604020202020204" pitchFamily="34" charset="0"/>
              <a:cs typeface="Arial" panose="020B0604020202020204" pitchFamily="34" charset="0"/>
            </a:endParaRPr>
          </a:p>
        </p:txBody>
      </p:sp>
      <p:sp>
        <p:nvSpPr>
          <p:cNvPr id="11" name="标题 2"/>
          <p:cNvSpPr txBox="1"/>
          <p:nvPr/>
        </p:nvSpPr>
        <p:spPr>
          <a:xfrm>
            <a:off x="395605" y="55880"/>
            <a:ext cx="6842760" cy="64897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50000"/>
              </a:lnSpc>
            </a:pPr>
            <a:r>
              <a:rPr lang="zh-CN" altLang="en-US" sz="2000" b="1" noProof="0" dirty="0">
                <a:ln>
                  <a:noFill/>
                </a:ln>
                <a:effectLst/>
                <a:uLnTx/>
                <a:uFillTx/>
                <a:latin typeface="微软雅黑" panose="020B0503020204020204" charset="-122"/>
                <a:ea typeface="微软雅黑" panose="020B0503020204020204" charset="-122"/>
                <a:cs typeface="微软雅黑" panose="020B0503020204020204" charset="-122"/>
                <a:sym typeface="+mn-lt"/>
              </a:rPr>
              <a:t>四、</a:t>
            </a:r>
            <a:r>
              <a:rPr lang="en-US" altLang="zh-CN" sz="2000" b="1" noProof="0" dirty="0">
                <a:ln>
                  <a:noFill/>
                </a:ln>
                <a:effectLst/>
                <a:uLnTx/>
                <a:uFillTx/>
                <a:latin typeface="微软雅黑" panose="020B0503020204020204" charset="-122"/>
                <a:ea typeface="微软雅黑" panose="020B0503020204020204" charset="-122"/>
                <a:cs typeface="微软雅黑" panose="020B0503020204020204" charset="-122"/>
                <a:sym typeface="+mn-lt"/>
              </a:rPr>
              <a:t>80</a:t>
            </a:r>
            <a:r>
              <a:rPr lang="zh-CN" altLang="en-US" sz="2000" b="1" noProof="0" dirty="0">
                <a:ln>
                  <a:noFill/>
                </a:ln>
                <a:effectLst/>
                <a:uLnTx/>
                <a:uFillTx/>
                <a:latin typeface="微软雅黑" panose="020B0503020204020204" charset="-122"/>
                <a:ea typeface="微软雅黑" panose="020B0503020204020204" charset="-122"/>
                <a:cs typeface="微软雅黑" panose="020B0503020204020204" charset="-122"/>
                <a:sym typeface="+mn-lt"/>
              </a:rPr>
              <a:t>万吨</a:t>
            </a:r>
            <a:r>
              <a:rPr lang="en-US" altLang="zh-CN" sz="2000" b="1" noProof="0" dirty="0">
                <a:ln>
                  <a:noFill/>
                </a:ln>
                <a:effectLst/>
                <a:uLnTx/>
                <a:uFillTx/>
                <a:latin typeface="微软雅黑" panose="020B0503020204020204" charset="-122"/>
                <a:ea typeface="微软雅黑" panose="020B0503020204020204" charset="-122"/>
                <a:cs typeface="微软雅黑" panose="020B0503020204020204" charset="-122"/>
                <a:sym typeface="+mn-lt"/>
              </a:rPr>
              <a:t>/</a:t>
            </a:r>
            <a:r>
              <a:rPr lang="zh-CN" altLang="en-US" sz="2000" b="1" noProof="0" dirty="0">
                <a:ln>
                  <a:noFill/>
                </a:ln>
                <a:effectLst/>
                <a:uLnTx/>
                <a:uFillTx/>
                <a:latin typeface="微软雅黑" panose="020B0503020204020204" charset="-122"/>
                <a:ea typeface="微软雅黑" panose="020B0503020204020204" charset="-122"/>
                <a:cs typeface="微软雅黑" panose="020B0503020204020204" charset="-122"/>
                <a:sym typeface="+mn-lt"/>
              </a:rPr>
              <a:t>年航煤加氢装置可视化密闭排气</a:t>
            </a:r>
            <a:r>
              <a:rPr lang="zh-CN" altLang="en-US" sz="2000" b="1" dirty="0">
                <a:latin typeface="微软雅黑" panose="020B0503020204020204" charset="-122"/>
                <a:ea typeface="微软雅黑" panose="020B0503020204020204" charset="-122"/>
                <a:cs typeface="微软雅黑" panose="020B0503020204020204" charset="-122"/>
                <a:sym typeface="+mn-ea"/>
              </a:rPr>
              <a:t>创新成果简介</a:t>
            </a:r>
            <a:endParaRPr kumimoji="0" lang="zh-CN" altLang="en-US" sz="1100" b="1"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sym typeface="+mn-ea"/>
            </a:endParaRPr>
          </a:p>
        </p:txBody>
      </p:sp>
      <p:pic>
        <p:nvPicPr>
          <p:cNvPr id="21507" name="图片 12"/>
          <p:cNvPicPr>
            <a:picLocks noChangeAspect="1"/>
          </p:cNvPicPr>
          <p:nvPr/>
        </p:nvPicPr>
        <p:blipFill>
          <a:blip r:embed="rId1"/>
          <a:srcRect t="28165" b="63226"/>
          <a:stretch>
            <a:fillRect/>
          </a:stretch>
        </p:blipFill>
        <p:spPr>
          <a:xfrm>
            <a:off x="0" y="539750"/>
            <a:ext cx="9144000" cy="165100"/>
          </a:xfrm>
          <a:prstGeom prst="rect">
            <a:avLst/>
          </a:prstGeom>
          <a:noFill/>
          <a:ln w="9525">
            <a:noFill/>
          </a:ln>
        </p:spPr>
      </p:pic>
      <p:sp>
        <p:nvSpPr>
          <p:cNvPr id="101" name="文本框 100"/>
          <p:cNvSpPr txBox="1"/>
          <p:nvPr/>
        </p:nvSpPr>
        <p:spPr>
          <a:xfrm>
            <a:off x="-3618865" y="4650105"/>
            <a:ext cx="2548255" cy="368300"/>
          </a:xfrm>
          <a:prstGeom prst="rect">
            <a:avLst/>
          </a:prstGeom>
          <a:noFill/>
          <a:ln w="9525">
            <a:noFill/>
          </a:ln>
        </p:spPr>
        <p:txBody>
          <a:bodyPr wrap="square">
            <a:spAutoFit/>
          </a:bodyPr>
          <a:p>
            <a:r>
              <a:rPr lang="zh-CN" altLang="en-US"/>
              <a:t> </a:t>
            </a:r>
            <a:endParaRPr lang="zh-CN" altLang="en-US"/>
          </a:p>
        </p:txBody>
      </p:sp>
      <p:sp>
        <p:nvSpPr>
          <p:cNvPr id="4" name="文本框 3"/>
          <p:cNvSpPr txBox="1"/>
          <p:nvPr/>
        </p:nvSpPr>
        <p:spPr>
          <a:xfrm>
            <a:off x="-1352550" y="8079105"/>
            <a:ext cx="1518920" cy="368300"/>
          </a:xfrm>
          <a:prstGeom prst="rect">
            <a:avLst/>
          </a:prstGeom>
          <a:noFill/>
          <a:ln w="9525">
            <a:noFill/>
          </a:ln>
        </p:spPr>
        <p:txBody>
          <a:bodyPr wrap="square">
            <a:spAutoFit/>
          </a:bodyPr>
          <a:p>
            <a:r>
              <a:rPr lang="zh-CN" altLang="en-US"/>
              <a:t> </a:t>
            </a:r>
            <a:endParaRPr lang="zh-CN" altLang="en-US"/>
          </a:p>
        </p:txBody>
      </p:sp>
      <p:sp>
        <p:nvSpPr>
          <p:cNvPr id="6" name="文本框 5"/>
          <p:cNvSpPr txBox="1"/>
          <p:nvPr/>
        </p:nvSpPr>
        <p:spPr>
          <a:xfrm>
            <a:off x="-1776412" y="7150100"/>
            <a:ext cx="5080000" cy="368300"/>
          </a:xfrm>
          <a:prstGeom prst="rect">
            <a:avLst/>
          </a:prstGeom>
          <a:noFill/>
          <a:ln w="9525">
            <a:noFill/>
          </a:ln>
        </p:spPr>
        <p:txBody>
          <a:bodyPr>
            <a:spAutoFit/>
          </a:bodyPr>
          <a:p>
            <a:r>
              <a:rPr lang="zh-CN" altLang="en-US"/>
              <a:t> </a:t>
            </a:r>
            <a:endParaRPr lang="zh-CN" altLang="en-US"/>
          </a:p>
        </p:txBody>
      </p:sp>
      <p:graphicFrame>
        <p:nvGraphicFramePr>
          <p:cNvPr id="5" name="对象 4"/>
          <p:cNvGraphicFramePr/>
          <p:nvPr/>
        </p:nvGraphicFramePr>
        <p:xfrm>
          <a:off x="1644015" y="679450"/>
          <a:ext cx="5202555" cy="3903345"/>
        </p:xfrm>
        <a:graphic>
          <a:graphicData uri="http://schemas.openxmlformats.org/presentationml/2006/ole">
            <mc:AlternateContent xmlns:mc="http://schemas.openxmlformats.org/markup-compatibility/2006">
              <mc:Choice xmlns:v="urn:schemas-microsoft-com:vml" Requires="v">
                <p:oleObj spid="_x0000_s7" name="" r:id="rId2" imgW="6291580" imgH="5337175" progId="Visio.Drawing.11">
                  <p:embed/>
                </p:oleObj>
              </mc:Choice>
              <mc:Fallback>
                <p:oleObj name="" r:id="rId2" imgW="6291580" imgH="5337175" progId="Visio.Drawing.11">
                  <p:embed/>
                  <p:pic>
                    <p:nvPicPr>
                      <p:cNvPr id="0" name="图片 6"/>
                      <p:cNvPicPr/>
                      <p:nvPr/>
                    </p:nvPicPr>
                    <p:blipFill>
                      <a:blip r:embed="rId3"/>
                      <a:stretch>
                        <a:fillRect/>
                      </a:stretch>
                    </p:blipFill>
                    <p:spPr>
                      <a:xfrm>
                        <a:off x="1644015" y="679450"/>
                        <a:ext cx="5202555" cy="3903345"/>
                      </a:xfrm>
                      <a:prstGeom prst="rect">
                        <a:avLst/>
                      </a:prstGeom>
                    </p:spPr>
                  </p:pic>
                </p:oleObj>
              </mc:Fallback>
            </mc:AlternateContent>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nvSpPr>
        <p:spPr>
          <a:xfrm>
            <a:off x="827480" y="2805755"/>
            <a:ext cx="2137310" cy="276999"/>
          </a:xfrm>
          <a:prstGeom prst="rect">
            <a:avLst/>
          </a:prstGeom>
          <a:noFill/>
        </p:spPr>
        <p:txBody>
          <a:bodyPr wrap="square" rtlCol="0">
            <a:spAutoFit/>
          </a:bodyPr>
          <a:lstStyle/>
          <a:p>
            <a:r>
              <a:rPr kumimoji="1" lang="en-US" altLang="zh-CN" sz="1200" kern="2200" dirty="0" smtClean="0">
                <a:solidFill>
                  <a:srgbClr val="CD0A20"/>
                </a:solidFill>
                <a:latin typeface="Arial" panose="020B0604020202020204"/>
                <a:ea typeface="HYDaSongJ"/>
                <a:cs typeface="Arial" panose="020B0604020202020204"/>
              </a:rPr>
              <a:t>sjlh.sinopec.com</a:t>
            </a:r>
            <a:endParaRPr kumimoji="1" lang="zh-CN" altLang="en-US" sz="1200" kern="2200" dirty="0">
              <a:solidFill>
                <a:srgbClr val="CD0A20"/>
              </a:solidFill>
              <a:latin typeface="Arial" panose="020B0604020202020204"/>
              <a:ea typeface="HYDaSongJ"/>
              <a:cs typeface="Arial" panose="020B0604020202020204"/>
            </a:endParaRPr>
          </a:p>
        </p:txBody>
      </p:sp>
      <p:sp>
        <p:nvSpPr>
          <p:cNvPr id="10" name="文本框 9"/>
          <p:cNvSpPr txBox="1"/>
          <p:nvPr/>
        </p:nvSpPr>
        <p:spPr>
          <a:xfrm>
            <a:off x="755470" y="1595085"/>
            <a:ext cx="2137310" cy="830997"/>
          </a:xfrm>
          <a:prstGeom prst="rect">
            <a:avLst/>
          </a:prstGeom>
          <a:noFill/>
        </p:spPr>
        <p:txBody>
          <a:bodyPr wrap="square" rtlCol="0">
            <a:spAutoFit/>
          </a:bodyPr>
          <a:lstStyle/>
          <a:p>
            <a:r>
              <a:rPr kumimoji="1" lang="zh-CN" altLang="en-US" sz="4800" b="1" kern="2200" dirty="0">
                <a:solidFill>
                  <a:srgbClr val="CD0A20"/>
                </a:solidFill>
                <a:latin typeface="黑体" panose="02010609060101010101" charset="-122"/>
                <a:ea typeface="黑体" panose="02010609060101010101" charset="-122"/>
                <a:cs typeface="Arial" panose="020B0604020202020204"/>
              </a:rPr>
              <a:t>谢谢</a:t>
            </a:r>
            <a:endParaRPr kumimoji="1" lang="en-US" altLang="zh-CN" sz="4800" b="1" kern="2200" dirty="0">
              <a:solidFill>
                <a:srgbClr val="CD0A20"/>
              </a:solidFill>
              <a:latin typeface="黑体" panose="02010609060101010101" charset="-122"/>
              <a:ea typeface="黑体" panose="02010609060101010101" charset="-122"/>
              <a:cs typeface="Arial" panose="020B0604020202020204"/>
            </a:endParaRPr>
          </a:p>
        </p:txBody>
      </p:sp>
      <p:pic>
        <p:nvPicPr>
          <p:cNvPr id="9" name="Picture 3" descr="E:\接待\品牌标识\石化标识.png石化标识"/>
          <p:cNvPicPr>
            <a:picLocks noChangeAspect="1" noChangeArrowheads="1"/>
          </p:cNvPicPr>
          <p:nvPr/>
        </p:nvPicPr>
        <p:blipFill>
          <a:blip r:embed="rId1"/>
          <a:srcRect/>
          <a:stretch>
            <a:fillRect/>
          </a:stretch>
        </p:blipFill>
        <p:spPr bwMode="auto">
          <a:xfrm>
            <a:off x="6894060" y="3902971"/>
            <a:ext cx="1783530" cy="67056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565049" y="1333013"/>
            <a:ext cx="1416524" cy="461665"/>
          </a:xfrm>
          <a:prstGeom prst="rect">
            <a:avLst/>
          </a:prstGeom>
        </p:spPr>
        <p:txBody>
          <a:bodyPr wrap="none">
            <a:spAutoFit/>
          </a:bodyPr>
          <a:lstStyle/>
          <a:p>
            <a:r>
              <a:rPr lang="en-US" altLang="zh-CN" sz="2400" dirty="0">
                <a:solidFill>
                  <a:schemeClr val="bg1"/>
                </a:solidFill>
                <a:latin typeface="Arial" panose="020B0604020202020204"/>
                <a:cs typeface="Arial" panose="020B0604020202020204"/>
              </a:rPr>
              <a:t>Contents</a:t>
            </a:r>
            <a:endParaRPr lang="zh-CN" altLang="en-US" sz="2400" dirty="0">
              <a:solidFill>
                <a:schemeClr val="bg1"/>
              </a:solidFill>
              <a:latin typeface="Arial" panose="020B0604020202020204"/>
              <a:cs typeface="Arial" panose="020B0604020202020204"/>
            </a:endParaRPr>
          </a:p>
        </p:txBody>
      </p:sp>
      <p:sp>
        <p:nvSpPr>
          <p:cNvPr id="3" name="矩形 2"/>
          <p:cNvSpPr/>
          <p:nvPr/>
        </p:nvSpPr>
        <p:spPr>
          <a:xfrm>
            <a:off x="7560749" y="1707630"/>
            <a:ext cx="889987" cy="461665"/>
          </a:xfrm>
          <a:prstGeom prst="rect">
            <a:avLst/>
          </a:prstGeom>
        </p:spPr>
        <p:txBody>
          <a:bodyPr wrap="none">
            <a:spAutoFit/>
          </a:bodyPr>
          <a:lstStyle/>
          <a:p>
            <a:r>
              <a:rPr lang="zh-CN" altLang="en-US" sz="2400" dirty="0">
                <a:solidFill>
                  <a:srgbClr val="FFFFFF"/>
                </a:solidFill>
                <a:latin typeface="方正兰亭中黑简体" panose="02000000000000000000" pitchFamily="2" charset="-122"/>
                <a:ea typeface="方正兰亭中黑简体" panose="02000000000000000000" pitchFamily="2" charset="-122"/>
              </a:rPr>
              <a:t>目 录</a:t>
            </a:r>
            <a:endParaRPr lang="zh-CN" altLang="en-US" sz="2400" dirty="0">
              <a:solidFill>
                <a:srgbClr val="FFFFFF"/>
              </a:solidFill>
              <a:latin typeface="方正兰亭中黑简体" panose="02000000000000000000" pitchFamily="2" charset="-122"/>
              <a:ea typeface="方正兰亭中黑简体" panose="02000000000000000000" pitchFamily="2" charset="-122"/>
            </a:endParaRPr>
          </a:p>
        </p:txBody>
      </p:sp>
      <p:sp>
        <p:nvSpPr>
          <p:cNvPr id="4" name="矩形 3"/>
          <p:cNvSpPr/>
          <p:nvPr/>
        </p:nvSpPr>
        <p:spPr>
          <a:xfrm>
            <a:off x="828040" y="1239520"/>
            <a:ext cx="6403340" cy="3784600"/>
          </a:xfrm>
          <a:prstGeom prst="rect">
            <a:avLst/>
          </a:prstGeom>
        </p:spPr>
        <p:txBody>
          <a:bodyPr wrap="square">
            <a:spAutoFit/>
          </a:bodyPr>
          <a:lstStyle/>
          <a:p>
            <a:pPr fontAlgn="auto">
              <a:lnSpc>
                <a:spcPct val="200000"/>
              </a:lnSpc>
            </a:pPr>
            <a:r>
              <a:rPr lang="zh-CN" altLang="en-US" sz="2000" b="1" dirty="0">
                <a:latin typeface="微软雅黑" panose="020B0503020204020204" charset="-122"/>
                <a:ea typeface="微软雅黑" panose="020B0503020204020204" charset="-122"/>
                <a:cs typeface="微软雅黑" panose="020B0503020204020204" charset="-122"/>
              </a:rPr>
              <a:t>一、个人简介</a:t>
            </a:r>
            <a:endParaRPr lang="en-US" altLang="zh-CN" sz="2000" b="1" dirty="0">
              <a:latin typeface="微软雅黑" panose="020B0503020204020204" charset="-122"/>
              <a:ea typeface="微软雅黑" panose="020B0503020204020204" charset="-122"/>
              <a:cs typeface="微软雅黑" panose="020B0503020204020204" charset="-122"/>
            </a:endParaRPr>
          </a:p>
          <a:p>
            <a:pPr fontAlgn="auto">
              <a:lnSpc>
                <a:spcPct val="200000"/>
              </a:lnSpc>
            </a:pPr>
            <a:r>
              <a:rPr lang="zh-CN" altLang="en-US" sz="2000" b="1" dirty="0">
                <a:latin typeface="微软雅黑" panose="020B0503020204020204" charset="-122"/>
                <a:ea typeface="微软雅黑" panose="020B0503020204020204" charset="-122"/>
                <a:cs typeface="微软雅黑" panose="020B0503020204020204" charset="-122"/>
              </a:rPr>
              <a:t>二、</a:t>
            </a:r>
            <a:r>
              <a:rPr lang="en-US" altLang="zh-CN" sz="2000" b="1" dirty="0">
                <a:latin typeface="微软雅黑" panose="020B0503020204020204" charset="-122"/>
                <a:ea typeface="微软雅黑" panose="020B0503020204020204" charset="-122"/>
                <a:cs typeface="微软雅黑" panose="020B0503020204020204" charset="-122"/>
              </a:rPr>
              <a:t>80</a:t>
            </a:r>
            <a:r>
              <a:rPr lang="zh-CN" altLang="en-US" sz="2000" b="1" dirty="0">
                <a:latin typeface="微软雅黑" panose="020B0503020204020204" charset="-122"/>
                <a:ea typeface="微软雅黑" panose="020B0503020204020204" charset="-122"/>
                <a:cs typeface="微软雅黑" panose="020B0503020204020204" charset="-122"/>
              </a:rPr>
              <a:t>万吨</a:t>
            </a:r>
            <a:r>
              <a:rPr lang="en-US" altLang="zh-CN" sz="2000" b="1" dirty="0">
                <a:latin typeface="微软雅黑" panose="020B0503020204020204" charset="-122"/>
                <a:ea typeface="微软雅黑" panose="020B0503020204020204" charset="-122"/>
                <a:cs typeface="微软雅黑" panose="020B0503020204020204" charset="-122"/>
              </a:rPr>
              <a:t>/</a:t>
            </a:r>
            <a:r>
              <a:rPr lang="zh-CN" altLang="en-US" sz="2000" b="1" dirty="0">
                <a:latin typeface="微软雅黑" panose="020B0503020204020204" charset="-122"/>
                <a:ea typeface="微软雅黑" panose="020B0503020204020204" charset="-122"/>
                <a:cs typeface="微软雅黑" panose="020B0503020204020204" charset="-122"/>
              </a:rPr>
              <a:t>年航煤加氢装置简介</a:t>
            </a:r>
            <a:endParaRPr lang="en-US" altLang="zh-CN" sz="2000" b="1" dirty="0">
              <a:latin typeface="微软雅黑" panose="020B0503020204020204" charset="-122"/>
              <a:ea typeface="微软雅黑" panose="020B0503020204020204" charset="-122"/>
              <a:cs typeface="微软雅黑" panose="020B0503020204020204" charset="-122"/>
            </a:endParaRPr>
          </a:p>
          <a:p>
            <a:pPr fontAlgn="auto">
              <a:lnSpc>
                <a:spcPct val="200000"/>
              </a:lnSpc>
            </a:pPr>
            <a:r>
              <a:rPr lang="zh-CN" altLang="en-US" sz="2000" b="1" dirty="0">
                <a:latin typeface="微软雅黑" panose="020B0503020204020204" charset="-122"/>
                <a:ea typeface="微软雅黑" panose="020B0503020204020204" charset="-122"/>
                <a:cs typeface="微软雅黑" panose="020B0503020204020204" charset="-122"/>
              </a:rPr>
              <a:t>三、</a:t>
            </a:r>
            <a:r>
              <a:rPr lang="en-US" altLang="zh-CN" sz="2000" b="1" noProof="0" dirty="0">
                <a:ln>
                  <a:noFill/>
                </a:ln>
                <a:effectLst/>
                <a:uLnTx/>
                <a:uFillTx/>
                <a:latin typeface="微软雅黑" panose="020B0503020204020204" charset="-122"/>
                <a:ea typeface="微软雅黑" panose="020B0503020204020204" charset="-122"/>
                <a:cs typeface="微软雅黑" panose="020B0503020204020204" charset="-122"/>
                <a:sym typeface="+mn-lt"/>
              </a:rPr>
              <a:t>80</a:t>
            </a:r>
            <a:r>
              <a:rPr lang="zh-CN" altLang="en-US" sz="2000" b="1" noProof="0" dirty="0">
                <a:ln>
                  <a:noFill/>
                </a:ln>
                <a:effectLst/>
                <a:uLnTx/>
                <a:uFillTx/>
                <a:latin typeface="微软雅黑" panose="020B0503020204020204" charset="-122"/>
                <a:ea typeface="微软雅黑" panose="020B0503020204020204" charset="-122"/>
                <a:cs typeface="微软雅黑" panose="020B0503020204020204" charset="-122"/>
                <a:sym typeface="+mn-lt"/>
              </a:rPr>
              <a:t>万吨</a:t>
            </a:r>
            <a:r>
              <a:rPr lang="en-US" altLang="zh-CN" sz="2000" b="1" noProof="0" dirty="0">
                <a:ln>
                  <a:noFill/>
                </a:ln>
                <a:effectLst/>
                <a:uLnTx/>
                <a:uFillTx/>
                <a:latin typeface="微软雅黑" panose="020B0503020204020204" charset="-122"/>
                <a:ea typeface="微软雅黑" panose="020B0503020204020204" charset="-122"/>
                <a:cs typeface="微软雅黑" panose="020B0503020204020204" charset="-122"/>
                <a:sym typeface="+mn-lt"/>
              </a:rPr>
              <a:t>/</a:t>
            </a:r>
            <a:r>
              <a:rPr lang="zh-CN" altLang="en-US" sz="2000" b="1" noProof="0" dirty="0">
                <a:ln>
                  <a:noFill/>
                </a:ln>
                <a:effectLst/>
                <a:uLnTx/>
                <a:uFillTx/>
                <a:latin typeface="微软雅黑" panose="020B0503020204020204" charset="-122"/>
                <a:ea typeface="微软雅黑" panose="020B0503020204020204" charset="-122"/>
                <a:cs typeface="微软雅黑" panose="020B0503020204020204" charset="-122"/>
                <a:sym typeface="+mn-lt"/>
              </a:rPr>
              <a:t>年航煤加氢</a:t>
            </a:r>
            <a:r>
              <a:rPr lang="zh-CN" altLang="en-US" sz="2000" b="1" dirty="0">
                <a:latin typeface="微软雅黑" panose="020B0503020204020204" charset="-122"/>
                <a:ea typeface="微软雅黑" panose="020B0503020204020204" charset="-122"/>
                <a:cs typeface="微软雅黑" panose="020B0503020204020204" charset="-122"/>
                <a:sym typeface="+mn-ea"/>
              </a:rPr>
              <a:t>装置执行民用航煤转军用航煤生产过程</a:t>
            </a:r>
            <a:r>
              <a:rPr lang="zh-CN" altLang="en-US" sz="2000" b="1" dirty="0">
                <a:latin typeface="微软雅黑" panose="020B0503020204020204" charset="-122"/>
                <a:ea typeface="微软雅黑" panose="020B0503020204020204" charset="-122"/>
                <a:cs typeface="微软雅黑" panose="020B0503020204020204" charset="-122"/>
                <a:sym typeface="+mn-ea"/>
              </a:rPr>
              <a:t>中存在的问题</a:t>
            </a:r>
            <a:endParaRPr lang="en-US" altLang="zh-CN" sz="2000" b="1" dirty="0">
              <a:latin typeface="微软雅黑" panose="020B0503020204020204" charset="-122"/>
              <a:ea typeface="微软雅黑" panose="020B0503020204020204" charset="-122"/>
              <a:cs typeface="微软雅黑" panose="020B0503020204020204" charset="-122"/>
            </a:endParaRPr>
          </a:p>
          <a:p>
            <a:pPr fontAlgn="auto">
              <a:lnSpc>
                <a:spcPct val="200000"/>
              </a:lnSpc>
            </a:pPr>
            <a:r>
              <a:rPr lang="zh-CN" altLang="en-US" sz="2000" b="1" dirty="0">
                <a:latin typeface="微软雅黑" panose="020B0503020204020204" charset="-122"/>
                <a:ea typeface="微软雅黑" panose="020B0503020204020204" charset="-122"/>
                <a:cs typeface="微软雅黑" panose="020B0503020204020204" charset="-122"/>
              </a:rPr>
              <a:t>四、</a:t>
            </a:r>
            <a:r>
              <a:rPr lang="en-US" altLang="zh-CN" sz="2000" b="1" noProof="0" dirty="0">
                <a:ln>
                  <a:noFill/>
                </a:ln>
                <a:effectLst/>
                <a:uLnTx/>
                <a:uFillTx/>
                <a:latin typeface="微软雅黑" panose="020B0503020204020204" charset="-122"/>
                <a:ea typeface="微软雅黑" panose="020B0503020204020204" charset="-122"/>
                <a:cs typeface="微软雅黑" panose="020B0503020204020204" charset="-122"/>
                <a:sym typeface="+mn-lt"/>
              </a:rPr>
              <a:t>80</a:t>
            </a:r>
            <a:r>
              <a:rPr lang="zh-CN" altLang="en-US" sz="2000" b="1" noProof="0" dirty="0">
                <a:ln>
                  <a:noFill/>
                </a:ln>
                <a:effectLst/>
                <a:uLnTx/>
                <a:uFillTx/>
                <a:latin typeface="微软雅黑" panose="020B0503020204020204" charset="-122"/>
                <a:ea typeface="微软雅黑" panose="020B0503020204020204" charset="-122"/>
                <a:cs typeface="微软雅黑" panose="020B0503020204020204" charset="-122"/>
                <a:sym typeface="+mn-lt"/>
              </a:rPr>
              <a:t>万吨</a:t>
            </a:r>
            <a:r>
              <a:rPr lang="en-US" altLang="zh-CN" sz="2000" b="1" noProof="0" dirty="0">
                <a:ln>
                  <a:noFill/>
                </a:ln>
                <a:effectLst/>
                <a:uLnTx/>
                <a:uFillTx/>
                <a:latin typeface="微软雅黑" panose="020B0503020204020204" charset="-122"/>
                <a:ea typeface="微软雅黑" panose="020B0503020204020204" charset="-122"/>
                <a:cs typeface="微软雅黑" panose="020B0503020204020204" charset="-122"/>
                <a:sym typeface="+mn-lt"/>
              </a:rPr>
              <a:t>/</a:t>
            </a:r>
            <a:r>
              <a:rPr lang="zh-CN" altLang="en-US" sz="2000" b="1" noProof="0" dirty="0">
                <a:ln>
                  <a:noFill/>
                </a:ln>
                <a:effectLst/>
                <a:uLnTx/>
                <a:uFillTx/>
                <a:latin typeface="微软雅黑" panose="020B0503020204020204" charset="-122"/>
                <a:ea typeface="微软雅黑" panose="020B0503020204020204" charset="-122"/>
                <a:cs typeface="微软雅黑" panose="020B0503020204020204" charset="-122"/>
                <a:sym typeface="+mn-lt"/>
              </a:rPr>
              <a:t>年航煤加氢装置可视化密闭排气</a:t>
            </a:r>
            <a:r>
              <a:rPr lang="zh-CN" altLang="en-US" sz="2000" b="1" dirty="0">
                <a:latin typeface="微软雅黑" panose="020B0503020204020204" charset="-122"/>
                <a:ea typeface="微软雅黑" panose="020B0503020204020204" charset="-122"/>
                <a:cs typeface="微软雅黑" panose="020B0503020204020204" charset="-122"/>
                <a:sym typeface="+mn-ea"/>
              </a:rPr>
              <a:t>创新成果简介</a:t>
            </a:r>
            <a:endParaRPr lang="zh-CN" altLang="en-US" sz="2000" b="1" dirty="0">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灯片编号占位符 8"/>
          <p:cNvSpPr>
            <a:spLocks noGrp="1"/>
          </p:cNvSpPr>
          <p:nvPr>
            <p:ph type="sldNum" sz="quarter" idx="12"/>
          </p:nvPr>
        </p:nvSpPr>
        <p:spPr>
          <a:xfrm>
            <a:off x="8487240" y="4687091"/>
            <a:ext cx="621390" cy="273844"/>
          </a:xfrm>
        </p:spPr>
        <p:txBody>
          <a:bodyPr/>
          <a:lstStyle/>
          <a:p>
            <a:r>
              <a:rPr lang="en-US" altLang="zh-CN" dirty="0" smtClean="0">
                <a:solidFill>
                  <a:srgbClr val="FFFFFF"/>
                </a:solidFill>
                <a:latin typeface="Arial" panose="020B0604020202020204" pitchFamily="34" charset="0"/>
                <a:cs typeface="Arial" panose="020B0604020202020204" pitchFamily="34" charset="0"/>
              </a:rPr>
              <a:t>1</a:t>
            </a:r>
            <a:endParaRPr lang="zh-CN" altLang="en-US" dirty="0">
              <a:solidFill>
                <a:srgbClr val="FFFFFF"/>
              </a:solidFill>
              <a:latin typeface="Arial" panose="020B0604020202020204" pitchFamily="34" charset="0"/>
              <a:cs typeface="Arial" panose="020B0604020202020204" pitchFamily="34" charset="0"/>
            </a:endParaRPr>
          </a:p>
        </p:txBody>
      </p:sp>
      <p:sp>
        <p:nvSpPr>
          <p:cNvPr id="11" name="标题 2"/>
          <p:cNvSpPr txBox="1"/>
          <p:nvPr/>
        </p:nvSpPr>
        <p:spPr>
          <a:xfrm>
            <a:off x="387350" y="200025"/>
            <a:ext cx="6769100" cy="509588"/>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2000" b="1"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ea"/>
                <a:sym typeface="+mn-lt"/>
              </a:rPr>
              <a:t>一、个人简历</a:t>
            </a:r>
            <a:endParaRPr kumimoji="0" lang="zh-CN" altLang="en-US" sz="2000" b="1"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ea"/>
            </a:endParaRPr>
          </a:p>
        </p:txBody>
      </p:sp>
      <p:pic>
        <p:nvPicPr>
          <p:cNvPr id="21507" name="图片 12"/>
          <p:cNvPicPr>
            <a:picLocks noChangeAspect="1"/>
          </p:cNvPicPr>
          <p:nvPr/>
        </p:nvPicPr>
        <p:blipFill>
          <a:blip r:embed="rId1"/>
          <a:srcRect t="28165" b="63226"/>
          <a:stretch>
            <a:fillRect/>
          </a:stretch>
        </p:blipFill>
        <p:spPr>
          <a:xfrm>
            <a:off x="0" y="539750"/>
            <a:ext cx="9144000" cy="165100"/>
          </a:xfrm>
          <a:prstGeom prst="rect">
            <a:avLst/>
          </a:prstGeom>
          <a:noFill/>
          <a:ln w="9525">
            <a:noFill/>
          </a:ln>
        </p:spPr>
      </p:pic>
      <p:sp>
        <p:nvSpPr>
          <p:cNvPr id="21513" name="内容占位符 2"/>
          <p:cNvSpPr txBox="1"/>
          <p:nvPr/>
        </p:nvSpPr>
        <p:spPr>
          <a:xfrm>
            <a:off x="384175" y="725170"/>
            <a:ext cx="1439863" cy="357188"/>
          </a:xfrm>
          <a:prstGeom prst="rect">
            <a:avLst/>
          </a:prstGeom>
          <a:noFill/>
          <a:ln w="9525">
            <a:noFill/>
          </a:ln>
        </p:spPr>
        <p:txBody>
          <a:bodyPr lIns="68580" tIns="34290" rIns="68580" bIns="34290" anchor="t" anchorCtr="0"/>
          <a:p>
            <a:pPr marL="342900" indent="-342900" algn="just">
              <a:lnSpc>
                <a:spcPct val="150000"/>
              </a:lnSpc>
              <a:buClr>
                <a:schemeClr val="accent2"/>
              </a:buClr>
              <a:buFont typeface="Wingdings" panose="05000000000000000000" pitchFamily="2" charset="2"/>
              <a:buChar char="u"/>
            </a:pPr>
            <a:endParaRPr lang="en-US" altLang="zh-CN" sz="1400" dirty="0">
              <a:latin typeface="微软雅黑" panose="020B0503020204020204" charset="-122"/>
              <a:ea typeface="微软雅黑" panose="020B0503020204020204" charset="-122"/>
            </a:endParaRPr>
          </a:p>
        </p:txBody>
      </p:sp>
      <p:sp>
        <p:nvSpPr>
          <p:cNvPr id="21517" name="矩形 32"/>
          <p:cNvSpPr/>
          <p:nvPr/>
        </p:nvSpPr>
        <p:spPr>
          <a:xfrm>
            <a:off x="323850" y="916305"/>
            <a:ext cx="3313430" cy="3107690"/>
          </a:xfrm>
          <a:prstGeom prst="rect">
            <a:avLst/>
          </a:prstGeom>
          <a:noFill/>
          <a:ln w="9525">
            <a:noFill/>
          </a:ln>
        </p:spPr>
        <p:txBody>
          <a:bodyPr wrap="square" anchor="t" anchorCtr="0">
            <a:spAutoFit/>
          </a:bodyPr>
          <a:p>
            <a:pPr marL="285750" indent="-285750">
              <a:lnSpc>
                <a:spcPct val="200000"/>
              </a:lnSpc>
              <a:buFont typeface="Arial" panose="020B0604020202020204" pitchFamily="34" charset="0"/>
              <a:buChar char="•"/>
            </a:pPr>
            <a:r>
              <a:rPr lang="zh-CN" altLang="en-US" sz="1400" dirty="0">
                <a:latin typeface="微软雅黑" panose="020B0503020204020204" charset="-122"/>
                <a:ea typeface="微软雅黑" panose="020B0503020204020204" charset="-122"/>
              </a:rPr>
              <a:t>姓              名</a:t>
            </a:r>
            <a:r>
              <a:rPr lang="zh-CN" altLang="en-US" sz="1400" dirty="0" smtClean="0">
                <a:latin typeface="微软雅黑" panose="020B0503020204020204" charset="-122"/>
                <a:ea typeface="微软雅黑" panose="020B0503020204020204" charset="-122"/>
              </a:rPr>
              <a:t>：武云峰</a:t>
            </a:r>
            <a:endParaRPr lang="zh-CN" sz="1400" dirty="0">
              <a:latin typeface="微软雅黑" panose="020B0503020204020204" charset="-122"/>
              <a:ea typeface="微软雅黑" panose="020B0503020204020204" charset="-122"/>
            </a:endParaRPr>
          </a:p>
          <a:p>
            <a:pPr marL="285750" indent="-285750">
              <a:lnSpc>
                <a:spcPct val="200000"/>
              </a:lnSpc>
              <a:buFont typeface="Arial" panose="020B0604020202020204" pitchFamily="34" charset="0"/>
              <a:buChar char="•"/>
            </a:pPr>
            <a:r>
              <a:rPr lang="zh-CN" altLang="en-US" sz="1400" dirty="0">
                <a:latin typeface="微软雅黑" panose="020B0503020204020204" charset="-122"/>
                <a:ea typeface="微软雅黑" panose="020B0503020204020204" charset="-122"/>
              </a:rPr>
              <a:t>政  治 </a:t>
            </a:r>
            <a:r>
              <a:rPr lang="en-US" altLang="zh-CN" sz="1400" dirty="0">
                <a:latin typeface="微软雅黑" panose="020B0503020204020204" charset="-122"/>
                <a:ea typeface="微软雅黑" panose="020B0503020204020204" charset="-122"/>
              </a:rPr>
              <a:t>  </a:t>
            </a:r>
            <a:r>
              <a:rPr lang="zh-CN" altLang="en-US" sz="1400" dirty="0">
                <a:latin typeface="微软雅黑" panose="020B0503020204020204" charset="-122"/>
                <a:ea typeface="微软雅黑" panose="020B0503020204020204" charset="-122"/>
              </a:rPr>
              <a:t>面  貌</a:t>
            </a:r>
            <a:r>
              <a:rPr lang="zh-CN" altLang="en-US" sz="1400" dirty="0" smtClean="0">
                <a:latin typeface="微软雅黑" panose="020B0503020204020204" charset="-122"/>
                <a:ea typeface="微软雅黑" panose="020B0503020204020204" charset="-122"/>
              </a:rPr>
              <a:t>：中共党员</a:t>
            </a:r>
            <a:endParaRPr lang="en-US" altLang="zh-CN" sz="1400" dirty="0" smtClean="0">
              <a:latin typeface="微软雅黑" panose="020B0503020204020204" charset="-122"/>
              <a:ea typeface="微软雅黑" panose="020B0503020204020204" charset="-122"/>
            </a:endParaRPr>
          </a:p>
          <a:p>
            <a:pPr marL="285750" indent="-285750">
              <a:lnSpc>
                <a:spcPct val="200000"/>
              </a:lnSpc>
              <a:buFont typeface="Arial" panose="020B0604020202020204" pitchFamily="34" charset="0"/>
              <a:buChar char="•"/>
            </a:pPr>
            <a:r>
              <a:rPr lang="zh-CN" altLang="en-US" sz="1400" dirty="0">
                <a:latin typeface="微软雅黑" panose="020B0503020204020204" charset="-122"/>
                <a:ea typeface="微软雅黑" panose="020B0503020204020204" charset="-122"/>
              </a:rPr>
              <a:t>获得荣誉：中石化集团公司优秀共产党员、中石化集团公司技术能手、石家庄市劳模等</a:t>
            </a:r>
            <a:endParaRPr lang="en-US" altLang="zh-CN" sz="1400" dirty="0">
              <a:latin typeface="微软雅黑" panose="020B0503020204020204" charset="-122"/>
              <a:ea typeface="微软雅黑" panose="020B0503020204020204" charset="-122"/>
            </a:endParaRPr>
          </a:p>
          <a:p>
            <a:pPr marL="285750" indent="-285750">
              <a:lnSpc>
                <a:spcPct val="200000"/>
              </a:lnSpc>
              <a:buFont typeface="Arial" panose="020B0604020202020204" pitchFamily="34" charset="0"/>
              <a:buChar char="•"/>
            </a:pPr>
            <a:r>
              <a:rPr lang="zh-CN" altLang="en-US" sz="1400" dirty="0">
                <a:latin typeface="微软雅黑" panose="020B0503020204020204" charset="-122"/>
                <a:ea typeface="微软雅黑" panose="020B0503020204020204" charset="-122"/>
              </a:rPr>
              <a:t>现   岗   位</a:t>
            </a:r>
            <a:r>
              <a:rPr lang="zh-CN" altLang="en-US" sz="1400" dirty="0" smtClean="0">
                <a:latin typeface="微软雅黑" panose="020B0503020204020204" charset="-122"/>
                <a:ea typeface="微软雅黑" panose="020B0503020204020204" charset="-122"/>
              </a:rPr>
              <a:t>：炼油运行二部主任技师</a:t>
            </a:r>
            <a:endParaRPr lang="en-US" altLang="zh-CN" sz="1400" dirty="0">
              <a:latin typeface="微软雅黑" panose="020B0503020204020204" charset="-122"/>
              <a:ea typeface="微软雅黑" panose="020B0503020204020204" charset="-122"/>
            </a:endParaRPr>
          </a:p>
          <a:p>
            <a:pPr marL="285750" indent="-285750">
              <a:lnSpc>
                <a:spcPct val="200000"/>
              </a:lnSpc>
              <a:buFont typeface="Arial" panose="020B0604020202020204" pitchFamily="34" charset="0"/>
              <a:buChar char="•"/>
            </a:pPr>
            <a:r>
              <a:rPr lang="zh-CN" altLang="en-US" sz="1400" dirty="0">
                <a:latin typeface="微软雅黑" panose="020B0503020204020204" charset="-122"/>
                <a:ea typeface="微软雅黑" panose="020B0503020204020204" charset="-122"/>
              </a:rPr>
              <a:t>专业技术职称：高级技师</a:t>
            </a:r>
            <a:endParaRPr lang="zh-CN" altLang="en-US" sz="1400" dirty="0">
              <a:latin typeface="微软雅黑" panose="020B0503020204020204" charset="-122"/>
              <a:ea typeface="微软雅黑" panose="020B0503020204020204" charset="-122"/>
            </a:endParaRPr>
          </a:p>
        </p:txBody>
      </p:sp>
      <p:sp>
        <p:nvSpPr>
          <p:cNvPr id="4" name="下箭头 3"/>
          <p:cNvSpPr/>
          <p:nvPr/>
        </p:nvSpPr>
        <p:spPr>
          <a:xfrm>
            <a:off x="3617595" y="1419860"/>
            <a:ext cx="241300" cy="2885440"/>
          </a:xfrm>
          <a:prstGeom prst="downArrow">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2" name="图片 1" descr="3"/>
          <p:cNvPicPr>
            <a:picLocks noChangeAspect="1"/>
          </p:cNvPicPr>
          <p:nvPr/>
        </p:nvPicPr>
        <p:blipFill>
          <a:blip r:embed="rId2"/>
          <a:srcRect t="2083" r="376" b="6879"/>
          <a:stretch>
            <a:fillRect/>
          </a:stretch>
        </p:blipFill>
        <p:spPr>
          <a:xfrm rot="10800000">
            <a:off x="7235825" y="904240"/>
            <a:ext cx="1718945" cy="1130300"/>
          </a:xfrm>
          <a:prstGeom prst="rect">
            <a:avLst/>
          </a:prstGeom>
        </p:spPr>
      </p:pic>
      <p:pic>
        <p:nvPicPr>
          <p:cNvPr id="3" name="图片 2" descr="2"/>
          <p:cNvPicPr>
            <a:picLocks noChangeAspect="1"/>
          </p:cNvPicPr>
          <p:nvPr/>
        </p:nvPicPr>
        <p:blipFill>
          <a:blip r:embed="rId3"/>
          <a:srcRect t="2897" b="-3148"/>
          <a:stretch>
            <a:fillRect/>
          </a:stretch>
        </p:blipFill>
        <p:spPr>
          <a:xfrm>
            <a:off x="5598795" y="885190"/>
            <a:ext cx="1602105" cy="1169670"/>
          </a:xfrm>
          <a:prstGeom prst="rect">
            <a:avLst/>
          </a:prstGeom>
        </p:spPr>
      </p:pic>
      <p:pic>
        <p:nvPicPr>
          <p:cNvPr id="5" name="图片 4"/>
          <p:cNvPicPr>
            <a:picLocks noChangeAspect="1"/>
          </p:cNvPicPr>
          <p:nvPr/>
        </p:nvPicPr>
        <p:blipFill>
          <a:blip r:embed="rId4"/>
          <a:srcRect t="7225" r="2021" b="5125"/>
          <a:stretch>
            <a:fillRect/>
          </a:stretch>
        </p:blipFill>
        <p:spPr>
          <a:xfrm>
            <a:off x="3878580" y="885825"/>
            <a:ext cx="1685290" cy="1148715"/>
          </a:xfrm>
          <a:prstGeom prst="rect">
            <a:avLst/>
          </a:prstGeom>
        </p:spPr>
      </p:pic>
      <p:pic>
        <p:nvPicPr>
          <p:cNvPr id="6" name="图片 5" descr="9"/>
          <p:cNvPicPr>
            <a:picLocks noChangeAspect="1"/>
          </p:cNvPicPr>
          <p:nvPr/>
        </p:nvPicPr>
        <p:blipFill>
          <a:blip r:embed="rId5"/>
          <a:stretch>
            <a:fillRect/>
          </a:stretch>
        </p:blipFill>
        <p:spPr>
          <a:xfrm>
            <a:off x="4497070" y="2126615"/>
            <a:ext cx="1845310" cy="2178685"/>
          </a:xfrm>
          <a:prstGeom prst="rect">
            <a:avLst/>
          </a:prstGeom>
        </p:spPr>
      </p:pic>
      <p:pic>
        <p:nvPicPr>
          <p:cNvPr id="7" name="图片 6" descr="6"/>
          <p:cNvPicPr>
            <a:picLocks noChangeAspect="1"/>
          </p:cNvPicPr>
          <p:nvPr/>
        </p:nvPicPr>
        <p:blipFill>
          <a:blip r:embed="rId6"/>
          <a:stretch>
            <a:fillRect/>
          </a:stretch>
        </p:blipFill>
        <p:spPr>
          <a:xfrm>
            <a:off x="6443980" y="2235200"/>
            <a:ext cx="1744345" cy="202311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灯片编号占位符 8"/>
          <p:cNvSpPr>
            <a:spLocks noGrp="1"/>
          </p:cNvSpPr>
          <p:nvPr>
            <p:ph type="sldNum" sz="quarter" idx="12"/>
          </p:nvPr>
        </p:nvSpPr>
        <p:spPr>
          <a:xfrm>
            <a:off x="8487240" y="4687091"/>
            <a:ext cx="621390" cy="273844"/>
          </a:xfrm>
        </p:spPr>
        <p:txBody>
          <a:bodyPr/>
          <a:lstStyle/>
          <a:p>
            <a:r>
              <a:rPr lang="en-US" altLang="zh-CN" dirty="0">
                <a:solidFill>
                  <a:srgbClr val="FFFFFF"/>
                </a:solidFill>
                <a:latin typeface="Arial" panose="020B0604020202020204" pitchFamily="34" charset="0"/>
                <a:cs typeface="Arial" panose="020B0604020202020204" pitchFamily="34" charset="0"/>
              </a:rPr>
              <a:t>2</a:t>
            </a:r>
            <a:endParaRPr lang="en-US" altLang="zh-CN" dirty="0">
              <a:solidFill>
                <a:srgbClr val="FFFFFF"/>
              </a:solidFill>
              <a:latin typeface="Arial" panose="020B0604020202020204" pitchFamily="34" charset="0"/>
              <a:cs typeface="Arial" panose="020B0604020202020204" pitchFamily="34" charset="0"/>
            </a:endParaRPr>
          </a:p>
        </p:txBody>
      </p:sp>
      <p:sp>
        <p:nvSpPr>
          <p:cNvPr id="11" name="标题 2"/>
          <p:cNvSpPr txBox="1"/>
          <p:nvPr/>
        </p:nvSpPr>
        <p:spPr>
          <a:xfrm>
            <a:off x="387350" y="200025"/>
            <a:ext cx="6769100" cy="509588"/>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2000" b="1"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ea"/>
                <a:sym typeface="+mn-lt"/>
              </a:rPr>
              <a:t>二、</a:t>
            </a:r>
            <a:r>
              <a:rPr kumimoji="0" lang="en-US" altLang="zh-CN" sz="2000" b="1"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ea"/>
                <a:sym typeface="+mn-lt"/>
              </a:rPr>
              <a:t>80</a:t>
            </a:r>
            <a:r>
              <a:rPr kumimoji="0" lang="zh-CN" altLang="en-US" sz="2000" b="1"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ea"/>
                <a:sym typeface="+mn-lt"/>
              </a:rPr>
              <a:t>万吨</a:t>
            </a:r>
            <a:r>
              <a:rPr kumimoji="0" lang="en-US" altLang="zh-CN" sz="2000" b="1"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ea"/>
                <a:sym typeface="+mn-lt"/>
              </a:rPr>
              <a:t>/</a:t>
            </a:r>
            <a:r>
              <a:rPr kumimoji="0" lang="zh-CN" altLang="en-US" sz="2000" b="1"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ea"/>
                <a:sym typeface="+mn-lt"/>
              </a:rPr>
              <a:t>年航煤加氢装置简介</a:t>
            </a:r>
            <a:endParaRPr kumimoji="0" lang="zh-CN" altLang="en-US" sz="2000" b="1"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ea"/>
              <a:sym typeface="+mn-lt"/>
            </a:endParaRPr>
          </a:p>
        </p:txBody>
      </p:sp>
      <p:pic>
        <p:nvPicPr>
          <p:cNvPr id="21507" name="图片 12"/>
          <p:cNvPicPr>
            <a:picLocks noChangeAspect="1"/>
          </p:cNvPicPr>
          <p:nvPr/>
        </p:nvPicPr>
        <p:blipFill>
          <a:blip r:embed="rId1"/>
          <a:srcRect t="28165" b="63226"/>
          <a:stretch>
            <a:fillRect/>
          </a:stretch>
        </p:blipFill>
        <p:spPr>
          <a:xfrm>
            <a:off x="0" y="539750"/>
            <a:ext cx="9144000" cy="165100"/>
          </a:xfrm>
          <a:prstGeom prst="rect">
            <a:avLst/>
          </a:prstGeom>
          <a:noFill/>
          <a:ln w="9525">
            <a:noFill/>
          </a:ln>
        </p:spPr>
      </p:pic>
      <p:pic>
        <p:nvPicPr>
          <p:cNvPr id="3" name="图片 2" descr="1"/>
          <p:cNvPicPr>
            <a:picLocks noChangeAspect="1"/>
          </p:cNvPicPr>
          <p:nvPr/>
        </p:nvPicPr>
        <p:blipFill>
          <a:blip r:embed="rId2"/>
          <a:stretch>
            <a:fillRect/>
          </a:stretch>
        </p:blipFill>
        <p:spPr>
          <a:xfrm>
            <a:off x="755015" y="1851858"/>
            <a:ext cx="3573780" cy="2680335"/>
          </a:xfrm>
          <a:prstGeom prst="rect">
            <a:avLst/>
          </a:prstGeom>
        </p:spPr>
      </p:pic>
      <p:sp>
        <p:nvSpPr>
          <p:cNvPr id="6" name="文本框 5"/>
          <p:cNvSpPr txBox="1"/>
          <p:nvPr/>
        </p:nvSpPr>
        <p:spPr>
          <a:xfrm>
            <a:off x="358140" y="594360"/>
            <a:ext cx="8004810" cy="1198880"/>
          </a:xfrm>
          <a:prstGeom prst="rect">
            <a:avLst/>
          </a:prstGeom>
          <a:noFill/>
        </p:spPr>
        <p:txBody>
          <a:bodyPr wrap="square" rtlCol="0">
            <a:spAutoFit/>
          </a:bodyPr>
          <a:p>
            <a:pPr fontAlgn="auto">
              <a:lnSpc>
                <a:spcPct val="150000"/>
              </a:lnSpc>
            </a:pPr>
            <a:r>
              <a:rPr lang="en-US" altLang="zh-CN" sz="1600" dirty="0" smtClean="0">
                <a:effectLst/>
                <a:latin typeface="微软雅黑" panose="020B0503020204020204" charset="-122"/>
                <a:ea typeface="微软雅黑" panose="020B0503020204020204" charset="-122"/>
                <a:cs typeface="微软雅黑" panose="020B0503020204020204" charset="-122"/>
                <a:sym typeface="+mn-ea"/>
              </a:rPr>
              <a:t>       </a:t>
            </a:r>
            <a:r>
              <a:rPr lang="zh-CN" altLang="en-US" sz="1600" dirty="0" smtClean="0">
                <a:effectLst/>
                <a:latin typeface="微软雅黑" panose="020B0503020204020204" charset="-122"/>
                <a:ea typeface="微软雅黑" panose="020B0503020204020204" charset="-122"/>
                <a:cs typeface="微软雅黑" panose="020B0503020204020204" charset="-122"/>
                <a:sym typeface="+mn-ea"/>
              </a:rPr>
              <a:t>石家庄炼化</a:t>
            </a:r>
            <a:r>
              <a:rPr lang="en-US" altLang="zh-CN" sz="1600" dirty="0" smtClean="0">
                <a:effectLst/>
                <a:latin typeface="微软雅黑" panose="020B0503020204020204" charset="-122"/>
                <a:ea typeface="微软雅黑" panose="020B0503020204020204" charset="-122"/>
                <a:cs typeface="微软雅黑" panose="020B0503020204020204" charset="-122"/>
                <a:sym typeface="+mn-ea"/>
              </a:rPr>
              <a:t>80</a:t>
            </a:r>
            <a:r>
              <a:rPr lang="zh-CN" altLang="en-US" sz="1600" dirty="0" smtClean="0">
                <a:effectLst/>
                <a:latin typeface="微软雅黑" panose="020B0503020204020204" charset="-122"/>
                <a:ea typeface="微软雅黑" panose="020B0503020204020204" charset="-122"/>
                <a:cs typeface="微软雅黑" panose="020B0503020204020204" charset="-122"/>
                <a:sym typeface="+mn-ea"/>
              </a:rPr>
              <a:t>万吨</a:t>
            </a:r>
            <a:r>
              <a:rPr lang="en-US" altLang="zh-CN" sz="1600" dirty="0" smtClean="0">
                <a:effectLst/>
                <a:latin typeface="微软雅黑" panose="020B0503020204020204" charset="-122"/>
                <a:ea typeface="微软雅黑" panose="020B0503020204020204" charset="-122"/>
                <a:cs typeface="微软雅黑" panose="020B0503020204020204" charset="-122"/>
                <a:sym typeface="+mn-ea"/>
              </a:rPr>
              <a:t>/</a:t>
            </a:r>
            <a:r>
              <a:rPr lang="zh-CN" altLang="en-US" sz="1600" dirty="0" smtClean="0">
                <a:effectLst/>
                <a:latin typeface="微软雅黑" panose="020B0503020204020204" charset="-122"/>
                <a:ea typeface="微软雅黑" panose="020B0503020204020204" charset="-122"/>
                <a:cs typeface="微软雅黑" panose="020B0503020204020204" charset="-122"/>
                <a:sym typeface="+mn-ea"/>
              </a:rPr>
              <a:t>年航煤加氢装置，主要生产民用航空煤油和军用航空煤油。主要工艺介质为煤油、汽油、酸性气、天然气、瓦斯、硫化氢、氢气等。装置安全风险主要是高温、高压、剧毒、易燃、易爆。如操作不当或泄露会造成重大的安全生产事故。</a:t>
            </a:r>
            <a:endParaRPr lang="zh-CN" altLang="en-US" sz="1600" b="1" dirty="0" smtClean="0">
              <a:effectLst/>
              <a:latin typeface="微软雅黑" panose="020B0503020204020204" charset="-122"/>
              <a:ea typeface="微软雅黑" panose="020B0503020204020204" charset="-122"/>
              <a:cs typeface="微软雅黑" panose="020B0503020204020204" charset="-122"/>
              <a:sym typeface="+mn-ea"/>
            </a:endParaRPr>
          </a:p>
        </p:txBody>
      </p:sp>
      <p:pic>
        <p:nvPicPr>
          <p:cNvPr id="2" name="图片 1" descr="1"/>
          <p:cNvPicPr/>
          <p:nvPr/>
        </p:nvPicPr>
        <p:blipFill>
          <a:blip r:embed="rId3"/>
          <a:stretch>
            <a:fillRect/>
          </a:stretch>
        </p:blipFill>
        <p:spPr>
          <a:xfrm>
            <a:off x="4427220" y="1851025"/>
            <a:ext cx="3574800" cy="268200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灯片编号占位符 8"/>
          <p:cNvSpPr>
            <a:spLocks noGrp="1"/>
          </p:cNvSpPr>
          <p:nvPr>
            <p:ph type="sldNum" sz="quarter" idx="12"/>
          </p:nvPr>
        </p:nvSpPr>
        <p:spPr>
          <a:xfrm>
            <a:off x="8487240" y="4687091"/>
            <a:ext cx="621390" cy="273844"/>
          </a:xfrm>
        </p:spPr>
        <p:txBody>
          <a:bodyPr/>
          <a:lstStyle/>
          <a:p>
            <a:r>
              <a:rPr lang="en-US" altLang="zh-CN" dirty="0">
                <a:solidFill>
                  <a:srgbClr val="FFFFFF"/>
                </a:solidFill>
                <a:latin typeface="Arial" panose="020B0604020202020204" pitchFamily="34" charset="0"/>
                <a:cs typeface="Arial" panose="020B0604020202020204" pitchFamily="34" charset="0"/>
              </a:rPr>
              <a:t>3</a:t>
            </a:r>
            <a:endParaRPr lang="en-US" altLang="zh-CN" dirty="0">
              <a:solidFill>
                <a:srgbClr val="FFFFFF"/>
              </a:solidFill>
              <a:latin typeface="Arial" panose="020B0604020202020204" pitchFamily="34" charset="0"/>
              <a:cs typeface="Arial" panose="020B0604020202020204" pitchFamily="34" charset="0"/>
            </a:endParaRPr>
          </a:p>
        </p:txBody>
      </p:sp>
      <p:sp>
        <p:nvSpPr>
          <p:cNvPr id="11" name="标题 2"/>
          <p:cNvSpPr txBox="1"/>
          <p:nvPr/>
        </p:nvSpPr>
        <p:spPr>
          <a:xfrm>
            <a:off x="387350" y="200025"/>
            <a:ext cx="6769100" cy="509588"/>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defRPr/>
            </a:pPr>
            <a:r>
              <a:rPr lang="zh-CN" altLang="en-US" sz="2000" b="1" noProof="0" dirty="0">
                <a:ln>
                  <a:noFill/>
                </a:ln>
                <a:effectLst/>
                <a:uLnTx/>
                <a:uFillTx/>
                <a:latin typeface="微软雅黑" panose="020B0503020204020204" charset="-122"/>
                <a:ea typeface="微软雅黑" panose="020B0503020204020204" charset="-122"/>
                <a:cs typeface="+mn-ea"/>
                <a:sym typeface="+mn-lt"/>
              </a:rPr>
              <a:t>二、</a:t>
            </a:r>
            <a:r>
              <a:rPr lang="en-US" altLang="zh-CN" sz="2000" b="1" noProof="0" dirty="0">
                <a:ln>
                  <a:noFill/>
                </a:ln>
                <a:effectLst/>
                <a:uLnTx/>
                <a:uFillTx/>
                <a:latin typeface="微软雅黑" panose="020B0503020204020204" charset="-122"/>
                <a:ea typeface="微软雅黑" panose="020B0503020204020204" charset="-122"/>
                <a:cs typeface="+mn-ea"/>
                <a:sym typeface="+mn-lt"/>
              </a:rPr>
              <a:t>80</a:t>
            </a:r>
            <a:r>
              <a:rPr lang="zh-CN" altLang="en-US" sz="2000" b="1" noProof="0" dirty="0">
                <a:ln>
                  <a:noFill/>
                </a:ln>
                <a:effectLst/>
                <a:uLnTx/>
                <a:uFillTx/>
                <a:latin typeface="微软雅黑" panose="020B0503020204020204" charset="-122"/>
                <a:ea typeface="微软雅黑" panose="020B0503020204020204" charset="-122"/>
                <a:cs typeface="+mn-ea"/>
                <a:sym typeface="+mn-lt"/>
              </a:rPr>
              <a:t>万吨</a:t>
            </a:r>
            <a:r>
              <a:rPr lang="en-US" altLang="zh-CN" sz="2000" b="1" noProof="0" dirty="0">
                <a:ln>
                  <a:noFill/>
                </a:ln>
                <a:effectLst/>
                <a:uLnTx/>
                <a:uFillTx/>
                <a:latin typeface="微软雅黑" panose="020B0503020204020204" charset="-122"/>
                <a:ea typeface="微软雅黑" panose="020B0503020204020204" charset="-122"/>
                <a:cs typeface="+mn-ea"/>
                <a:sym typeface="+mn-lt"/>
              </a:rPr>
              <a:t>/</a:t>
            </a:r>
            <a:r>
              <a:rPr lang="zh-CN" altLang="en-US" sz="2000" b="1" noProof="0" dirty="0">
                <a:ln>
                  <a:noFill/>
                </a:ln>
                <a:effectLst/>
                <a:uLnTx/>
                <a:uFillTx/>
                <a:latin typeface="微软雅黑" panose="020B0503020204020204" charset="-122"/>
                <a:ea typeface="微软雅黑" panose="020B0503020204020204" charset="-122"/>
                <a:cs typeface="+mn-ea"/>
                <a:sym typeface="+mn-lt"/>
              </a:rPr>
              <a:t>年航煤加氢装置产品质量控制</a:t>
            </a:r>
            <a:endParaRPr kumimoji="0" lang="zh-CN" altLang="en-US" sz="2000" b="1"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ea"/>
              <a:sym typeface="+mn-lt"/>
            </a:endParaRPr>
          </a:p>
        </p:txBody>
      </p:sp>
      <p:pic>
        <p:nvPicPr>
          <p:cNvPr id="21507" name="图片 12"/>
          <p:cNvPicPr>
            <a:picLocks noChangeAspect="1"/>
          </p:cNvPicPr>
          <p:nvPr/>
        </p:nvPicPr>
        <p:blipFill>
          <a:blip r:embed="rId1"/>
          <a:srcRect t="28165" b="63226"/>
          <a:stretch>
            <a:fillRect/>
          </a:stretch>
        </p:blipFill>
        <p:spPr>
          <a:xfrm>
            <a:off x="0" y="539750"/>
            <a:ext cx="9144000" cy="165100"/>
          </a:xfrm>
          <a:prstGeom prst="rect">
            <a:avLst/>
          </a:prstGeom>
          <a:noFill/>
          <a:ln w="9525">
            <a:noFill/>
          </a:ln>
        </p:spPr>
      </p:pic>
      <p:sp>
        <p:nvSpPr>
          <p:cNvPr id="2" name="文本框 1"/>
          <p:cNvSpPr txBox="1"/>
          <p:nvPr/>
        </p:nvSpPr>
        <p:spPr>
          <a:xfrm>
            <a:off x="423545" y="629285"/>
            <a:ext cx="8373110" cy="1459230"/>
          </a:xfrm>
          <a:prstGeom prst="rect">
            <a:avLst/>
          </a:prstGeom>
          <a:noFill/>
        </p:spPr>
        <p:txBody>
          <a:bodyPr wrap="square" rtlCol="0" anchor="t">
            <a:noAutofit/>
          </a:bodyPr>
          <a:p>
            <a:pPr lvl="0" fontAlgn="auto">
              <a:lnSpc>
                <a:spcPct val="150000"/>
              </a:lnSpc>
            </a:pPr>
            <a:r>
              <a:rPr lang="en-US" altLang="zh-CN" sz="1600" dirty="0" smtClean="0">
                <a:effectLst/>
                <a:latin typeface="微软雅黑" panose="020B0503020204020204" charset="-122"/>
                <a:ea typeface="微软雅黑" panose="020B0503020204020204" charset="-122"/>
                <a:cs typeface="微软雅黑" panose="020B0503020204020204" charset="-122"/>
                <a:sym typeface="+mn-ea"/>
              </a:rPr>
              <a:t>       </a:t>
            </a:r>
            <a:r>
              <a:rPr lang="zh-CN" altLang="en-US" sz="1600" dirty="0" smtClean="0">
                <a:effectLst/>
                <a:latin typeface="微软雅黑" panose="020B0503020204020204" charset="-122"/>
                <a:ea typeface="微软雅黑" panose="020B0503020204020204" charset="-122"/>
                <a:cs typeface="微软雅黑" panose="020B0503020204020204" charset="-122"/>
                <a:sym typeface="+mn-ea"/>
              </a:rPr>
              <a:t>质量标准：民用航空煤油为铜片腐蚀＜</a:t>
            </a:r>
            <a:r>
              <a:rPr lang="en-US" altLang="zh-CN" sz="1600" dirty="0" smtClean="0">
                <a:effectLst/>
                <a:latin typeface="微软雅黑" panose="020B0503020204020204" charset="-122"/>
                <a:ea typeface="微软雅黑" panose="020B0503020204020204" charset="-122"/>
                <a:cs typeface="微软雅黑" panose="020B0503020204020204" charset="-122"/>
                <a:sym typeface="+mn-ea"/>
              </a:rPr>
              <a:t>1</a:t>
            </a:r>
            <a:r>
              <a:rPr lang="zh-CN" altLang="en-US" sz="1600" dirty="0" smtClean="0">
                <a:effectLst/>
                <a:latin typeface="微软雅黑" panose="020B0503020204020204" charset="-122"/>
                <a:ea typeface="微软雅黑" panose="020B0503020204020204" charset="-122"/>
                <a:cs typeface="微软雅黑" panose="020B0503020204020204" charset="-122"/>
                <a:sym typeface="+mn-ea"/>
              </a:rPr>
              <a:t>，军用航空煤油为银片腐蚀＜</a:t>
            </a:r>
            <a:r>
              <a:rPr lang="en-US" altLang="zh-CN" sz="1600" dirty="0" smtClean="0">
                <a:effectLst/>
                <a:latin typeface="微软雅黑" panose="020B0503020204020204" charset="-122"/>
                <a:ea typeface="微软雅黑" panose="020B0503020204020204" charset="-122"/>
                <a:cs typeface="微软雅黑" panose="020B0503020204020204" charset="-122"/>
                <a:sym typeface="+mn-ea"/>
              </a:rPr>
              <a:t>0</a:t>
            </a:r>
            <a:r>
              <a:rPr lang="zh-CN" altLang="en-US" sz="1600" dirty="0" smtClean="0">
                <a:effectLst/>
                <a:latin typeface="微软雅黑" panose="020B0503020204020204" charset="-122"/>
                <a:ea typeface="微软雅黑" panose="020B0503020204020204" charset="-122"/>
                <a:cs typeface="微软雅黑" panose="020B0503020204020204" charset="-122"/>
                <a:sym typeface="+mn-ea"/>
              </a:rPr>
              <a:t>，</a:t>
            </a:r>
            <a:r>
              <a:rPr lang="en-US" altLang="zh-CN" sz="1600" dirty="0" smtClean="0">
                <a:effectLst/>
                <a:latin typeface="微软雅黑" panose="020B0503020204020204" charset="-122"/>
                <a:ea typeface="微软雅黑" panose="020B0503020204020204" charset="-122"/>
                <a:cs typeface="微软雅黑" panose="020B0503020204020204" charset="-122"/>
                <a:sym typeface="+mn-ea"/>
              </a:rPr>
              <a:t>100</a:t>
            </a:r>
            <a:r>
              <a:rPr lang="zh-CN" altLang="en-US" sz="1600" dirty="0" smtClean="0">
                <a:effectLst/>
                <a:latin typeface="微软雅黑" panose="020B0503020204020204" charset="-122"/>
                <a:ea typeface="微软雅黑" panose="020B0503020204020204" charset="-122"/>
                <a:cs typeface="微软雅黑" panose="020B0503020204020204" charset="-122"/>
                <a:sym typeface="+mn-ea"/>
              </a:rPr>
              <a:t>％合格的军用航煤是保障我国战鹰在超音速、超机动作战任务的有力支撑，因此合格的军用航空煤油是保证国防建设的一项重要政治任务，在生产军航时不但各项工艺参数需要调整，还必须投用脱硫罐，用以进一步脱除航煤产品中的硫化氢，提高腐蚀等级</a:t>
            </a:r>
            <a:r>
              <a:rPr lang="zh-CN" altLang="en-US" sz="1400" dirty="0" smtClean="0">
                <a:effectLst/>
                <a:latin typeface="微软雅黑" panose="020B0503020204020204" charset="-122"/>
                <a:ea typeface="微软雅黑" panose="020B0503020204020204" charset="-122"/>
                <a:cs typeface="微软雅黑" panose="020B0503020204020204" charset="-122"/>
                <a:sym typeface="+mn-ea"/>
              </a:rPr>
              <a:t>。</a:t>
            </a:r>
            <a:endParaRPr lang="zh-CN" altLang="en-US" sz="1400" dirty="0" smtClean="0">
              <a:effectLst/>
              <a:latin typeface="微软雅黑" panose="020B0503020204020204" charset="-122"/>
              <a:ea typeface="微软雅黑" panose="020B0503020204020204" charset="-122"/>
              <a:cs typeface="微软雅黑" panose="020B0503020204020204" charset="-122"/>
              <a:sym typeface="+mn-ea"/>
            </a:endParaRPr>
          </a:p>
          <a:p>
            <a:pPr lvl="0"/>
            <a:r>
              <a:rPr lang="en-US" altLang="zh-CN" sz="1400" dirty="0" smtClean="0">
                <a:effectLst/>
                <a:latin typeface="微软雅黑" panose="020B0503020204020204" charset="-122"/>
                <a:ea typeface="微软雅黑" panose="020B0503020204020204" charset="-122"/>
                <a:cs typeface="微软雅黑" panose="020B0503020204020204" charset="-122"/>
                <a:sym typeface="+mn-ea"/>
              </a:rPr>
              <a:t>       </a:t>
            </a:r>
            <a:endParaRPr lang="en-US" altLang="zh-CN" sz="1400" dirty="0" smtClean="0">
              <a:effectLst/>
              <a:latin typeface="微软雅黑" panose="020B0503020204020204" charset="-122"/>
              <a:ea typeface="微软雅黑" panose="020B0503020204020204" charset="-122"/>
              <a:cs typeface="微软雅黑" panose="020B0503020204020204" charset="-122"/>
              <a:sym typeface="+mn-ea"/>
            </a:endParaRPr>
          </a:p>
        </p:txBody>
      </p:sp>
      <p:grpSp>
        <p:nvGrpSpPr>
          <p:cNvPr id="10" name="组合 9"/>
          <p:cNvGrpSpPr/>
          <p:nvPr/>
        </p:nvGrpSpPr>
        <p:grpSpPr>
          <a:xfrm>
            <a:off x="961390" y="2155825"/>
            <a:ext cx="6979285" cy="2425065"/>
            <a:chOff x="851" y="2463"/>
            <a:chExt cx="10975" cy="3618"/>
          </a:xfrm>
        </p:grpSpPr>
        <p:pic>
          <p:nvPicPr>
            <p:cNvPr id="7" name="图片 6" descr="3"/>
            <p:cNvPicPr>
              <a:picLocks noChangeAspect="1"/>
            </p:cNvPicPr>
            <p:nvPr/>
          </p:nvPicPr>
          <p:blipFill>
            <a:blip r:embed="rId2"/>
            <a:stretch>
              <a:fillRect/>
            </a:stretch>
          </p:blipFill>
          <p:spPr>
            <a:xfrm>
              <a:off x="851" y="2463"/>
              <a:ext cx="5421" cy="3611"/>
            </a:xfrm>
            <a:prstGeom prst="rect">
              <a:avLst/>
            </a:prstGeom>
          </p:spPr>
        </p:pic>
        <p:pic>
          <p:nvPicPr>
            <p:cNvPr id="8" name="图片 7" descr="5"/>
            <p:cNvPicPr/>
            <p:nvPr/>
          </p:nvPicPr>
          <p:blipFill>
            <a:blip r:embed="rId3"/>
            <a:stretch>
              <a:fillRect/>
            </a:stretch>
          </p:blipFill>
          <p:spPr>
            <a:xfrm>
              <a:off x="6406" y="2471"/>
              <a:ext cx="5420" cy="3611"/>
            </a:xfrm>
            <a:prstGeom prst="rect">
              <a:avLst/>
            </a:prstGeom>
          </p:spPr>
        </p:pic>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灯片编号占位符 8"/>
          <p:cNvSpPr>
            <a:spLocks noGrp="1"/>
          </p:cNvSpPr>
          <p:nvPr>
            <p:ph type="sldNum" sz="quarter" idx="12"/>
          </p:nvPr>
        </p:nvSpPr>
        <p:spPr>
          <a:xfrm>
            <a:off x="8487240" y="4687091"/>
            <a:ext cx="621390" cy="273844"/>
          </a:xfrm>
        </p:spPr>
        <p:txBody>
          <a:bodyPr/>
          <a:lstStyle/>
          <a:p>
            <a:r>
              <a:rPr lang="en-US" altLang="zh-CN" dirty="0">
                <a:solidFill>
                  <a:srgbClr val="FFFFFF"/>
                </a:solidFill>
                <a:latin typeface="Arial" panose="020B0604020202020204" pitchFamily="34" charset="0"/>
                <a:cs typeface="Arial" panose="020B0604020202020204" pitchFamily="34" charset="0"/>
              </a:rPr>
              <a:t>4</a:t>
            </a:r>
            <a:endParaRPr lang="en-US" altLang="zh-CN" dirty="0">
              <a:solidFill>
                <a:srgbClr val="FFFFFF"/>
              </a:solidFill>
              <a:latin typeface="Arial" panose="020B0604020202020204" pitchFamily="34" charset="0"/>
              <a:cs typeface="Arial" panose="020B0604020202020204" pitchFamily="34" charset="0"/>
            </a:endParaRPr>
          </a:p>
        </p:txBody>
      </p:sp>
      <p:sp>
        <p:nvSpPr>
          <p:cNvPr id="11" name="标题 2"/>
          <p:cNvSpPr txBox="1"/>
          <p:nvPr/>
        </p:nvSpPr>
        <p:spPr>
          <a:xfrm>
            <a:off x="387350" y="200025"/>
            <a:ext cx="6769100" cy="509588"/>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defRPr/>
            </a:pPr>
            <a:r>
              <a:rPr lang="zh-CN" altLang="en-US" sz="2000" b="1" noProof="0" dirty="0">
                <a:ln>
                  <a:noFill/>
                </a:ln>
                <a:effectLst/>
                <a:uLnTx/>
                <a:uFillTx/>
                <a:latin typeface="微软雅黑" panose="020B0503020204020204" charset="-122"/>
                <a:ea typeface="微软雅黑" panose="020B0503020204020204" charset="-122"/>
                <a:cs typeface="+mn-ea"/>
                <a:sym typeface="+mn-lt"/>
              </a:rPr>
              <a:t>二、</a:t>
            </a:r>
            <a:r>
              <a:rPr lang="en-US" altLang="zh-CN" sz="2000" b="1" noProof="0" dirty="0">
                <a:ln>
                  <a:noFill/>
                </a:ln>
                <a:effectLst/>
                <a:uLnTx/>
                <a:uFillTx/>
                <a:latin typeface="微软雅黑" panose="020B0503020204020204" charset="-122"/>
                <a:ea typeface="微软雅黑" panose="020B0503020204020204" charset="-122"/>
                <a:cs typeface="+mn-ea"/>
                <a:sym typeface="+mn-lt"/>
              </a:rPr>
              <a:t>80</a:t>
            </a:r>
            <a:r>
              <a:rPr lang="zh-CN" altLang="en-US" sz="2000" b="1" noProof="0" dirty="0">
                <a:ln>
                  <a:noFill/>
                </a:ln>
                <a:effectLst/>
                <a:uLnTx/>
                <a:uFillTx/>
                <a:latin typeface="微软雅黑" panose="020B0503020204020204" charset="-122"/>
                <a:ea typeface="微软雅黑" panose="020B0503020204020204" charset="-122"/>
                <a:cs typeface="+mn-ea"/>
                <a:sym typeface="+mn-lt"/>
              </a:rPr>
              <a:t>万吨</a:t>
            </a:r>
            <a:r>
              <a:rPr lang="en-US" altLang="zh-CN" sz="2000" b="1" noProof="0" dirty="0">
                <a:ln>
                  <a:noFill/>
                </a:ln>
                <a:effectLst/>
                <a:uLnTx/>
                <a:uFillTx/>
                <a:latin typeface="微软雅黑" panose="020B0503020204020204" charset="-122"/>
                <a:ea typeface="微软雅黑" panose="020B0503020204020204" charset="-122"/>
                <a:cs typeface="+mn-ea"/>
                <a:sym typeface="+mn-lt"/>
              </a:rPr>
              <a:t>/</a:t>
            </a:r>
            <a:r>
              <a:rPr lang="zh-CN" altLang="en-US" sz="2000" b="1" noProof="0" dirty="0">
                <a:ln>
                  <a:noFill/>
                </a:ln>
                <a:effectLst/>
                <a:uLnTx/>
                <a:uFillTx/>
                <a:latin typeface="微软雅黑" panose="020B0503020204020204" charset="-122"/>
                <a:ea typeface="微软雅黑" panose="020B0503020204020204" charset="-122"/>
                <a:cs typeface="+mn-ea"/>
                <a:sym typeface="+mn-lt"/>
              </a:rPr>
              <a:t>年航煤加氢装置产品质量控制</a:t>
            </a:r>
            <a:endParaRPr kumimoji="0" lang="zh-CN" altLang="en-US" sz="2000" b="1"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ea"/>
              <a:sym typeface="+mn-lt"/>
            </a:endParaRPr>
          </a:p>
        </p:txBody>
      </p:sp>
      <p:pic>
        <p:nvPicPr>
          <p:cNvPr id="21507" name="图片 12"/>
          <p:cNvPicPr>
            <a:picLocks noChangeAspect="1"/>
          </p:cNvPicPr>
          <p:nvPr/>
        </p:nvPicPr>
        <p:blipFill>
          <a:blip r:embed="rId1"/>
          <a:srcRect t="28165" b="63226"/>
          <a:stretch>
            <a:fillRect/>
          </a:stretch>
        </p:blipFill>
        <p:spPr>
          <a:xfrm>
            <a:off x="0" y="539750"/>
            <a:ext cx="9144000" cy="165100"/>
          </a:xfrm>
          <a:prstGeom prst="rect">
            <a:avLst/>
          </a:prstGeom>
          <a:noFill/>
          <a:ln w="9525">
            <a:noFill/>
          </a:ln>
        </p:spPr>
      </p:pic>
      <p:sp>
        <p:nvSpPr>
          <p:cNvPr id="2" name="文本框 1"/>
          <p:cNvSpPr txBox="1"/>
          <p:nvPr/>
        </p:nvSpPr>
        <p:spPr>
          <a:xfrm>
            <a:off x="423545" y="557530"/>
            <a:ext cx="8373110" cy="1455420"/>
          </a:xfrm>
          <a:prstGeom prst="rect">
            <a:avLst/>
          </a:prstGeom>
          <a:noFill/>
        </p:spPr>
        <p:txBody>
          <a:bodyPr wrap="square" rtlCol="0" anchor="t">
            <a:noAutofit/>
          </a:bodyPr>
          <a:p>
            <a:pPr lvl="0" indent="0" fontAlgn="auto">
              <a:lnSpc>
                <a:spcPct val="150000"/>
              </a:lnSpc>
            </a:pPr>
            <a:r>
              <a:rPr lang="en-US" altLang="zh-CN" sz="1400" dirty="0" smtClean="0">
                <a:effectLst/>
                <a:latin typeface="微软雅黑" panose="020B0503020204020204" charset="-122"/>
                <a:ea typeface="微软雅黑" panose="020B0503020204020204" charset="-122"/>
                <a:cs typeface="微软雅黑" panose="020B0503020204020204" charset="-122"/>
                <a:sym typeface="+mn-ea"/>
              </a:rPr>
              <a:t>      </a:t>
            </a:r>
            <a:r>
              <a:rPr lang="zh-CN" altLang="en-US" sz="1600" dirty="0" smtClean="0">
                <a:effectLst/>
                <a:latin typeface="微软雅黑" panose="020B0503020204020204" charset="-122"/>
                <a:ea typeface="微软雅黑" panose="020B0503020204020204" charset="-122"/>
                <a:cs typeface="微软雅黑" panose="020B0503020204020204" charset="-122"/>
                <a:sym typeface="+mn-ea"/>
              </a:rPr>
              <a:t>在执行民用航空煤油时需要切除脱硫罐</a:t>
            </a:r>
            <a:r>
              <a:rPr lang="en-US" altLang="zh-CN" sz="1600" dirty="0" smtClean="0">
                <a:effectLst/>
                <a:latin typeface="微软雅黑" panose="020B0503020204020204" charset="-122"/>
                <a:ea typeface="微软雅黑" panose="020B0503020204020204" charset="-122"/>
                <a:cs typeface="微软雅黑" panose="020B0503020204020204" charset="-122"/>
                <a:sym typeface="+mn-ea"/>
              </a:rPr>
              <a:t>D-202ABC</a:t>
            </a:r>
            <a:r>
              <a:rPr lang="zh-CN" altLang="en-US" sz="1600" dirty="0" smtClean="0">
                <a:effectLst/>
                <a:latin typeface="微软雅黑" panose="020B0503020204020204" charset="-122"/>
                <a:ea typeface="微软雅黑" panose="020B0503020204020204" charset="-122"/>
                <a:cs typeface="微软雅黑" panose="020B0503020204020204" charset="-122"/>
                <a:sym typeface="+mn-ea"/>
              </a:rPr>
              <a:t>放净脱硫罐内的煤油，充氮气保护，确保贵金属的脱硫剂长周期使用，提高装置的经济效益。</a:t>
            </a:r>
            <a:r>
              <a:rPr lang="zh-CN" altLang="en-US" sz="1600" dirty="0" smtClean="0">
                <a:effectLst/>
                <a:latin typeface="微软雅黑" panose="020B0503020204020204" charset="-122"/>
                <a:ea typeface="微软雅黑" panose="020B0503020204020204" charset="-122"/>
                <a:cs typeface="微软雅黑" panose="020B0503020204020204" charset="-122"/>
                <a:sym typeface="+mn-ea"/>
              </a:rPr>
              <a:t>在执行生产军用航空煤油时需要投用脱硫罐</a:t>
            </a:r>
            <a:r>
              <a:rPr lang="en-US" altLang="zh-CN" sz="1600" dirty="0" smtClean="0">
                <a:effectLst/>
                <a:latin typeface="微软雅黑" panose="020B0503020204020204" charset="-122"/>
                <a:ea typeface="微软雅黑" panose="020B0503020204020204" charset="-122"/>
                <a:cs typeface="微软雅黑" panose="020B0503020204020204" charset="-122"/>
                <a:sym typeface="+mn-ea"/>
              </a:rPr>
              <a:t>D-202A/B/C</a:t>
            </a:r>
            <a:r>
              <a:rPr lang="zh-CN" altLang="en-US" sz="1600" dirty="0" smtClean="0">
                <a:effectLst/>
                <a:latin typeface="微软雅黑" panose="020B0503020204020204" charset="-122"/>
                <a:ea typeface="微软雅黑" panose="020B0503020204020204" charset="-122"/>
                <a:cs typeface="微软雅黑" panose="020B0503020204020204" charset="-122"/>
                <a:sym typeface="+mn-ea"/>
              </a:rPr>
              <a:t>，用以进一步脱除航煤产品中的硫化氢、杂质等，确保军用航空煤油质量合格。</a:t>
            </a:r>
            <a:r>
              <a:rPr lang="en-US" altLang="zh-CN" sz="1400" dirty="0" smtClean="0">
                <a:effectLst/>
                <a:latin typeface="微软雅黑" panose="020B0503020204020204" charset="-122"/>
                <a:ea typeface="微软雅黑" panose="020B0503020204020204" charset="-122"/>
                <a:cs typeface="微软雅黑" panose="020B0503020204020204" charset="-122"/>
                <a:sym typeface="+mn-ea"/>
              </a:rPr>
              <a:t>     </a:t>
            </a:r>
            <a:r>
              <a:rPr lang="en-US" altLang="zh-CN" sz="1400" dirty="0" smtClean="0">
                <a:effectLst/>
                <a:latin typeface="微软雅黑" panose="020B0503020204020204" charset="-122"/>
                <a:ea typeface="微软雅黑" panose="020B0503020204020204" charset="-122"/>
                <a:cs typeface="微软雅黑" panose="020B0503020204020204" charset="-122"/>
                <a:sym typeface="+mn-ea"/>
              </a:rPr>
              <a:t>  </a:t>
            </a:r>
            <a:endParaRPr lang="en-US" altLang="zh-CN" sz="1400" dirty="0" smtClean="0">
              <a:effectLst/>
              <a:latin typeface="微软雅黑" panose="020B0503020204020204" charset="-122"/>
              <a:ea typeface="微软雅黑" panose="020B0503020204020204" charset="-122"/>
              <a:cs typeface="微软雅黑" panose="020B0503020204020204" charset="-122"/>
              <a:sym typeface="+mn-ea"/>
            </a:endParaRPr>
          </a:p>
        </p:txBody>
      </p:sp>
      <p:grpSp>
        <p:nvGrpSpPr>
          <p:cNvPr id="5" name="组合 4"/>
          <p:cNvGrpSpPr/>
          <p:nvPr/>
        </p:nvGrpSpPr>
        <p:grpSpPr>
          <a:xfrm>
            <a:off x="1115060" y="2068195"/>
            <a:ext cx="6962140" cy="2466975"/>
            <a:chOff x="382" y="2953"/>
            <a:chExt cx="11427" cy="4224"/>
          </a:xfrm>
        </p:grpSpPr>
        <p:pic>
          <p:nvPicPr>
            <p:cNvPr id="3" name="图片 2" descr="5"/>
            <p:cNvPicPr/>
            <p:nvPr/>
          </p:nvPicPr>
          <p:blipFill>
            <a:blip r:embed="rId2"/>
            <a:stretch>
              <a:fillRect/>
            </a:stretch>
          </p:blipFill>
          <p:spPr>
            <a:xfrm>
              <a:off x="382" y="2953"/>
              <a:ext cx="5630" cy="4224"/>
            </a:xfrm>
            <a:prstGeom prst="rect">
              <a:avLst/>
            </a:prstGeom>
          </p:spPr>
        </p:pic>
        <p:pic>
          <p:nvPicPr>
            <p:cNvPr id="4" name="图片 3" descr="7"/>
            <p:cNvPicPr/>
            <p:nvPr/>
          </p:nvPicPr>
          <p:blipFill>
            <a:blip r:embed="rId3"/>
            <a:stretch>
              <a:fillRect/>
            </a:stretch>
          </p:blipFill>
          <p:spPr>
            <a:xfrm>
              <a:off x="6179" y="2953"/>
              <a:ext cx="5630" cy="4224"/>
            </a:xfrm>
            <a:prstGeom prst="rect">
              <a:avLst/>
            </a:prstGeom>
          </p:spPr>
        </p:pic>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灯片编号占位符 8"/>
          <p:cNvSpPr>
            <a:spLocks noGrp="1"/>
          </p:cNvSpPr>
          <p:nvPr>
            <p:ph type="sldNum" sz="quarter" idx="12"/>
          </p:nvPr>
        </p:nvSpPr>
        <p:spPr>
          <a:xfrm>
            <a:off x="8487240" y="4687091"/>
            <a:ext cx="621390" cy="273844"/>
          </a:xfrm>
        </p:spPr>
        <p:txBody>
          <a:bodyPr/>
          <a:lstStyle/>
          <a:p>
            <a:r>
              <a:rPr lang="en-US" altLang="zh-CN" dirty="0">
                <a:solidFill>
                  <a:srgbClr val="FFFFFF"/>
                </a:solidFill>
                <a:latin typeface="Arial" panose="020B0604020202020204" pitchFamily="34" charset="0"/>
                <a:cs typeface="Arial" panose="020B0604020202020204" pitchFamily="34" charset="0"/>
              </a:rPr>
              <a:t>5</a:t>
            </a:r>
            <a:endParaRPr lang="en-US" altLang="zh-CN" dirty="0">
              <a:solidFill>
                <a:srgbClr val="FFFFFF"/>
              </a:solidFill>
              <a:latin typeface="Arial" panose="020B0604020202020204" pitchFamily="34" charset="0"/>
              <a:cs typeface="Arial" panose="020B0604020202020204" pitchFamily="34" charset="0"/>
            </a:endParaRPr>
          </a:p>
        </p:txBody>
      </p:sp>
      <p:sp>
        <p:nvSpPr>
          <p:cNvPr id="11" name="标题 2"/>
          <p:cNvSpPr txBox="1"/>
          <p:nvPr/>
        </p:nvSpPr>
        <p:spPr>
          <a:xfrm>
            <a:off x="267335" y="60960"/>
            <a:ext cx="8529320" cy="64897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50000"/>
              </a:lnSpc>
            </a:pPr>
            <a:r>
              <a:rPr lang="zh-CN" altLang="en-US" sz="2000" b="1" noProof="0" dirty="0">
                <a:ln>
                  <a:noFill/>
                </a:ln>
                <a:effectLst/>
                <a:uLnTx/>
                <a:uFillTx/>
                <a:latin typeface="微软雅黑" panose="020B0503020204020204" charset="-122"/>
                <a:ea typeface="微软雅黑" panose="020B0503020204020204" charset="-122"/>
                <a:cs typeface="微软雅黑" panose="020B0503020204020204" charset="-122"/>
                <a:sym typeface="+mn-lt"/>
              </a:rPr>
              <a:t>三、</a:t>
            </a:r>
            <a:r>
              <a:rPr lang="en-US" altLang="zh-CN" sz="2000" b="1" noProof="0" dirty="0">
                <a:ln>
                  <a:noFill/>
                </a:ln>
                <a:effectLst/>
                <a:uLnTx/>
                <a:uFillTx/>
                <a:latin typeface="微软雅黑" panose="020B0503020204020204" charset="-122"/>
                <a:ea typeface="微软雅黑" panose="020B0503020204020204" charset="-122"/>
                <a:cs typeface="微软雅黑" panose="020B0503020204020204" charset="-122"/>
                <a:sym typeface="+mn-lt"/>
              </a:rPr>
              <a:t>80</a:t>
            </a:r>
            <a:r>
              <a:rPr lang="zh-CN" altLang="en-US" sz="2000" b="1" noProof="0" dirty="0">
                <a:ln>
                  <a:noFill/>
                </a:ln>
                <a:effectLst/>
                <a:uLnTx/>
                <a:uFillTx/>
                <a:latin typeface="微软雅黑" panose="020B0503020204020204" charset="-122"/>
                <a:ea typeface="微软雅黑" panose="020B0503020204020204" charset="-122"/>
                <a:cs typeface="微软雅黑" panose="020B0503020204020204" charset="-122"/>
                <a:sym typeface="+mn-lt"/>
              </a:rPr>
              <a:t>万吨</a:t>
            </a:r>
            <a:r>
              <a:rPr lang="en-US" altLang="zh-CN" sz="2000" b="1" noProof="0" dirty="0">
                <a:ln>
                  <a:noFill/>
                </a:ln>
                <a:effectLst/>
                <a:uLnTx/>
                <a:uFillTx/>
                <a:latin typeface="微软雅黑" panose="020B0503020204020204" charset="-122"/>
                <a:ea typeface="微软雅黑" panose="020B0503020204020204" charset="-122"/>
                <a:cs typeface="微软雅黑" panose="020B0503020204020204" charset="-122"/>
                <a:sym typeface="+mn-lt"/>
              </a:rPr>
              <a:t>/</a:t>
            </a:r>
            <a:r>
              <a:rPr lang="zh-CN" altLang="en-US" sz="2000" b="1" noProof="0" dirty="0">
                <a:ln>
                  <a:noFill/>
                </a:ln>
                <a:effectLst/>
                <a:uLnTx/>
                <a:uFillTx/>
                <a:latin typeface="微软雅黑" panose="020B0503020204020204" charset="-122"/>
                <a:ea typeface="微软雅黑" panose="020B0503020204020204" charset="-122"/>
                <a:cs typeface="微软雅黑" panose="020B0503020204020204" charset="-122"/>
                <a:sym typeface="+mn-lt"/>
              </a:rPr>
              <a:t>年航煤加氢</a:t>
            </a:r>
            <a:r>
              <a:rPr lang="zh-CN" altLang="en-US" sz="2000" b="1" dirty="0">
                <a:latin typeface="微软雅黑" panose="020B0503020204020204" charset="-122"/>
                <a:ea typeface="微软雅黑" panose="020B0503020204020204" charset="-122"/>
                <a:cs typeface="微软雅黑" panose="020B0503020204020204" charset="-122"/>
                <a:sym typeface="+mn-ea"/>
              </a:rPr>
              <a:t>装置执行民用航煤转军用航煤生产过程存在的问题</a:t>
            </a:r>
            <a:endParaRPr kumimoji="0" lang="zh-CN" altLang="en-US" sz="2000" b="1"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sym typeface="+mn-ea"/>
            </a:endParaRPr>
          </a:p>
        </p:txBody>
      </p:sp>
      <p:pic>
        <p:nvPicPr>
          <p:cNvPr id="21507" name="图片 12"/>
          <p:cNvPicPr>
            <a:picLocks noChangeAspect="1"/>
          </p:cNvPicPr>
          <p:nvPr/>
        </p:nvPicPr>
        <p:blipFill>
          <a:blip r:embed="rId1"/>
          <a:srcRect t="28165" b="63226"/>
          <a:stretch>
            <a:fillRect/>
          </a:stretch>
        </p:blipFill>
        <p:spPr>
          <a:xfrm>
            <a:off x="0" y="539750"/>
            <a:ext cx="9144000" cy="165100"/>
          </a:xfrm>
          <a:prstGeom prst="rect">
            <a:avLst/>
          </a:prstGeom>
          <a:noFill/>
          <a:ln w="9525">
            <a:noFill/>
          </a:ln>
        </p:spPr>
      </p:pic>
      <p:sp>
        <p:nvSpPr>
          <p:cNvPr id="2" name="文本框 1"/>
          <p:cNvSpPr txBox="1"/>
          <p:nvPr/>
        </p:nvSpPr>
        <p:spPr>
          <a:xfrm>
            <a:off x="423545" y="645160"/>
            <a:ext cx="8373110" cy="563880"/>
          </a:xfrm>
          <a:prstGeom prst="rect">
            <a:avLst/>
          </a:prstGeom>
          <a:noFill/>
        </p:spPr>
        <p:txBody>
          <a:bodyPr wrap="square" rtlCol="0" anchor="t">
            <a:noAutofit/>
          </a:bodyPr>
          <a:p>
            <a:pPr lvl="0"/>
            <a:r>
              <a:rPr lang="en-US" altLang="zh-CN" sz="1600" dirty="0" smtClean="0">
                <a:effectLst/>
                <a:latin typeface="微软雅黑" panose="020B0503020204020204" charset="-122"/>
                <a:ea typeface="微软雅黑" panose="020B0503020204020204" charset="-122"/>
                <a:cs typeface="微软雅黑" panose="020B0503020204020204" charset="-122"/>
                <a:sym typeface="+mn-ea"/>
              </a:rPr>
              <a:t>      </a:t>
            </a:r>
            <a:r>
              <a:rPr lang="zh-CN" altLang="en-US" sz="1600" dirty="0" smtClean="0">
                <a:effectLst/>
                <a:latin typeface="微软雅黑" panose="020B0503020204020204" charset="-122"/>
                <a:ea typeface="微软雅黑" panose="020B0503020204020204" charset="-122"/>
                <a:cs typeface="微软雅黑" panose="020B0503020204020204" charset="-122"/>
                <a:sym typeface="+mn-ea"/>
              </a:rPr>
              <a:t>（</a:t>
            </a:r>
            <a:r>
              <a:rPr lang="en-US" altLang="zh-CN" sz="1600" dirty="0" smtClean="0">
                <a:effectLst/>
                <a:latin typeface="微软雅黑" panose="020B0503020204020204" charset="-122"/>
                <a:ea typeface="微软雅黑" panose="020B0503020204020204" charset="-122"/>
                <a:cs typeface="微软雅黑" panose="020B0503020204020204" charset="-122"/>
                <a:sym typeface="+mn-ea"/>
              </a:rPr>
              <a:t>1</a:t>
            </a:r>
            <a:r>
              <a:rPr lang="zh-CN" altLang="en-US" sz="1600" dirty="0" smtClean="0">
                <a:effectLst/>
                <a:latin typeface="微软雅黑" panose="020B0503020204020204" charset="-122"/>
                <a:ea typeface="微软雅黑" panose="020B0503020204020204" charset="-122"/>
                <a:cs typeface="微软雅黑" panose="020B0503020204020204" charset="-122"/>
                <a:sym typeface="+mn-ea"/>
              </a:rPr>
              <a:t>）</a:t>
            </a:r>
            <a:r>
              <a:rPr lang="en-US" altLang="zh-CN" sz="1600" dirty="0" smtClean="0">
                <a:effectLst/>
                <a:latin typeface="微软雅黑" panose="020B0503020204020204" charset="-122"/>
                <a:ea typeface="微软雅黑" panose="020B0503020204020204" charset="-122"/>
                <a:cs typeface="微软雅黑" panose="020B0503020204020204" charset="-122"/>
                <a:sym typeface="+mn-ea"/>
              </a:rPr>
              <a:t> </a:t>
            </a:r>
            <a:r>
              <a:rPr lang="zh-CN" altLang="en-US" sz="1600" dirty="0" smtClean="0">
                <a:effectLst/>
                <a:latin typeface="微软雅黑" panose="020B0503020204020204" charset="-122"/>
                <a:ea typeface="微软雅黑" panose="020B0503020204020204" charset="-122"/>
                <a:cs typeface="微软雅黑" panose="020B0503020204020204" charset="-122"/>
                <a:sym typeface="+mn-ea"/>
              </a:rPr>
              <a:t>在执行生产军用航煤质量标准时，需要投用脱硫罐</a:t>
            </a:r>
            <a:r>
              <a:rPr lang="en-US" altLang="zh-CN" sz="1600" dirty="0" smtClean="0">
                <a:effectLst/>
                <a:latin typeface="微软雅黑" panose="020B0503020204020204" charset="-122"/>
                <a:ea typeface="微软雅黑" panose="020B0503020204020204" charset="-122"/>
                <a:cs typeface="微软雅黑" panose="020B0503020204020204" charset="-122"/>
                <a:sym typeface="+mn-ea"/>
              </a:rPr>
              <a:t>D-202A/B/C</a:t>
            </a:r>
            <a:r>
              <a:rPr lang="zh-CN" altLang="en-US" sz="1600" dirty="0" smtClean="0">
                <a:effectLst/>
                <a:latin typeface="微软雅黑" panose="020B0503020204020204" charset="-122"/>
                <a:ea typeface="微软雅黑" panose="020B0503020204020204" charset="-122"/>
                <a:cs typeface="微软雅黑" panose="020B0503020204020204" charset="-122"/>
                <a:sym typeface="+mn-ea"/>
              </a:rPr>
              <a:t>，放净三个脱硫罐内的气体，在排气过程中大量的油气直接对大气排放，污染环境，不符合清洁生产要求。</a:t>
            </a:r>
            <a:r>
              <a:rPr lang="en-US" altLang="zh-CN" sz="1600" dirty="0" smtClean="0">
                <a:effectLst/>
                <a:latin typeface="微软雅黑" panose="020B0503020204020204" charset="-122"/>
                <a:ea typeface="微软雅黑" panose="020B0503020204020204" charset="-122"/>
                <a:cs typeface="微软雅黑" panose="020B0503020204020204" charset="-122"/>
                <a:sym typeface="+mn-ea"/>
              </a:rPr>
              <a:t>   </a:t>
            </a:r>
            <a:r>
              <a:rPr lang="en-US" altLang="zh-CN" dirty="0" smtClean="0">
                <a:effectLst/>
                <a:latin typeface="微软雅黑" panose="020B0503020204020204" charset="-122"/>
                <a:ea typeface="微软雅黑" panose="020B0503020204020204" charset="-122"/>
                <a:cs typeface="微软雅黑" panose="020B0503020204020204" charset="-122"/>
                <a:sym typeface="+mn-ea"/>
              </a:rPr>
              <a:t>    </a:t>
            </a:r>
            <a:endParaRPr lang="en-US" altLang="zh-CN" dirty="0" smtClean="0">
              <a:effectLst/>
              <a:latin typeface="微软雅黑" panose="020B0503020204020204" charset="-122"/>
              <a:ea typeface="微软雅黑" panose="020B0503020204020204" charset="-122"/>
              <a:cs typeface="微软雅黑" panose="020B0503020204020204" charset="-122"/>
              <a:sym typeface="+mn-ea"/>
            </a:endParaRPr>
          </a:p>
        </p:txBody>
      </p:sp>
      <p:pic>
        <p:nvPicPr>
          <p:cNvPr id="3" name="图片 1" descr="0880806010aff9959301"/>
          <p:cNvPicPr/>
          <p:nvPr/>
        </p:nvPicPr>
        <p:blipFill>
          <a:blip r:embed="rId2"/>
          <a:stretch>
            <a:fillRect/>
          </a:stretch>
        </p:blipFill>
        <p:spPr>
          <a:xfrm>
            <a:off x="2734310" y="1223010"/>
            <a:ext cx="2915285" cy="336423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灯片编号占位符 8"/>
          <p:cNvSpPr>
            <a:spLocks noGrp="1"/>
          </p:cNvSpPr>
          <p:nvPr>
            <p:ph type="sldNum" sz="quarter" idx="12"/>
          </p:nvPr>
        </p:nvSpPr>
        <p:spPr>
          <a:xfrm>
            <a:off x="8487240" y="4687091"/>
            <a:ext cx="621390" cy="273844"/>
          </a:xfrm>
        </p:spPr>
        <p:txBody>
          <a:bodyPr/>
          <a:lstStyle/>
          <a:p>
            <a:r>
              <a:rPr lang="en-US" altLang="zh-CN" dirty="0">
                <a:solidFill>
                  <a:srgbClr val="FFFFFF"/>
                </a:solidFill>
                <a:latin typeface="Arial" panose="020B0604020202020204" pitchFamily="34" charset="0"/>
                <a:cs typeface="Arial" panose="020B0604020202020204" pitchFamily="34" charset="0"/>
              </a:rPr>
              <a:t>5</a:t>
            </a:r>
            <a:endParaRPr lang="en-US" altLang="zh-CN" dirty="0">
              <a:solidFill>
                <a:srgbClr val="FFFFFF"/>
              </a:solidFill>
              <a:latin typeface="Arial" panose="020B0604020202020204" pitchFamily="34" charset="0"/>
              <a:cs typeface="Arial" panose="020B0604020202020204" pitchFamily="34" charset="0"/>
            </a:endParaRPr>
          </a:p>
        </p:txBody>
      </p:sp>
      <p:sp>
        <p:nvSpPr>
          <p:cNvPr id="11" name="标题 2"/>
          <p:cNvSpPr txBox="1"/>
          <p:nvPr/>
        </p:nvSpPr>
        <p:spPr>
          <a:xfrm>
            <a:off x="178435" y="60960"/>
            <a:ext cx="8590280" cy="64897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50000"/>
              </a:lnSpc>
            </a:pPr>
            <a:r>
              <a:rPr lang="zh-CN" altLang="en-US" sz="2000" b="1" noProof="0" dirty="0">
                <a:ln>
                  <a:noFill/>
                </a:ln>
                <a:effectLst/>
                <a:uLnTx/>
                <a:uFillTx/>
                <a:latin typeface="微软雅黑" panose="020B0503020204020204" charset="-122"/>
                <a:ea typeface="微软雅黑" panose="020B0503020204020204" charset="-122"/>
                <a:cs typeface="微软雅黑" panose="020B0503020204020204" charset="-122"/>
                <a:sym typeface="+mn-lt"/>
              </a:rPr>
              <a:t>三、</a:t>
            </a:r>
            <a:r>
              <a:rPr lang="en-US" altLang="zh-CN" sz="2000" b="1" noProof="0" dirty="0">
                <a:ln>
                  <a:noFill/>
                </a:ln>
                <a:effectLst/>
                <a:uLnTx/>
                <a:uFillTx/>
                <a:latin typeface="微软雅黑" panose="020B0503020204020204" charset="-122"/>
                <a:ea typeface="微软雅黑" panose="020B0503020204020204" charset="-122"/>
                <a:cs typeface="微软雅黑" panose="020B0503020204020204" charset="-122"/>
                <a:sym typeface="+mn-lt"/>
              </a:rPr>
              <a:t>80</a:t>
            </a:r>
            <a:r>
              <a:rPr lang="zh-CN" altLang="en-US" sz="2000" b="1" noProof="0" dirty="0">
                <a:ln>
                  <a:noFill/>
                </a:ln>
                <a:effectLst/>
                <a:uLnTx/>
                <a:uFillTx/>
                <a:latin typeface="微软雅黑" panose="020B0503020204020204" charset="-122"/>
                <a:ea typeface="微软雅黑" panose="020B0503020204020204" charset="-122"/>
                <a:cs typeface="微软雅黑" panose="020B0503020204020204" charset="-122"/>
                <a:sym typeface="+mn-lt"/>
              </a:rPr>
              <a:t>万吨</a:t>
            </a:r>
            <a:r>
              <a:rPr lang="en-US" altLang="zh-CN" sz="2000" b="1" noProof="0" dirty="0">
                <a:ln>
                  <a:noFill/>
                </a:ln>
                <a:effectLst/>
                <a:uLnTx/>
                <a:uFillTx/>
                <a:latin typeface="微软雅黑" panose="020B0503020204020204" charset="-122"/>
                <a:ea typeface="微软雅黑" panose="020B0503020204020204" charset="-122"/>
                <a:cs typeface="微软雅黑" panose="020B0503020204020204" charset="-122"/>
                <a:sym typeface="+mn-lt"/>
              </a:rPr>
              <a:t>/</a:t>
            </a:r>
            <a:r>
              <a:rPr lang="zh-CN" altLang="en-US" sz="2000" b="1" noProof="0" dirty="0">
                <a:ln>
                  <a:noFill/>
                </a:ln>
                <a:effectLst/>
                <a:uLnTx/>
                <a:uFillTx/>
                <a:latin typeface="微软雅黑" panose="020B0503020204020204" charset="-122"/>
                <a:ea typeface="微软雅黑" panose="020B0503020204020204" charset="-122"/>
                <a:cs typeface="微软雅黑" panose="020B0503020204020204" charset="-122"/>
                <a:sym typeface="+mn-lt"/>
              </a:rPr>
              <a:t>年航煤加氢</a:t>
            </a:r>
            <a:r>
              <a:rPr lang="zh-CN" altLang="en-US" sz="2000" b="1" dirty="0">
                <a:latin typeface="微软雅黑" panose="020B0503020204020204" charset="-122"/>
                <a:ea typeface="微软雅黑" panose="020B0503020204020204" charset="-122"/>
                <a:cs typeface="微软雅黑" panose="020B0503020204020204" charset="-122"/>
                <a:sym typeface="+mn-ea"/>
              </a:rPr>
              <a:t>装置执行民用航煤转军用航煤生产过程存在的问题</a:t>
            </a:r>
            <a:endParaRPr kumimoji="0" lang="zh-CN" altLang="en-US" sz="2000" b="1"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sym typeface="+mn-ea"/>
            </a:endParaRPr>
          </a:p>
        </p:txBody>
      </p:sp>
      <p:pic>
        <p:nvPicPr>
          <p:cNvPr id="21507" name="图片 12"/>
          <p:cNvPicPr>
            <a:picLocks noChangeAspect="1"/>
          </p:cNvPicPr>
          <p:nvPr/>
        </p:nvPicPr>
        <p:blipFill>
          <a:blip r:embed="rId1"/>
          <a:srcRect t="28165" b="63226"/>
          <a:stretch>
            <a:fillRect/>
          </a:stretch>
        </p:blipFill>
        <p:spPr>
          <a:xfrm>
            <a:off x="0" y="539750"/>
            <a:ext cx="9144000" cy="165100"/>
          </a:xfrm>
          <a:prstGeom prst="rect">
            <a:avLst/>
          </a:prstGeom>
          <a:noFill/>
          <a:ln w="9525">
            <a:noFill/>
          </a:ln>
        </p:spPr>
      </p:pic>
      <p:sp>
        <p:nvSpPr>
          <p:cNvPr id="2" name="文本框 1"/>
          <p:cNvSpPr txBox="1"/>
          <p:nvPr/>
        </p:nvSpPr>
        <p:spPr>
          <a:xfrm>
            <a:off x="423545" y="645160"/>
            <a:ext cx="8373110" cy="563880"/>
          </a:xfrm>
          <a:prstGeom prst="rect">
            <a:avLst/>
          </a:prstGeom>
          <a:noFill/>
        </p:spPr>
        <p:txBody>
          <a:bodyPr wrap="square" rtlCol="0" anchor="t">
            <a:noAutofit/>
          </a:bodyPr>
          <a:p>
            <a:pPr lvl="0"/>
            <a:r>
              <a:rPr lang="en-US" altLang="zh-CN" sz="1600" dirty="0" smtClean="0">
                <a:effectLst/>
                <a:latin typeface="微软雅黑" panose="020B0503020204020204" charset="-122"/>
                <a:ea typeface="微软雅黑" panose="020B0503020204020204" charset="-122"/>
                <a:cs typeface="微软雅黑" panose="020B0503020204020204" charset="-122"/>
                <a:sym typeface="+mn-ea"/>
              </a:rPr>
              <a:t>      </a:t>
            </a:r>
            <a:r>
              <a:rPr lang="zh-CN" altLang="en-US" sz="1600" dirty="0" smtClean="0">
                <a:effectLst/>
                <a:latin typeface="微软雅黑" panose="020B0503020204020204" charset="-122"/>
                <a:ea typeface="微软雅黑" panose="020B0503020204020204" charset="-122"/>
                <a:cs typeface="微软雅黑" panose="020B0503020204020204" charset="-122"/>
                <a:sym typeface="+mn-ea"/>
              </a:rPr>
              <a:t>（</a:t>
            </a:r>
            <a:r>
              <a:rPr lang="en-US" altLang="zh-CN" sz="1600" dirty="0" smtClean="0">
                <a:effectLst/>
                <a:latin typeface="微软雅黑" panose="020B0503020204020204" charset="-122"/>
                <a:ea typeface="微软雅黑" panose="020B0503020204020204" charset="-122"/>
                <a:cs typeface="微软雅黑" panose="020B0503020204020204" charset="-122"/>
                <a:sym typeface="+mn-ea"/>
              </a:rPr>
              <a:t>2</a:t>
            </a:r>
            <a:r>
              <a:rPr lang="zh-CN" altLang="en-US" sz="1600" dirty="0" smtClean="0">
                <a:effectLst/>
                <a:latin typeface="微软雅黑" panose="020B0503020204020204" charset="-122"/>
                <a:ea typeface="微软雅黑" panose="020B0503020204020204" charset="-122"/>
                <a:cs typeface="微软雅黑" panose="020B0503020204020204" charset="-122"/>
                <a:sym typeface="+mn-ea"/>
              </a:rPr>
              <a:t>）</a:t>
            </a:r>
            <a:r>
              <a:rPr lang="en-US" altLang="zh-CN" sz="1600" dirty="0" smtClean="0">
                <a:effectLst/>
                <a:latin typeface="微软雅黑" panose="020B0503020204020204" charset="-122"/>
                <a:ea typeface="微软雅黑" panose="020B0503020204020204" charset="-122"/>
                <a:cs typeface="微软雅黑" panose="020B0503020204020204" charset="-122"/>
                <a:sym typeface="+mn-ea"/>
              </a:rPr>
              <a:t> </a:t>
            </a:r>
            <a:r>
              <a:rPr lang="zh-CN" altLang="en-US" sz="1600" dirty="0" smtClean="0">
                <a:effectLst/>
                <a:latin typeface="微软雅黑" panose="020B0503020204020204" charset="-122"/>
                <a:ea typeface="微软雅黑" panose="020B0503020204020204" charset="-122"/>
                <a:cs typeface="微软雅黑" panose="020B0503020204020204" charset="-122"/>
                <a:sym typeface="+mn-ea"/>
              </a:rPr>
              <a:t>在排气过程中大量的油气对大气环境排放，对装置的安全运行造成重大的安全隐患，排气阀内漏、夏季高温、雷雨天气泄露的可燃油气极大的增加了装置的安全风险。</a:t>
            </a:r>
            <a:r>
              <a:rPr lang="en-US" altLang="zh-CN" sz="1600" dirty="0" smtClean="0">
                <a:effectLst/>
                <a:latin typeface="微软雅黑" panose="020B0503020204020204" charset="-122"/>
                <a:ea typeface="微软雅黑" panose="020B0503020204020204" charset="-122"/>
                <a:cs typeface="微软雅黑" panose="020B0503020204020204" charset="-122"/>
                <a:sym typeface="+mn-ea"/>
              </a:rPr>
              <a:t>    </a:t>
            </a:r>
            <a:r>
              <a:rPr lang="en-US" altLang="zh-CN" sz="1600" dirty="0" smtClean="0">
                <a:effectLst/>
                <a:latin typeface="微软雅黑" panose="020B0503020204020204" charset="-122"/>
                <a:ea typeface="微软雅黑" panose="020B0503020204020204" charset="-122"/>
                <a:cs typeface="微软雅黑" panose="020B0503020204020204" charset="-122"/>
                <a:sym typeface="+mn-ea"/>
              </a:rPr>
              <a:t>  </a:t>
            </a:r>
            <a:r>
              <a:rPr lang="en-US" altLang="zh-CN" dirty="0" smtClean="0">
                <a:effectLst/>
                <a:latin typeface="微软雅黑" panose="020B0503020204020204" charset="-122"/>
                <a:ea typeface="微软雅黑" panose="020B0503020204020204" charset="-122"/>
                <a:cs typeface="微软雅黑" panose="020B0503020204020204" charset="-122"/>
                <a:sym typeface="+mn-ea"/>
              </a:rPr>
              <a:t>    </a:t>
            </a:r>
            <a:endParaRPr lang="en-US" altLang="zh-CN" dirty="0" smtClean="0">
              <a:effectLst/>
              <a:latin typeface="微软雅黑" panose="020B0503020204020204" charset="-122"/>
              <a:ea typeface="微软雅黑" panose="020B0503020204020204" charset="-122"/>
              <a:cs typeface="微软雅黑" panose="020B0503020204020204" charset="-122"/>
              <a:sym typeface="+mn-ea"/>
            </a:endParaRPr>
          </a:p>
        </p:txBody>
      </p:sp>
      <p:pic>
        <p:nvPicPr>
          <p:cNvPr id="5" name="图片 2" descr="0880806010afb9e69101"/>
          <p:cNvPicPr/>
          <p:nvPr/>
        </p:nvPicPr>
        <p:blipFill>
          <a:blip r:embed="rId2"/>
          <a:stretch>
            <a:fillRect/>
          </a:stretch>
        </p:blipFill>
        <p:spPr>
          <a:xfrm flipH="1">
            <a:off x="2627630" y="1209040"/>
            <a:ext cx="3472815" cy="3402965"/>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灯片编号占位符 8"/>
          <p:cNvSpPr>
            <a:spLocks noGrp="1"/>
          </p:cNvSpPr>
          <p:nvPr>
            <p:ph type="sldNum" sz="quarter" idx="12"/>
          </p:nvPr>
        </p:nvSpPr>
        <p:spPr>
          <a:xfrm>
            <a:off x="8487240" y="4687091"/>
            <a:ext cx="621390" cy="273844"/>
          </a:xfrm>
        </p:spPr>
        <p:txBody>
          <a:bodyPr/>
          <a:lstStyle/>
          <a:p>
            <a:r>
              <a:rPr lang="en-US" altLang="zh-CN" dirty="0">
                <a:solidFill>
                  <a:srgbClr val="FFFFFF"/>
                </a:solidFill>
                <a:latin typeface="Arial" panose="020B0604020202020204" pitchFamily="34" charset="0"/>
                <a:cs typeface="Arial" panose="020B0604020202020204" pitchFamily="34" charset="0"/>
              </a:rPr>
              <a:t>7</a:t>
            </a:r>
            <a:endParaRPr lang="en-US" altLang="zh-CN" dirty="0">
              <a:solidFill>
                <a:srgbClr val="FFFFFF"/>
              </a:solidFill>
              <a:latin typeface="Arial" panose="020B0604020202020204" pitchFamily="34" charset="0"/>
              <a:cs typeface="Arial" panose="020B0604020202020204" pitchFamily="34" charset="0"/>
            </a:endParaRPr>
          </a:p>
        </p:txBody>
      </p:sp>
      <p:sp>
        <p:nvSpPr>
          <p:cNvPr id="11" name="标题 2"/>
          <p:cNvSpPr txBox="1"/>
          <p:nvPr/>
        </p:nvSpPr>
        <p:spPr>
          <a:xfrm>
            <a:off x="247650" y="51435"/>
            <a:ext cx="8520430" cy="64897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50000"/>
              </a:lnSpc>
            </a:pPr>
            <a:r>
              <a:rPr lang="zh-CN" altLang="en-US" sz="2000" b="1" noProof="0" dirty="0">
                <a:ln>
                  <a:noFill/>
                </a:ln>
                <a:effectLst/>
                <a:uLnTx/>
                <a:uFillTx/>
                <a:latin typeface="微软雅黑" panose="020B0503020204020204" charset="-122"/>
                <a:ea typeface="微软雅黑" panose="020B0503020204020204" charset="-122"/>
                <a:cs typeface="微软雅黑" panose="020B0503020204020204" charset="-122"/>
                <a:sym typeface="+mn-lt"/>
              </a:rPr>
              <a:t>三、</a:t>
            </a:r>
            <a:r>
              <a:rPr lang="en-US" altLang="zh-CN" sz="2000" b="1" noProof="0" dirty="0">
                <a:ln>
                  <a:noFill/>
                </a:ln>
                <a:effectLst/>
                <a:uLnTx/>
                <a:uFillTx/>
                <a:latin typeface="微软雅黑" panose="020B0503020204020204" charset="-122"/>
                <a:ea typeface="微软雅黑" panose="020B0503020204020204" charset="-122"/>
                <a:cs typeface="微软雅黑" panose="020B0503020204020204" charset="-122"/>
                <a:sym typeface="+mn-lt"/>
              </a:rPr>
              <a:t>80</a:t>
            </a:r>
            <a:r>
              <a:rPr lang="zh-CN" altLang="en-US" sz="2000" b="1" noProof="0" dirty="0">
                <a:ln>
                  <a:noFill/>
                </a:ln>
                <a:effectLst/>
                <a:uLnTx/>
                <a:uFillTx/>
                <a:latin typeface="微软雅黑" panose="020B0503020204020204" charset="-122"/>
                <a:ea typeface="微软雅黑" panose="020B0503020204020204" charset="-122"/>
                <a:cs typeface="微软雅黑" panose="020B0503020204020204" charset="-122"/>
                <a:sym typeface="+mn-lt"/>
              </a:rPr>
              <a:t>万吨</a:t>
            </a:r>
            <a:r>
              <a:rPr lang="en-US" altLang="zh-CN" sz="2000" b="1" noProof="0" dirty="0">
                <a:ln>
                  <a:noFill/>
                </a:ln>
                <a:effectLst/>
                <a:uLnTx/>
                <a:uFillTx/>
                <a:latin typeface="微软雅黑" panose="020B0503020204020204" charset="-122"/>
                <a:ea typeface="微软雅黑" panose="020B0503020204020204" charset="-122"/>
                <a:cs typeface="微软雅黑" panose="020B0503020204020204" charset="-122"/>
                <a:sym typeface="+mn-lt"/>
              </a:rPr>
              <a:t>/</a:t>
            </a:r>
            <a:r>
              <a:rPr lang="zh-CN" altLang="en-US" sz="2000" b="1" noProof="0" dirty="0">
                <a:ln>
                  <a:noFill/>
                </a:ln>
                <a:effectLst/>
                <a:uLnTx/>
                <a:uFillTx/>
                <a:latin typeface="微软雅黑" panose="020B0503020204020204" charset="-122"/>
                <a:ea typeface="微软雅黑" panose="020B0503020204020204" charset="-122"/>
                <a:cs typeface="微软雅黑" panose="020B0503020204020204" charset="-122"/>
                <a:sym typeface="+mn-lt"/>
              </a:rPr>
              <a:t>年航煤加氢</a:t>
            </a:r>
            <a:r>
              <a:rPr lang="zh-CN" altLang="en-US" sz="2000" b="1" dirty="0">
                <a:latin typeface="微软雅黑" panose="020B0503020204020204" charset="-122"/>
                <a:ea typeface="微软雅黑" panose="020B0503020204020204" charset="-122"/>
                <a:cs typeface="微软雅黑" panose="020B0503020204020204" charset="-122"/>
                <a:sym typeface="+mn-ea"/>
              </a:rPr>
              <a:t>装置执行民用航煤转军用航煤生产过程存在的问题</a:t>
            </a:r>
            <a:endParaRPr kumimoji="0" lang="zh-CN" altLang="en-US" sz="2000" b="1"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sym typeface="+mn-ea"/>
            </a:endParaRPr>
          </a:p>
        </p:txBody>
      </p:sp>
      <p:pic>
        <p:nvPicPr>
          <p:cNvPr id="21507" name="图片 12"/>
          <p:cNvPicPr>
            <a:picLocks noChangeAspect="1"/>
          </p:cNvPicPr>
          <p:nvPr/>
        </p:nvPicPr>
        <p:blipFill>
          <a:blip r:embed="rId1"/>
          <a:srcRect t="28165" b="63226"/>
          <a:stretch>
            <a:fillRect/>
          </a:stretch>
        </p:blipFill>
        <p:spPr>
          <a:xfrm>
            <a:off x="0" y="539750"/>
            <a:ext cx="9144000" cy="165100"/>
          </a:xfrm>
          <a:prstGeom prst="rect">
            <a:avLst/>
          </a:prstGeom>
          <a:noFill/>
          <a:ln w="9525">
            <a:noFill/>
          </a:ln>
        </p:spPr>
      </p:pic>
      <p:sp>
        <p:nvSpPr>
          <p:cNvPr id="2" name="文本框 1"/>
          <p:cNvSpPr txBox="1"/>
          <p:nvPr/>
        </p:nvSpPr>
        <p:spPr>
          <a:xfrm>
            <a:off x="351790" y="645160"/>
            <a:ext cx="8373110" cy="411480"/>
          </a:xfrm>
          <a:prstGeom prst="rect">
            <a:avLst/>
          </a:prstGeom>
          <a:noFill/>
        </p:spPr>
        <p:txBody>
          <a:bodyPr wrap="square" rtlCol="0" anchor="t">
            <a:noAutofit/>
          </a:bodyPr>
          <a:p>
            <a:r>
              <a:rPr lang="en-US" altLang="zh-CN" sz="1600" dirty="0" smtClean="0">
                <a:latin typeface="微软雅黑" panose="020B0503020204020204" charset="-122"/>
                <a:ea typeface="微软雅黑" panose="020B0503020204020204" charset="-122"/>
                <a:cs typeface="微软雅黑" panose="020B0503020204020204" charset="-122"/>
                <a:sym typeface="+mn-ea"/>
              </a:rPr>
              <a:t>      </a:t>
            </a:r>
            <a:r>
              <a:rPr lang="zh-CN" altLang="en-US" sz="1400" dirty="0" smtClean="0">
                <a:latin typeface="微软雅黑" panose="020B0503020204020204" charset="-122"/>
                <a:ea typeface="微软雅黑" panose="020B0503020204020204" charset="-122"/>
                <a:cs typeface="微软雅黑" panose="020B0503020204020204" charset="-122"/>
                <a:sym typeface="+mn-ea"/>
              </a:rPr>
              <a:t>（</a:t>
            </a:r>
            <a:r>
              <a:rPr lang="en-US" altLang="zh-CN" sz="1400" dirty="0" smtClean="0">
                <a:latin typeface="微软雅黑" panose="020B0503020204020204" charset="-122"/>
                <a:ea typeface="微软雅黑" panose="020B0503020204020204" charset="-122"/>
                <a:cs typeface="微软雅黑" panose="020B0503020204020204" charset="-122"/>
                <a:sym typeface="+mn-ea"/>
              </a:rPr>
              <a:t>3</a:t>
            </a:r>
            <a:r>
              <a:rPr lang="zh-CN" altLang="en-US" sz="1400" dirty="0" smtClean="0">
                <a:latin typeface="微软雅黑" panose="020B0503020204020204" charset="-122"/>
                <a:ea typeface="微软雅黑" panose="020B0503020204020204" charset="-122"/>
                <a:cs typeface="微软雅黑" panose="020B0503020204020204" charset="-122"/>
                <a:sym typeface="+mn-ea"/>
              </a:rPr>
              <a:t>）</a:t>
            </a:r>
            <a:r>
              <a:rPr lang="en-US" altLang="zh-CN" sz="1600" dirty="0" smtClean="0">
                <a:latin typeface="微软雅黑" panose="020B0503020204020204" charset="-122"/>
                <a:ea typeface="微软雅黑" panose="020B0503020204020204" charset="-122"/>
                <a:cs typeface="微软雅黑" panose="020B0503020204020204" charset="-122"/>
                <a:sym typeface="+mn-ea"/>
              </a:rPr>
              <a:t> </a:t>
            </a:r>
            <a:r>
              <a:rPr lang="zh-CN" altLang="en-US" sz="1600" dirty="0" smtClean="0">
                <a:latin typeface="微软雅黑" panose="020B0503020204020204" charset="-122"/>
                <a:ea typeface="微软雅黑" panose="020B0503020204020204" charset="-122"/>
                <a:cs typeface="微软雅黑" panose="020B0503020204020204" charset="-122"/>
                <a:sym typeface="+mn-ea"/>
              </a:rPr>
              <a:t>如果排气不彻底，产品出装置航煤中就会带气，改变液体流速会造成质量流量计损坏。</a:t>
            </a:r>
            <a:r>
              <a:rPr lang="en-US" altLang="zh-CN" sz="1400" dirty="0" smtClean="0">
                <a:latin typeface="微软雅黑" panose="020B0503020204020204" charset="-122"/>
                <a:ea typeface="微软雅黑" panose="020B0503020204020204" charset="-122"/>
                <a:cs typeface="微软雅黑" panose="020B0503020204020204" charset="-122"/>
                <a:sym typeface="+mn-ea"/>
              </a:rPr>
              <a:t>     </a:t>
            </a:r>
            <a:endParaRPr lang="en-US" altLang="zh-CN" sz="1400" dirty="0" smtClean="0">
              <a:latin typeface="微软雅黑" panose="020B0503020204020204" charset="-122"/>
              <a:ea typeface="微软雅黑" panose="020B0503020204020204" charset="-122"/>
              <a:cs typeface="微软雅黑" panose="020B0503020204020204" charset="-122"/>
              <a:sym typeface="+mn-ea"/>
            </a:endParaRPr>
          </a:p>
        </p:txBody>
      </p:sp>
      <p:pic>
        <p:nvPicPr>
          <p:cNvPr id="100" name="图片 99"/>
          <p:cNvPicPr/>
          <p:nvPr/>
        </p:nvPicPr>
        <p:blipFill>
          <a:blip r:embed="rId2"/>
          <a:stretch>
            <a:fillRect/>
          </a:stretch>
        </p:blipFill>
        <p:spPr>
          <a:xfrm>
            <a:off x="1602105" y="1148080"/>
            <a:ext cx="5939155" cy="3367405"/>
          </a:xfrm>
          <a:prstGeom prst="rect">
            <a:avLst/>
          </a:prstGeom>
          <a:noFill/>
          <a:ln w="9525">
            <a:noFill/>
          </a:ln>
        </p:spPr>
      </p:pic>
      <p:sp>
        <p:nvSpPr>
          <p:cNvPr id="101" name="文本框 100"/>
          <p:cNvSpPr txBox="1"/>
          <p:nvPr/>
        </p:nvSpPr>
        <p:spPr>
          <a:xfrm>
            <a:off x="-3618865" y="4650105"/>
            <a:ext cx="2548255" cy="368300"/>
          </a:xfrm>
          <a:prstGeom prst="rect">
            <a:avLst/>
          </a:prstGeom>
          <a:noFill/>
          <a:ln w="9525">
            <a:noFill/>
          </a:ln>
        </p:spPr>
        <p:txBody>
          <a:bodyPr wrap="square">
            <a:spAutoFit/>
          </a:bodyPr>
          <a:p>
            <a:r>
              <a:rPr lang="zh-CN" altLang="en-US"/>
              <a:t> </a:t>
            </a:r>
            <a:endParaRPr lang="zh-CN" altLang="en-US"/>
          </a:p>
        </p:txBody>
      </p: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2293</Words>
  <Application>WPS 演示</Application>
  <PresentationFormat>全屏显示(16:9)</PresentationFormat>
  <Paragraphs>159</Paragraphs>
  <Slides>16</Slides>
  <Notes>2</Notes>
  <HiddenSlides>0</HiddenSlides>
  <MMClips>0</MMClips>
  <ScaleCrop>false</ScaleCrop>
  <HeadingPairs>
    <vt:vector size="8" baseType="variant">
      <vt:variant>
        <vt:lpstr>已用的字体</vt:lpstr>
      </vt:variant>
      <vt:variant>
        <vt:i4>11</vt:i4>
      </vt:variant>
      <vt:variant>
        <vt:lpstr>主题</vt:lpstr>
      </vt:variant>
      <vt:variant>
        <vt:i4>3</vt:i4>
      </vt:variant>
      <vt:variant>
        <vt:lpstr>嵌入 OLE 服务器</vt:lpstr>
      </vt:variant>
      <vt:variant>
        <vt:i4>1</vt:i4>
      </vt:variant>
      <vt:variant>
        <vt:lpstr>幻灯片标题</vt:lpstr>
      </vt:variant>
      <vt:variant>
        <vt:i4>16</vt:i4>
      </vt:variant>
    </vt:vector>
  </HeadingPairs>
  <TitlesOfParts>
    <vt:vector size="31" baseType="lpstr">
      <vt:lpstr>Arial</vt:lpstr>
      <vt:lpstr>宋体</vt:lpstr>
      <vt:lpstr>Wingdings</vt:lpstr>
      <vt:lpstr>方正兰亭中黑简体</vt:lpstr>
      <vt:lpstr>黑体</vt:lpstr>
      <vt:lpstr>Arial Unicode MS</vt:lpstr>
      <vt:lpstr>微软雅黑</vt:lpstr>
      <vt:lpstr>Arial</vt:lpstr>
      <vt:lpstr>HYDaSongJ</vt:lpstr>
      <vt:lpstr>Segoe Print</vt:lpstr>
      <vt:lpstr>Calibri</vt:lpstr>
      <vt:lpstr>Office 主题</vt:lpstr>
      <vt:lpstr>1_自定义设计方案</vt:lpstr>
      <vt:lpstr>自定义设计方案</vt:lpstr>
      <vt:lpstr>Visio.Drawing.11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武敏</dc:creator>
  <cp:lastModifiedBy>武云峰</cp:lastModifiedBy>
  <cp:revision>179</cp:revision>
  <dcterms:created xsi:type="dcterms:W3CDTF">2014-09-04T11:10:00Z</dcterms:created>
  <dcterms:modified xsi:type="dcterms:W3CDTF">2024-12-02T15:28:23Z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2052-11.8.2.11718</vt:lpwstr>
  </property>
  <property fmtid="{D5CDD505-2E9C-101B-9397-08002B2CF9AE}" pid="3" name="ICV">
    <vt:lpwstr>4F57EDF8411F4E9F95A185388F80354A</vt:lpwstr>
  </property>
</Properties>
</file>