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303" r:id="rId4"/>
    <p:sldId id="301" r:id="rId5"/>
    <p:sldId id="304" r:id="rId6"/>
    <p:sldId id="305" r:id="rId7"/>
    <p:sldId id="307" r:id="rId8"/>
    <p:sldId id="306" r:id="rId9"/>
    <p:sldId id="308" r:id="rId10"/>
    <p:sldId id="310" r:id="rId11"/>
    <p:sldId id="309" r:id="rId12"/>
    <p:sldId id="300" r:id="rId1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03" d="100"/>
          <a:sy n="103" d="100"/>
        </p:scale>
        <p:origin x="72" y="3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stretch>
            <a:fillRect/>
          </a:stretch>
        </p:blipFill>
        <p:spPr>
          <a:xfrm rot="21600000">
            <a:off x="7912050" y="4627432"/>
            <a:ext cx="4062017" cy="2230567"/>
          </a:xfrm>
          <a:prstGeom prst="rect">
            <a:avLst/>
          </a:prstGeom>
        </p:spPr>
      </p:pic>
      <p:sp>
        <p:nvSpPr>
          <p:cNvPr id="4" name="textbox 4"/>
          <p:cNvSpPr/>
          <p:nvPr/>
        </p:nvSpPr>
        <p:spPr>
          <a:xfrm>
            <a:off x="1701332" y="2199659"/>
            <a:ext cx="8881109" cy="634365"/>
          </a:xfrm>
          <a:prstGeom prst="rect">
            <a:avLst/>
          </a:prstGeom>
          <a:noFill/>
          <a:ln w="0" cap="flat">
            <a:noFill/>
            <a:prstDash val="solid"/>
            <a:miter lim="0"/>
          </a:ln>
        </p:spPr>
        <p:txBody>
          <a:bodyPr vert="horz" wrap="square" lIns="0" tIns="0" rIns="0" bIns="0"/>
          <a:lstStyle/>
          <a:p>
            <a:pPr algn="l" rtl="0" eaLnBrk="0">
              <a:lnSpc>
                <a:spcPct val="73215"/>
              </a:lnSpc>
              <a:tabLst/>
            </a:pPr>
            <a:endParaRPr sz="100" dirty="0">
              <a:latin typeface="Arial"/>
              <a:ea typeface="Arial"/>
              <a:cs typeface="Arial"/>
            </a:endParaRPr>
          </a:p>
          <a:p>
            <a:pPr marL="12700" eaLnBrk="0">
              <a:lnSpc>
                <a:spcPct val="91000"/>
              </a:lnSpc>
            </a:pPr>
            <a:r>
              <a:rPr lang="zh-CN" altLang="en-US" sz="2800" b="1" kern="0" spc="270" dirty="0">
                <a:solidFill>
                  <a:srgbClr val="2E54A1">
                    <a:alpha val="100000"/>
                  </a:srgbClr>
                </a:solidFill>
                <a:latin typeface="Microsoft YaHei"/>
                <a:ea typeface="Microsoft YaHei"/>
                <a:cs typeface="Microsoft YaHei"/>
              </a:rPr>
              <a:t>磨煤机入口风量保护逻辑优化方法、装置及系统</a:t>
            </a:r>
            <a:endParaRPr sz="2800" dirty="0">
              <a:latin typeface="Microsoft YaHei"/>
              <a:ea typeface="Microsoft YaHei"/>
              <a:cs typeface="Microsoft YaHei"/>
            </a:endParaRPr>
          </a:p>
        </p:txBody>
      </p:sp>
      <p:sp>
        <p:nvSpPr>
          <p:cNvPr id="6" name="textbox 6"/>
          <p:cNvSpPr/>
          <p:nvPr/>
        </p:nvSpPr>
        <p:spPr>
          <a:xfrm>
            <a:off x="6339848" y="4260562"/>
            <a:ext cx="5934529" cy="521334"/>
          </a:xfrm>
          <a:prstGeom prst="rect">
            <a:avLst/>
          </a:prstGeom>
          <a:noFill/>
          <a:ln w="0" cap="flat">
            <a:noFill/>
            <a:prstDash val="solid"/>
            <a:miter lim="0"/>
          </a:ln>
        </p:spPr>
        <p:txBody>
          <a:bodyPr vert="horz" wrap="square" lIns="0" tIns="0" rIns="0" bIns="0"/>
          <a:lstStyle/>
          <a:p>
            <a:pPr algn="l" rtl="0" eaLnBrk="0">
              <a:lnSpc>
                <a:spcPct val="79940"/>
              </a:lnSpc>
              <a:tabLst/>
            </a:pPr>
            <a:endParaRPr sz="100" dirty="0">
              <a:latin typeface="Arial"/>
              <a:ea typeface="Arial"/>
              <a:cs typeface="Arial"/>
            </a:endParaRPr>
          </a:p>
          <a:p>
            <a:pPr marL="12700" algn="l" rtl="0" eaLnBrk="0">
              <a:lnSpc>
                <a:spcPct val="93000"/>
              </a:lnSpc>
              <a:tabLst/>
            </a:pPr>
            <a:r>
              <a:rPr lang="zh-CN" altLang="en-US" sz="2800" b="1" kern="0" spc="320" dirty="0" smtClean="0">
                <a:solidFill>
                  <a:srgbClr val="2E54A1">
                    <a:alpha val="100000"/>
                  </a:srgbClr>
                </a:solidFill>
                <a:latin typeface="Microsoft YaHei"/>
                <a:ea typeface="Microsoft YaHei"/>
                <a:cs typeface="Microsoft YaHei"/>
              </a:rPr>
              <a:t>推荐单位</a:t>
            </a:r>
            <a:r>
              <a:rPr lang="en-US" altLang="zh-CN" sz="2800" b="1" kern="0" spc="320" dirty="0" smtClean="0">
                <a:solidFill>
                  <a:srgbClr val="2E54A1">
                    <a:alpha val="100000"/>
                  </a:srgbClr>
                </a:solidFill>
                <a:latin typeface="Microsoft YaHei"/>
                <a:ea typeface="Microsoft YaHei"/>
                <a:cs typeface="Microsoft YaHei"/>
              </a:rPr>
              <a:t>-</a:t>
            </a:r>
            <a:r>
              <a:rPr lang="zh-CN" altLang="en-US" sz="2800" b="1" kern="0" spc="320" dirty="0" smtClean="0">
                <a:solidFill>
                  <a:srgbClr val="2E54A1">
                    <a:alpha val="100000"/>
                  </a:srgbClr>
                </a:solidFill>
                <a:latin typeface="Microsoft YaHei"/>
                <a:ea typeface="Microsoft YaHei"/>
                <a:cs typeface="Microsoft YaHei"/>
              </a:rPr>
              <a:t>市农林水电工会</a:t>
            </a:r>
            <a:endParaRPr sz="2800" dirty="0">
              <a:latin typeface="Microsoft YaHei"/>
              <a:ea typeface="Microsoft YaHei"/>
              <a:cs typeface="Microsoft YaHei"/>
            </a:endParaRPr>
          </a:p>
        </p:txBody>
      </p:sp>
      <p:pic>
        <p:nvPicPr>
          <p:cNvPr id="8" name="picture 8"/>
          <p:cNvPicPr>
            <a:picLocks noChangeAspect="1"/>
          </p:cNvPicPr>
          <p:nvPr/>
        </p:nvPicPr>
        <p:blipFill>
          <a:blip r:embed="rId3"/>
          <a:stretch>
            <a:fillRect/>
          </a:stretch>
        </p:blipFill>
        <p:spPr>
          <a:xfrm rot="21600000">
            <a:off x="953038" y="806958"/>
            <a:ext cx="2019426" cy="398852"/>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0"/>
          <p:cNvPicPr>
            <a:picLocks noChangeAspect="1"/>
          </p:cNvPicPr>
          <p:nvPr/>
        </p:nvPicPr>
        <p:blipFill>
          <a:blip r:embed="rId2"/>
          <a:stretch>
            <a:fillRect/>
          </a:stretch>
        </p:blipFill>
        <p:spPr>
          <a:xfrm rot="21600000">
            <a:off x="7912050" y="4627432"/>
            <a:ext cx="4062017" cy="2230567"/>
          </a:xfrm>
          <a:prstGeom prst="rect">
            <a:avLst/>
          </a:prstGeom>
        </p:spPr>
      </p:pic>
      <p:pic>
        <p:nvPicPr>
          <p:cNvPr id="24" name="picture 24"/>
          <p:cNvPicPr>
            <a:picLocks noChangeAspect="1"/>
          </p:cNvPicPr>
          <p:nvPr/>
        </p:nvPicPr>
        <p:blipFill>
          <a:blip r:embed="rId3"/>
          <a:stretch>
            <a:fillRect/>
          </a:stretch>
        </p:blipFill>
        <p:spPr>
          <a:xfrm rot="21600000">
            <a:off x="794542" y="589026"/>
            <a:ext cx="2019426" cy="398852"/>
          </a:xfrm>
          <a:prstGeom prst="rect">
            <a:avLst/>
          </a:prstGeom>
        </p:spPr>
      </p:pic>
      <p:sp>
        <p:nvSpPr>
          <p:cNvPr id="2" name="文本框 1"/>
          <p:cNvSpPr txBox="1"/>
          <p:nvPr/>
        </p:nvSpPr>
        <p:spPr>
          <a:xfrm>
            <a:off x="1087395" y="1594744"/>
            <a:ext cx="9053384" cy="4916731"/>
          </a:xfrm>
          <a:prstGeom prst="rect">
            <a:avLst/>
          </a:prstGeom>
          <a:noFill/>
        </p:spPr>
        <p:txBody>
          <a:bodyPr wrap="square" rtlCol="0">
            <a:spAutoFit/>
          </a:bodyPr>
          <a:lstStyle/>
          <a:p>
            <a:pPr indent="457200">
              <a:lnSpc>
                <a:spcPct val="150000"/>
              </a:lnSpc>
            </a:pPr>
            <a:r>
              <a:rPr lang="zh-CN" altLang="en-US" sz="2000" dirty="0" smtClean="0">
                <a:solidFill>
                  <a:schemeClr val="accent1">
                    <a:lumMod val="75000"/>
                  </a:schemeClr>
                </a:solidFill>
              </a:rPr>
              <a:t>经济效益分析：</a:t>
            </a:r>
            <a:endParaRPr lang="en-US" altLang="zh-CN" sz="2000" dirty="0" smtClean="0">
              <a:solidFill>
                <a:schemeClr val="accent1">
                  <a:lumMod val="75000"/>
                </a:schemeClr>
              </a:solidFill>
            </a:endParaRPr>
          </a:p>
          <a:p>
            <a:pPr indent="457200">
              <a:lnSpc>
                <a:spcPct val="150000"/>
              </a:lnSpc>
            </a:pPr>
            <a:r>
              <a:rPr lang="zh-CN" altLang="zh-CN" dirty="0"/>
              <a:t>“</a:t>
            </a:r>
            <a:r>
              <a:rPr lang="zh-CN" altLang="en-US" dirty="0"/>
              <a:t>磨煤机入口风量保护逻辑优化方法、</a:t>
            </a:r>
            <a:r>
              <a:rPr lang="zh-CN" altLang="en-US"/>
              <a:t>装置</a:t>
            </a:r>
            <a:r>
              <a:rPr lang="zh-CN" altLang="en-US" smtClean="0"/>
              <a:t>及</a:t>
            </a:r>
            <a:r>
              <a:rPr lang="zh-CN" altLang="en-US"/>
              <a:t>系统</a:t>
            </a:r>
            <a:r>
              <a:rPr lang="zh-CN" altLang="zh-CN" smtClean="0"/>
              <a:t>”</a:t>
            </a:r>
            <a:r>
              <a:rPr lang="zh-CN" altLang="zh-CN" dirty="0"/>
              <a:t>成果经河北西柏坡发电有限责任公司</a:t>
            </a:r>
            <a:r>
              <a:rPr lang="zh-CN" altLang="zh-CN" dirty="0" smtClean="0"/>
              <a:t>近</a:t>
            </a:r>
            <a:r>
              <a:rPr lang="zh-CN" altLang="en-US" dirty="0" smtClean="0"/>
              <a:t>几</a:t>
            </a:r>
            <a:r>
              <a:rPr lang="zh-CN" altLang="zh-CN" dirty="0" smtClean="0"/>
              <a:t>年来</a:t>
            </a:r>
            <a:r>
              <a:rPr lang="zh-CN" altLang="zh-CN" dirty="0"/>
              <a:t>的实际应用，期间通过长时间运行，证明完全适用于发电机组直吹式磨煤机风量保护系统，本成果根本上解决了火电厂直吹式磨煤机入口风量保护误动作这一难题</a:t>
            </a:r>
            <a:r>
              <a:rPr lang="zh-CN" altLang="zh-CN" dirty="0" smtClean="0"/>
              <a:t>。</a:t>
            </a:r>
            <a:endParaRPr lang="en-US" altLang="zh-CN" dirty="0" smtClean="0"/>
          </a:p>
          <a:p>
            <a:pPr indent="457200">
              <a:lnSpc>
                <a:spcPct val="150000"/>
              </a:lnSpc>
            </a:pPr>
            <a:r>
              <a:rPr lang="zh-CN" altLang="zh-CN" dirty="0"/>
              <a:t>进行改造后，避免磨煤机风量低保护误动作次数，初步统计由原来的</a:t>
            </a:r>
            <a:r>
              <a:rPr lang="en-US" altLang="zh-CN" dirty="0"/>
              <a:t>5</a:t>
            </a:r>
            <a:r>
              <a:rPr lang="zh-CN" altLang="zh-CN" dirty="0"/>
              <a:t>次</a:t>
            </a:r>
            <a:r>
              <a:rPr lang="en-US" altLang="zh-CN" dirty="0"/>
              <a:t>/</a:t>
            </a:r>
            <a:r>
              <a:rPr lang="zh-CN" altLang="zh-CN" dirty="0"/>
              <a:t>年</a:t>
            </a:r>
            <a:r>
              <a:rPr lang="en-US" altLang="zh-CN" dirty="0"/>
              <a:t>/</a:t>
            </a:r>
            <a:r>
              <a:rPr lang="zh-CN" altLang="zh-CN" dirty="0"/>
              <a:t>台降至</a:t>
            </a:r>
            <a:r>
              <a:rPr lang="en-US" altLang="zh-CN" dirty="0"/>
              <a:t>0</a:t>
            </a:r>
            <a:r>
              <a:rPr lang="zh-CN" altLang="zh-CN" dirty="0"/>
              <a:t>次</a:t>
            </a:r>
            <a:r>
              <a:rPr lang="en-US" altLang="zh-CN" dirty="0"/>
              <a:t>/</a:t>
            </a:r>
            <a:r>
              <a:rPr lang="zh-CN" altLang="zh-CN" dirty="0"/>
              <a:t>年</a:t>
            </a:r>
            <a:r>
              <a:rPr lang="en-US" altLang="zh-CN" dirty="0"/>
              <a:t>/</a:t>
            </a:r>
            <a:r>
              <a:rPr lang="zh-CN" altLang="zh-CN" dirty="0"/>
              <a:t>台，一般单台</a:t>
            </a:r>
            <a:r>
              <a:rPr lang="en-US" altLang="zh-CN" dirty="0"/>
              <a:t>600MW</a:t>
            </a:r>
            <a:r>
              <a:rPr lang="zh-CN" altLang="zh-CN" dirty="0"/>
              <a:t>机组装配</a:t>
            </a:r>
            <a:r>
              <a:rPr lang="en-US" altLang="zh-CN" dirty="0"/>
              <a:t>6</a:t>
            </a:r>
            <a:r>
              <a:rPr lang="zh-CN" altLang="zh-CN" dirty="0"/>
              <a:t>台磨煤机，所以合计降低磨煤机因风量低保护误动作约</a:t>
            </a:r>
            <a:r>
              <a:rPr lang="en-US" altLang="zh-CN" dirty="0"/>
              <a:t>30</a:t>
            </a:r>
            <a:r>
              <a:rPr lang="zh-CN" altLang="zh-CN" dirty="0"/>
              <a:t>次，</a:t>
            </a:r>
            <a:r>
              <a:rPr lang="zh-CN" altLang="zh-CN" b="1" dirty="0">
                <a:solidFill>
                  <a:schemeClr val="accent1">
                    <a:lumMod val="75000"/>
                  </a:schemeClr>
                </a:solidFill>
              </a:rPr>
              <a:t>避免考核</a:t>
            </a:r>
            <a:r>
              <a:rPr lang="en-US" altLang="zh-CN" b="1" dirty="0">
                <a:solidFill>
                  <a:schemeClr val="accent1">
                    <a:lumMod val="75000"/>
                  </a:schemeClr>
                </a:solidFill>
              </a:rPr>
              <a:t>150</a:t>
            </a:r>
            <a:r>
              <a:rPr lang="zh-CN" altLang="zh-CN" b="1" dirty="0">
                <a:solidFill>
                  <a:schemeClr val="accent1">
                    <a:lumMod val="75000"/>
                  </a:schemeClr>
                </a:solidFill>
              </a:rPr>
              <a:t>万元</a:t>
            </a:r>
            <a:r>
              <a:rPr lang="zh-CN" altLang="zh-CN" dirty="0"/>
              <a:t>；磨煤机出口压力测点加装微正压吹扫装置，彻底解决因煤粉堵塞引发出口压力测点缺陷，保障保护功能动作正确性，磨煤机出口压力堵塞类缺陷“清零”，从而降低职工维护工作量，</a:t>
            </a:r>
            <a:r>
              <a:rPr lang="zh-CN" altLang="zh-CN" b="1" dirty="0">
                <a:solidFill>
                  <a:schemeClr val="accent1">
                    <a:lumMod val="75000"/>
                  </a:schemeClr>
                </a:solidFill>
              </a:rPr>
              <a:t>大幅节约公司人力成本</a:t>
            </a:r>
            <a:r>
              <a:rPr lang="zh-CN" altLang="zh-CN" dirty="0"/>
              <a:t>。</a:t>
            </a:r>
          </a:p>
          <a:p>
            <a:pPr indent="457200">
              <a:lnSpc>
                <a:spcPct val="150000"/>
              </a:lnSpc>
            </a:pPr>
            <a:endParaRPr lang="zh-CN" altLang="zh-CN" dirty="0"/>
          </a:p>
          <a:p>
            <a:pPr indent="457200">
              <a:lnSpc>
                <a:spcPts val="2700"/>
              </a:lnSpc>
            </a:pPr>
            <a:endParaRPr lang="zh-CN" altLang="zh-CN" dirty="0">
              <a:latin typeface="微软雅黑" panose="020B0503020204020204" pitchFamily="34" charset="-122"/>
              <a:ea typeface="微软雅黑" panose="020B0503020204020204" pitchFamily="34" charset="-122"/>
            </a:endParaRPr>
          </a:p>
          <a:p>
            <a:endParaRPr lang="zh-CN" altLang="en-US" dirty="0"/>
          </a:p>
        </p:txBody>
      </p:sp>
    </p:spTree>
    <p:extLst>
      <p:ext uri="{BB962C8B-B14F-4D97-AF65-F5344CB8AC3E}">
        <p14:creationId xmlns:p14="http://schemas.microsoft.com/office/powerpoint/2010/main" val="13084637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0"/>
          <p:cNvPicPr>
            <a:picLocks noChangeAspect="1"/>
          </p:cNvPicPr>
          <p:nvPr/>
        </p:nvPicPr>
        <p:blipFill>
          <a:blip r:embed="rId2"/>
          <a:stretch>
            <a:fillRect/>
          </a:stretch>
        </p:blipFill>
        <p:spPr>
          <a:xfrm rot="21600000">
            <a:off x="7912050" y="4627432"/>
            <a:ext cx="4062017" cy="2230567"/>
          </a:xfrm>
          <a:prstGeom prst="rect">
            <a:avLst/>
          </a:prstGeom>
        </p:spPr>
      </p:pic>
      <p:pic>
        <p:nvPicPr>
          <p:cNvPr id="24" name="picture 24"/>
          <p:cNvPicPr>
            <a:picLocks noChangeAspect="1"/>
          </p:cNvPicPr>
          <p:nvPr/>
        </p:nvPicPr>
        <p:blipFill>
          <a:blip r:embed="rId3"/>
          <a:stretch>
            <a:fillRect/>
          </a:stretch>
        </p:blipFill>
        <p:spPr>
          <a:xfrm rot="21600000">
            <a:off x="794542" y="589026"/>
            <a:ext cx="2019426" cy="398852"/>
          </a:xfrm>
          <a:prstGeom prst="rect">
            <a:avLst/>
          </a:prstGeom>
        </p:spPr>
      </p:pic>
      <p:pic>
        <p:nvPicPr>
          <p:cNvPr id="4" name="图片 3"/>
          <p:cNvPicPr>
            <a:picLocks noChangeAspect="1"/>
          </p:cNvPicPr>
          <p:nvPr/>
        </p:nvPicPr>
        <p:blipFill>
          <a:blip r:embed="rId4"/>
          <a:stretch>
            <a:fillRect/>
          </a:stretch>
        </p:blipFill>
        <p:spPr>
          <a:xfrm>
            <a:off x="6030097" y="1087395"/>
            <a:ext cx="4522574" cy="4205831"/>
          </a:xfrm>
          <a:prstGeom prst="rect">
            <a:avLst/>
          </a:prstGeom>
        </p:spPr>
      </p:pic>
      <p:pic>
        <p:nvPicPr>
          <p:cNvPr id="5" name="图片 4"/>
          <p:cNvPicPr>
            <a:picLocks noChangeAspect="1"/>
          </p:cNvPicPr>
          <p:nvPr/>
        </p:nvPicPr>
        <p:blipFill>
          <a:blip r:embed="rId5"/>
          <a:stretch>
            <a:fillRect/>
          </a:stretch>
        </p:blipFill>
        <p:spPr>
          <a:xfrm>
            <a:off x="1281627" y="1087395"/>
            <a:ext cx="4257675" cy="5267325"/>
          </a:xfrm>
          <a:prstGeom prst="rect">
            <a:avLst/>
          </a:prstGeom>
        </p:spPr>
      </p:pic>
    </p:spTree>
    <p:extLst>
      <p:ext uri="{BB962C8B-B14F-4D97-AF65-F5344CB8AC3E}">
        <p14:creationId xmlns:p14="http://schemas.microsoft.com/office/powerpoint/2010/main" val="26002202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40" name="picture 1440"/>
          <p:cNvPicPr>
            <a:picLocks noChangeAspect="1"/>
          </p:cNvPicPr>
          <p:nvPr/>
        </p:nvPicPr>
        <p:blipFill>
          <a:blip r:embed="rId2"/>
          <a:stretch>
            <a:fillRect/>
          </a:stretch>
        </p:blipFill>
        <p:spPr>
          <a:xfrm rot="21600000">
            <a:off x="7912050" y="4627432"/>
            <a:ext cx="4062017" cy="2230567"/>
          </a:xfrm>
          <a:prstGeom prst="rect">
            <a:avLst/>
          </a:prstGeom>
        </p:spPr>
      </p:pic>
      <p:sp>
        <p:nvSpPr>
          <p:cNvPr id="1442" name="textbox 1442"/>
          <p:cNvSpPr/>
          <p:nvPr/>
        </p:nvSpPr>
        <p:spPr>
          <a:xfrm>
            <a:off x="4188764" y="2160218"/>
            <a:ext cx="3193414" cy="704215"/>
          </a:xfrm>
          <a:prstGeom prst="rect">
            <a:avLst/>
          </a:prstGeom>
          <a:noFill/>
          <a:ln w="0" cap="flat">
            <a:noFill/>
            <a:prstDash val="solid"/>
            <a:miter lim="0"/>
          </a:ln>
        </p:spPr>
        <p:txBody>
          <a:bodyPr vert="horz" wrap="square" lIns="0" tIns="0" rIns="0" bIns="0"/>
          <a:lstStyle/>
          <a:p>
            <a:pPr algn="l" rtl="0" eaLnBrk="0">
              <a:lnSpc>
                <a:spcPct val="69958"/>
              </a:lnSpc>
              <a:tabLst/>
            </a:pPr>
            <a:endParaRPr sz="100" dirty="0">
              <a:latin typeface="Arial"/>
              <a:ea typeface="Arial"/>
              <a:cs typeface="Arial"/>
            </a:endParaRPr>
          </a:p>
          <a:p>
            <a:pPr marL="12700" algn="l" rtl="0" eaLnBrk="0">
              <a:lnSpc>
                <a:spcPct val="95000"/>
              </a:lnSpc>
              <a:tabLst/>
            </a:pPr>
            <a:r>
              <a:rPr sz="4700" b="1" kern="0" spc="0" dirty="0">
                <a:solidFill>
                  <a:srgbClr val="2E54A1">
                    <a:alpha val="100000"/>
                  </a:srgbClr>
                </a:solidFill>
                <a:latin typeface="Microsoft YaHei"/>
                <a:ea typeface="Microsoft YaHei"/>
                <a:cs typeface="Microsoft YaHei"/>
              </a:rPr>
              <a:t>汇</a:t>
            </a:r>
            <a:r>
              <a:rPr sz="4700" b="1" kern="0" spc="630" dirty="0">
                <a:solidFill>
                  <a:srgbClr val="2E54A1">
                    <a:alpha val="100000"/>
                  </a:srgbClr>
                </a:solidFill>
                <a:latin typeface="Microsoft YaHei"/>
                <a:ea typeface="Microsoft YaHei"/>
                <a:cs typeface="Microsoft YaHei"/>
              </a:rPr>
              <a:t> </a:t>
            </a:r>
            <a:r>
              <a:rPr sz="4700" b="1" kern="0" spc="0" dirty="0">
                <a:solidFill>
                  <a:srgbClr val="2E54A1">
                    <a:alpha val="100000"/>
                  </a:srgbClr>
                </a:solidFill>
                <a:latin typeface="Microsoft YaHei"/>
                <a:ea typeface="Microsoft YaHei"/>
                <a:cs typeface="Microsoft YaHei"/>
              </a:rPr>
              <a:t>报</a:t>
            </a:r>
            <a:r>
              <a:rPr sz="4700" b="1" kern="0" spc="660" dirty="0">
                <a:solidFill>
                  <a:srgbClr val="2E54A1">
                    <a:alpha val="100000"/>
                  </a:srgbClr>
                </a:solidFill>
                <a:latin typeface="Microsoft YaHei"/>
                <a:ea typeface="Microsoft YaHei"/>
                <a:cs typeface="Microsoft YaHei"/>
              </a:rPr>
              <a:t> </a:t>
            </a:r>
            <a:r>
              <a:rPr sz="4700" b="1" kern="0" spc="0" dirty="0">
                <a:solidFill>
                  <a:srgbClr val="2E54A1">
                    <a:alpha val="100000"/>
                  </a:srgbClr>
                </a:solidFill>
                <a:latin typeface="Microsoft YaHei"/>
                <a:ea typeface="Microsoft YaHei"/>
                <a:cs typeface="Microsoft YaHei"/>
              </a:rPr>
              <a:t>完</a:t>
            </a:r>
            <a:r>
              <a:rPr sz="4700" b="1" kern="0" spc="660" dirty="0">
                <a:solidFill>
                  <a:srgbClr val="2E54A1">
                    <a:alpha val="100000"/>
                  </a:srgbClr>
                </a:solidFill>
                <a:latin typeface="Microsoft YaHei"/>
                <a:ea typeface="Microsoft YaHei"/>
                <a:cs typeface="Microsoft YaHei"/>
              </a:rPr>
              <a:t> </a:t>
            </a:r>
            <a:r>
              <a:rPr sz="4700" b="1" kern="0" spc="0" dirty="0">
                <a:solidFill>
                  <a:srgbClr val="2E54A1">
                    <a:alpha val="100000"/>
                  </a:srgbClr>
                </a:solidFill>
                <a:latin typeface="Microsoft YaHei"/>
                <a:ea typeface="Microsoft YaHei"/>
                <a:cs typeface="Microsoft YaHei"/>
              </a:rPr>
              <a:t>毕</a:t>
            </a:r>
            <a:endParaRPr sz="4700" dirty="0">
              <a:latin typeface="Microsoft YaHei"/>
              <a:ea typeface="Microsoft YaHei"/>
              <a:cs typeface="Microsoft YaHei"/>
            </a:endParaRPr>
          </a:p>
        </p:txBody>
      </p:sp>
      <p:pic>
        <p:nvPicPr>
          <p:cNvPr id="1444" name="picture 1444"/>
          <p:cNvPicPr>
            <a:picLocks noChangeAspect="1"/>
          </p:cNvPicPr>
          <p:nvPr/>
        </p:nvPicPr>
        <p:blipFill>
          <a:blip r:embed="rId3"/>
          <a:stretch>
            <a:fillRect/>
          </a:stretch>
        </p:blipFill>
        <p:spPr>
          <a:xfrm rot="21600000">
            <a:off x="794542" y="589026"/>
            <a:ext cx="2019426" cy="398852"/>
          </a:xfrm>
          <a:prstGeom prst="rect">
            <a:avLst/>
          </a:prstGeom>
        </p:spPr>
      </p:pic>
      <p:sp>
        <p:nvSpPr>
          <p:cNvPr id="1446" name="textbox 1446"/>
          <p:cNvSpPr/>
          <p:nvPr/>
        </p:nvSpPr>
        <p:spPr>
          <a:xfrm>
            <a:off x="2125362" y="3715031"/>
            <a:ext cx="7974227" cy="807542"/>
          </a:xfrm>
          <a:prstGeom prst="rect">
            <a:avLst/>
          </a:prstGeom>
          <a:noFill/>
          <a:ln w="0" cap="flat">
            <a:noFill/>
            <a:prstDash val="solid"/>
            <a:miter lim="0"/>
          </a:ln>
        </p:spPr>
        <p:txBody>
          <a:bodyPr vert="horz" wrap="square" lIns="0" tIns="0" rIns="0" bIns="0"/>
          <a:lstStyle/>
          <a:p>
            <a:pPr algn="l" rtl="0" eaLnBrk="0">
              <a:lnSpc>
                <a:spcPct val="80670"/>
              </a:lnSpc>
              <a:tabLst/>
            </a:pPr>
            <a:endParaRPr sz="100" dirty="0">
              <a:latin typeface="Arial"/>
              <a:ea typeface="Arial"/>
              <a:cs typeface="Arial"/>
            </a:endParaRPr>
          </a:p>
          <a:p>
            <a:pPr marL="12700" algn="l" rtl="0" eaLnBrk="0">
              <a:lnSpc>
                <a:spcPct val="87000"/>
              </a:lnSpc>
              <a:tabLst/>
            </a:pPr>
            <a:r>
              <a:rPr lang="zh-CN" altLang="en-US" sz="4700" b="1" kern="0" dirty="0" smtClean="0">
                <a:solidFill>
                  <a:srgbClr val="2E54A1">
                    <a:alpha val="100000"/>
                  </a:srgbClr>
                </a:solidFill>
                <a:latin typeface="Microsoft YaHei"/>
                <a:ea typeface="Microsoft YaHei"/>
                <a:cs typeface="Microsoft YaHei"/>
              </a:rPr>
              <a:t>感 谢 各 位 专 家 评 委 聆 听</a:t>
            </a:r>
            <a:endParaRPr sz="4700" b="1" kern="0" dirty="0">
              <a:solidFill>
                <a:srgbClr val="2E54A1">
                  <a:alpha val="100000"/>
                </a:srgbClr>
              </a:solidFill>
              <a:latin typeface="Microsoft YaHei"/>
              <a:ea typeface="Microsoft YaHei"/>
              <a:cs typeface="Microsoft YaHei"/>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10"/>
          <p:cNvSpPr/>
          <p:nvPr/>
        </p:nvSpPr>
        <p:spPr>
          <a:xfrm>
            <a:off x="1692947" y="2503350"/>
            <a:ext cx="3726815" cy="1873626"/>
          </a:xfrm>
          <a:prstGeom prst="rect">
            <a:avLst/>
          </a:prstGeom>
          <a:noFill/>
          <a:ln w="0" cap="flat">
            <a:noFill/>
            <a:prstDash val="solid"/>
            <a:miter lim="0"/>
          </a:ln>
        </p:spPr>
        <p:txBody>
          <a:bodyPr vert="horz" wrap="square" lIns="0" tIns="0" rIns="0" bIns="0"/>
          <a:lstStyle/>
          <a:p>
            <a:pPr algn="l" rtl="0" eaLnBrk="0">
              <a:lnSpc>
                <a:spcPct val="150000"/>
              </a:lnSpc>
              <a:tabLst/>
            </a:pPr>
            <a:endParaRPr sz="100" dirty="0">
              <a:latin typeface="Arial"/>
              <a:ea typeface="Arial"/>
              <a:cs typeface="Arial"/>
            </a:endParaRPr>
          </a:p>
          <a:p>
            <a:pPr marL="12700" algn="l" rtl="0" eaLnBrk="0">
              <a:lnSpc>
                <a:spcPct val="150000"/>
              </a:lnSpc>
              <a:tabLst/>
            </a:pPr>
            <a:r>
              <a:rPr sz="2800" kern="0" spc="-340" dirty="0">
                <a:solidFill>
                  <a:srgbClr val="062A47">
                    <a:alpha val="100000"/>
                  </a:srgbClr>
                </a:solidFill>
                <a:latin typeface="Microsoft YaHei"/>
                <a:ea typeface="Microsoft YaHei"/>
                <a:cs typeface="Microsoft YaHei"/>
              </a:rPr>
              <a:t>一</a:t>
            </a:r>
            <a:r>
              <a:rPr sz="2800" kern="0" spc="-340" dirty="0" smtClean="0">
                <a:solidFill>
                  <a:srgbClr val="062A47">
                    <a:alpha val="100000"/>
                  </a:srgbClr>
                </a:solidFill>
                <a:latin typeface="Microsoft YaHei"/>
                <a:ea typeface="Microsoft YaHei"/>
                <a:cs typeface="Microsoft YaHei"/>
              </a:rPr>
              <a:t>、</a:t>
            </a:r>
            <a:r>
              <a:rPr lang="zh-CN" altLang="en-US" sz="2800" kern="0" spc="-340" dirty="0" smtClean="0">
                <a:solidFill>
                  <a:srgbClr val="00050F">
                    <a:alpha val="100000"/>
                  </a:srgbClr>
                </a:solidFill>
                <a:latin typeface="Microsoft YaHei"/>
                <a:ea typeface="Microsoft YaHei"/>
                <a:cs typeface="Microsoft YaHei"/>
              </a:rPr>
              <a:t>立 项 背 景</a:t>
            </a:r>
            <a:endParaRPr sz="2800" dirty="0" smtClean="0">
              <a:latin typeface="Microsoft YaHei"/>
              <a:ea typeface="Microsoft YaHei"/>
              <a:cs typeface="Microsoft YaHei"/>
            </a:endParaRPr>
          </a:p>
          <a:p>
            <a:pPr marL="12700" algn="l" rtl="0" eaLnBrk="0">
              <a:lnSpc>
                <a:spcPct val="150000"/>
              </a:lnSpc>
              <a:tabLst/>
            </a:pPr>
            <a:r>
              <a:rPr sz="2700" kern="0" spc="-240" dirty="0" smtClean="0">
                <a:solidFill>
                  <a:srgbClr val="011629">
                    <a:alpha val="100000"/>
                  </a:srgbClr>
                </a:solidFill>
                <a:latin typeface="Microsoft YaHei"/>
                <a:ea typeface="Microsoft YaHei"/>
                <a:cs typeface="Microsoft YaHei"/>
              </a:rPr>
              <a:t>二、</a:t>
            </a:r>
            <a:r>
              <a:rPr lang="zh-CN" altLang="en-US" sz="2700" kern="0" spc="-240" dirty="0" smtClean="0">
                <a:solidFill>
                  <a:srgbClr val="011629">
                    <a:alpha val="100000"/>
                  </a:srgbClr>
                </a:solidFill>
                <a:latin typeface="Microsoft YaHei"/>
                <a:ea typeface="Microsoft YaHei"/>
                <a:cs typeface="Microsoft YaHei"/>
              </a:rPr>
              <a:t>技 术 特 点</a:t>
            </a:r>
            <a:endParaRPr sz="1000" dirty="0">
              <a:latin typeface="Arial"/>
              <a:ea typeface="Arial"/>
              <a:cs typeface="Arial"/>
            </a:endParaRPr>
          </a:p>
          <a:p>
            <a:pPr marL="21590" algn="l" rtl="0" eaLnBrk="0">
              <a:lnSpc>
                <a:spcPct val="150000"/>
              </a:lnSpc>
              <a:spcBef>
                <a:spcPts val="842"/>
              </a:spcBef>
              <a:tabLst/>
            </a:pPr>
            <a:r>
              <a:rPr sz="2800" kern="0" spc="-340" dirty="0">
                <a:solidFill>
                  <a:srgbClr val="001531">
                    <a:alpha val="100000"/>
                  </a:srgbClr>
                </a:solidFill>
                <a:latin typeface="Microsoft YaHei"/>
                <a:ea typeface="Microsoft YaHei"/>
                <a:cs typeface="Microsoft YaHei"/>
              </a:rPr>
              <a:t>三</a:t>
            </a:r>
            <a:r>
              <a:rPr sz="2800" kern="0" spc="-340" dirty="0" smtClean="0">
                <a:solidFill>
                  <a:srgbClr val="001531">
                    <a:alpha val="100000"/>
                  </a:srgbClr>
                </a:solidFill>
                <a:latin typeface="Microsoft YaHei"/>
                <a:ea typeface="Microsoft YaHei"/>
                <a:cs typeface="Microsoft YaHei"/>
              </a:rPr>
              <a:t>、</a:t>
            </a:r>
            <a:r>
              <a:rPr lang="zh-CN" altLang="en-US" sz="2800" kern="0" spc="-340" dirty="0" smtClean="0">
                <a:solidFill>
                  <a:srgbClr val="000000">
                    <a:alpha val="100000"/>
                  </a:srgbClr>
                </a:solidFill>
                <a:latin typeface="Microsoft YaHei"/>
                <a:ea typeface="Microsoft YaHei"/>
                <a:cs typeface="Microsoft YaHei"/>
              </a:rPr>
              <a:t>创 造 效 益</a:t>
            </a:r>
            <a:endParaRPr sz="2800" dirty="0" smtClean="0">
              <a:latin typeface="Microsoft YaHei"/>
              <a:ea typeface="Microsoft YaHei"/>
              <a:cs typeface="Microsoft YaHei"/>
            </a:endParaRPr>
          </a:p>
        </p:txBody>
      </p:sp>
      <p:pic>
        <p:nvPicPr>
          <p:cNvPr id="12" name="picture 12"/>
          <p:cNvPicPr>
            <a:picLocks noChangeAspect="1"/>
          </p:cNvPicPr>
          <p:nvPr/>
        </p:nvPicPr>
        <p:blipFill>
          <a:blip r:embed="rId2"/>
          <a:stretch>
            <a:fillRect/>
          </a:stretch>
        </p:blipFill>
        <p:spPr>
          <a:xfrm rot="21600000">
            <a:off x="7912050" y="4627432"/>
            <a:ext cx="4062017" cy="2230567"/>
          </a:xfrm>
          <a:prstGeom prst="rect">
            <a:avLst/>
          </a:prstGeom>
        </p:spPr>
      </p:pic>
      <p:pic>
        <p:nvPicPr>
          <p:cNvPr id="14" name="picture 14"/>
          <p:cNvPicPr>
            <a:picLocks noChangeAspect="1"/>
          </p:cNvPicPr>
          <p:nvPr/>
        </p:nvPicPr>
        <p:blipFill>
          <a:blip r:embed="rId3"/>
          <a:stretch>
            <a:fillRect/>
          </a:stretch>
        </p:blipFill>
        <p:spPr>
          <a:xfrm rot="21600000">
            <a:off x="794542" y="589026"/>
            <a:ext cx="2019426" cy="398852"/>
          </a:xfrm>
          <a:prstGeom prst="rect">
            <a:avLst/>
          </a:prstGeom>
        </p:spPr>
      </p:pic>
      <p:sp>
        <p:nvSpPr>
          <p:cNvPr id="16" name="textbox 16"/>
          <p:cNvSpPr/>
          <p:nvPr/>
        </p:nvSpPr>
        <p:spPr>
          <a:xfrm>
            <a:off x="3556355" y="1070788"/>
            <a:ext cx="1148080" cy="417830"/>
          </a:xfrm>
          <a:prstGeom prst="rect">
            <a:avLst/>
          </a:prstGeom>
          <a:noFill/>
          <a:ln w="0" cap="flat">
            <a:noFill/>
            <a:prstDash val="solid"/>
            <a:miter lim="0"/>
          </a:ln>
        </p:spPr>
        <p:txBody>
          <a:bodyPr vert="horz" wrap="square" lIns="0" tIns="0" rIns="0" bIns="0"/>
          <a:lstStyle/>
          <a:p>
            <a:pPr algn="l" rtl="0" eaLnBrk="0">
              <a:lnSpc>
                <a:spcPct val="75668"/>
              </a:lnSpc>
              <a:tabLst/>
            </a:pPr>
            <a:endParaRPr sz="100" dirty="0">
              <a:latin typeface="Arial"/>
              <a:ea typeface="Arial"/>
              <a:cs typeface="Arial"/>
            </a:endParaRPr>
          </a:p>
          <a:p>
            <a:pPr marL="12700" algn="l" rtl="0" eaLnBrk="0">
              <a:lnSpc>
                <a:spcPct val="86000"/>
              </a:lnSpc>
              <a:tabLst/>
            </a:pPr>
            <a:r>
              <a:rPr sz="3000" kern="0" spc="-100" dirty="0">
                <a:solidFill>
                  <a:srgbClr val="011F43">
                    <a:alpha val="100000"/>
                  </a:srgbClr>
                </a:solidFill>
                <a:latin typeface="Microsoft YaHei"/>
                <a:ea typeface="Microsoft YaHei"/>
                <a:cs typeface="Microsoft YaHei"/>
              </a:rPr>
              <a:t>目</a:t>
            </a:r>
            <a:r>
              <a:rPr sz="3000" kern="0" spc="110" dirty="0">
                <a:solidFill>
                  <a:srgbClr val="011F43">
                    <a:alpha val="100000"/>
                  </a:srgbClr>
                </a:solidFill>
                <a:latin typeface="Microsoft YaHei"/>
                <a:ea typeface="Microsoft YaHei"/>
                <a:cs typeface="Microsoft YaHei"/>
              </a:rPr>
              <a:t>   </a:t>
            </a:r>
            <a:r>
              <a:rPr sz="3000" kern="0" spc="-100" dirty="0">
                <a:solidFill>
                  <a:srgbClr val="010918">
                    <a:alpha val="100000"/>
                  </a:srgbClr>
                </a:solidFill>
                <a:latin typeface="Microsoft YaHei"/>
                <a:ea typeface="Microsoft YaHei"/>
                <a:cs typeface="Microsoft YaHei"/>
              </a:rPr>
              <a:t>录</a:t>
            </a:r>
            <a:endParaRPr sz="3000" dirty="0">
              <a:latin typeface="Microsoft YaHei"/>
              <a:ea typeface="Microsoft YaHei"/>
              <a:cs typeface="Microsoft YaHei"/>
            </a:endParaRPr>
          </a:p>
        </p:txBody>
      </p:sp>
      <p:pic>
        <p:nvPicPr>
          <p:cNvPr id="18" name="picture 18"/>
          <p:cNvPicPr>
            <a:picLocks noChangeAspect="1"/>
          </p:cNvPicPr>
          <p:nvPr/>
        </p:nvPicPr>
        <p:blipFill>
          <a:blip r:embed="rId4"/>
          <a:stretch>
            <a:fillRect/>
          </a:stretch>
        </p:blipFill>
        <p:spPr>
          <a:xfrm rot="21600000">
            <a:off x="1003935" y="1731327"/>
            <a:ext cx="9978390" cy="28575"/>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0"/>
          <p:cNvPicPr>
            <a:picLocks noChangeAspect="1"/>
          </p:cNvPicPr>
          <p:nvPr/>
        </p:nvPicPr>
        <p:blipFill>
          <a:blip r:embed="rId2"/>
          <a:stretch>
            <a:fillRect/>
          </a:stretch>
        </p:blipFill>
        <p:spPr>
          <a:xfrm rot="21600000">
            <a:off x="7912050" y="4627432"/>
            <a:ext cx="4062017" cy="2230567"/>
          </a:xfrm>
          <a:prstGeom prst="rect">
            <a:avLst/>
          </a:prstGeom>
        </p:spPr>
      </p:pic>
      <p:sp>
        <p:nvSpPr>
          <p:cNvPr id="22" name="textbox 22"/>
          <p:cNvSpPr/>
          <p:nvPr/>
        </p:nvSpPr>
        <p:spPr>
          <a:xfrm>
            <a:off x="794541" y="1375000"/>
            <a:ext cx="4629150" cy="541019"/>
          </a:xfrm>
          <a:prstGeom prst="rect">
            <a:avLst/>
          </a:prstGeom>
          <a:noFill/>
          <a:ln w="0" cap="flat">
            <a:noFill/>
            <a:prstDash val="solid"/>
            <a:miter lim="0"/>
          </a:ln>
        </p:spPr>
        <p:txBody>
          <a:bodyPr vert="horz" wrap="square" lIns="0" tIns="0" rIns="0" bIns="0"/>
          <a:lstStyle/>
          <a:p>
            <a:pPr algn="l" rtl="0" eaLnBrk="0">
              <a:lnSpc>
                <a:spcPct val="64328"/>
              </a:lnSpc>
              <a:tabLst/>
            </a:pPr>
            <a:endParaRPr sz="100" dirty="0">
              <a:latin typeface="Arial"/>
              <a:ea typeface="Arial"/>
              <a:cs typeface="Arial"/>
            </a:endParaRPr>
          </a:p>
          <a:p>
            <a:pPr rtl="0" eaLnBrk="0">
              <a:lnSpc>
                <a:spcPct val="85000"/>
              </a:lnSpc>
              <a:tabLst/>
            </a:pPr>
            <a:r>
              <a:rPr sz="2800" kern="0" spc="-420" dirty="0">
                <a:latin typeface="微软雅黑" panose="020B0503020204020204" pitchFamily="34" charset="-122"/>
                <a:ea typeface="微软雅黑" panose="020B0503020204020204" pitchFamily="34" charset="-122"/>
                <a:cs typeface="Microsoft YaHei"/>
              </a:rPr>
              <a:t>一</a:t>
            </a:r>
            <a:r>
              <a:rPr sz="2800" kern="0" spc="-420" dirty="0" smtClean="0">
                <a:latin typeface="微软雅黑" panose="020B0503020204020204" pitchFamily="34" charset="-122"/>
                <a:ea typeface="微软雅黑" panose="020B0503020204020204" pitchFamily="34" charset="-122"/>
                <a:cs typeface="Microsoft YaHei"/>
              </a:rPr>
              <a:t>、</a:t>
            </a:r>
            <a:r>
              <a:rPr lang="zh-CN" altLang="en-US" sz="2800" kern="0" spc="-420" dirty="0" smtClean="0">
                <a:latin typeface="微软雅黑" panose="020B0503020204020204" pitchFamily="34" charset="-122"/>
                <a:ea typeface="微软雅黑" panose="020B0503020204020204" pitchFamily="34" charset="-122"/>
                <a:cs typeface="Microsoft YaHei"/>
              </a:rPr>
              <a:t>立项背景</a:t>
            </a:r>
            <a:endParaRPr sz="2800" dirty="0">
              <a:latin typeface="微软雅黑" panose="020B0503020204020204" pitchFamily="34" charset="-122"/>
              <a:ea typeface="微软雅黑" panose="020B0503020204020204" pitchFamily="34" charset="-122"/>
              <a:cs typeface="Microsoft YaHei"/>
            </a:endParaRPr>
          </a:p>
        </p:txBody>
      </p:sp>
      <p:pic>
        <p:nvPicPr>
          <p:cNvPr id="24" name="picture 24"/>
          <p:cNvPicPr>
            <a:picLocks noChangeAspect="1"/>
          </p:cNvPicPr>
          <p:nvPr/>
        </p:nvPicPr>
        <p:blipFill>
          <a:blip r:embed="rId3"/>
          <a:stretch>
            <a:fillRect/>
          </a:stretch>
        </p:blipFill>
        <p:spPr>
          <a:xfrm rot="21600000">
            <a:off x="794542" y="589026"/>
            <a:ext cx="2019426" cy="398852"/>
          </a:xfrm>
          <a:prstGeom prst="rect">
            <a:avLst/>
          </a:prstGeom>
        </p:spPr>
      </p:pic>
      <p:sp>
        <p:nvSpPr>
          <p:cNvPr id="2" name="文本框 1"/>
          <p:cNvSpPr txBox="1"/>
          <p:nvPr/>
        </p:nvSpPr>
        <p:spPr>
          <a:xfrm>
            <a:off x="1359242" y="2001795"/>
            <a:ext cx="3155093" cy="3831818"/>
          </a:xfrm>
          <a:prstGeom prst="rect">
            <a:avLst/>
          </a:prstGeom>
          <a:noFill/>
        </p:spPr>
        <p:txBody>
          <a:bodyPr wrap="square" rtlCol="0">
            <a:spAutoFit/>
          </a:bodyPr>
          <a:lstStyle/>
          <a:p>
            <a:pPr indent="457200">
              <a:lnSpc>
                <a:spcPts val="2700"/>
              </a:lnSpc>
            </a:pPr>
            <a:r>
              <a:rPr lang="zh-CN" altLang="zh-CN" dirty="0"/>
              <a:t>火电厂直吹式磨煤机通过热风系统将煤粉吹进炉膛，煤粉进入炉膛直接影响燃烧系统，直吹式磨煤机一般会在磨煤机入口安装风量测点，热风系统风量降低会直接影响炉膛燃烧，同时造成堵磨进一步威胁设备安全，所以磨煤机系统要求设计“入口风量低”保护功能，当风量低时触发磨煤机跳闸保护</a:t>
            </a:r>
            <a:r>
              <a:rPr lang="zh-CN" altLang="zh-CN" dirty="0" smtClean="0"/>
              <a:t>。</a:t>
            </a:r>
            <a:endParaRPr lang="zh-CN" altLang="zh-CN" dirty="0">
              <a:latin typeface="微软雅黑" panose="020B0503020204020204" pitchFamily="34" charset="-122"/>
              <a:ea typeface="微软雅黑" panose="020B0503020204020204" pitchFamily="34" charset="-122"/>
            </a:endParaRPr>
          </a:p>
          <a:p>
            <a:endParaRPr lang="zh-CN" altLang="en-US"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49420" y="1916019"/>
            <a:ext cx="6421140" cy="3761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513012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0"/>
          <p:cNvPicPr>
            <a:picLocks noChangeAspect="1"/>
          </p:cNvPicPr>
          <p:nvPr/>
        </p:nvPicPr>
        <p:blipFill>
          <a:blip r:embed="rId2"/>
          <a:stretch>
            <a:fillRect/>
          </a:stretch>
        </p:blipFill>
        <p:spPr>
          <a:xfrm rot="21600000">
            <a:off x="7912050" y="4627432"/>
            <a:ext cx="4062017" cy="2230567"/>
          </a:xfrm>
          <a:prstGeom prst="rect">
            <a:avLst/>
          </a:prstGeom>
        </p:spPr>
      </p:pic>
      <p:pic>
        <p:nvPicPr>
          <p:cNvPr id="24" name="picture 24"/>
          <p:cNvPicPr>
            <a:picLocks noChangeAspect="1"/>
          </p:cNvPicPr>
          <p:nvPr/>
        </p:nvPicPr>
        <p:blipFill>
          <a:blip r:embed="rId3"/>
          <a:stretch>
            <a:fillRect/>
          </a:stretch>
        </p:blipFill>
        <p:spPr>
          <a:xfrm rot="21600000">
            <a:off x="794542" y="589026"/>
            <a:ext cx="2019426" cy="398852"/>
          </a:xfrm>
          <a:prstGeom prst="rect">
            <a:avLst/>
          </a:prstGeom>
        </p:spPr>
      </p:pic>
      <p:sp>
        <p:nvSpPr>
          <p:cNvPr id="2" name="文本框 1"/>
          <p:cNvSpPr txBox="1"/>
          <p:nvPr/>
        </p:nvSpPr>
        <p:spPr>
          <a:xfrm>
            <a:off x="1342766" y="1548714"/>
            <a:ext cx="9193427" cy="2793072"/>
          </a:xfrm>
          <a:prstGeom prst="rect">
            <a:avLst/>
          </a:prstGeom>
          <a:noFill/>
        </p:spPr>
        <p:txBody>
          <a:bodyPr wrap="square" rtlCol="0">
            <a:spAutoFit/>
          </a:bodyPr>
          <a:lstStyle/>
          <a:p>
            <a:pPr indent="457200">
              <a:lnSpc>
                <a:spcPct val="150000"/>
              </a:lnSpc>
            </a:pPr>
            <a:r>
              <a:rPr lang="zh-CN" altLang="zh-CN" dirty="0"/>
              <a:t>风量测量装置要求安装在满足要求的直管段上，直吹式磨煤机热风风道现场直管段受限，所以一般情况下磨煤机风量测量装置只能安装</a:t>
            </a:r>
            <a:r>
              <a:rPr lang="en-US" altLang="zh-CN" dirty="0"/>
              <a:t>1</a:t>
            </a:r>
            <a:r>
              <a:rPr lang="zh-CN" altLang="zh-CN" dirty="0"/>
              <a:t>套，即磨煤机入口风量测点单点参与保护功能，经攻关团队研究发现本套保护逻辑主要存在以下问题：</a:t>
            </a:r>
          </a:p>
          <a:p>
            <a:pPr indent="457200">
              <a:lnSpc>
                <a:spcPct val="150000"/>
              </a:lnSpc>
            </a:pPr>
            <a:r>
              <a:rPr lang="zh-CN" altLang="zh-CN" dirty="0"/>
              <a:t>磨煤机热风系统长期运行，风量取样装置堵塞不可避免，装置堵塞后风量显示波动较大，磨煤机风量低保护误动作机率较大，造成磨煤机跳闸、负荷受限等恶性事件。</a:t>
            </a:r>
          </a:p>
          <a:p>
            <a:pPr indent="457200">
              <a:lnSpc>
                <a:spcPts val="2700"/>
              </a:lnSpc>
            </a:pPr>
            <a:endParaRPr lang="zh-CN" altLang="zh-CN" dirty="0">
              <a:latin typeface="微软雅黑" panose="020B0503020204020204" pitchFamily="34" charset="-122"/>
              <a:ea typeface="微软雅黑" panose="020B0503020204020204" pitchFamily="34" charset="-122"/>
            </a:endParaRPr>
          </a:p>
          <a:p>
            <a:endParaRPr lang="zh-CN" altLang="en-US" dirty="0"/>
          </a:p>
        </p:txBody>
      </p:sp>
      <p:pic>
        <p:nvPicPr>
          <p:cNvPr id="2050" name="图片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04254" y="3761300"/>
            <a:ext cx="4616664" cy="2554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369813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0"/>
          <p:cNvPicPr>
            <a:picLocks noChangeAspect="1"/>
          </p:cNvPicPr>
          <p:nvPr/>
        </p:nvPicPr>
        <p:blipFill>
          <a:blip r:embed="rId2"/>
          <a:stretch>
            <a:fillRect/>
          </a:stretch>
        </p:blipFill>
        <p:spPr>
          <a:xfrm rot="21600000">
            <a:off x="7912050" y="4627432"/>
            <a:ext cx="4062017" cy="2230567"/>
          </a:xfrm>
          <a:prstGeom prst="rect">
            <a:avLst/>
          </a:prstGeom>
        </p:spPr>
      </p:pic>
      <p:sp>
        <p:nvSpPr>
          <p:cNvPr id="22" name="textbox 22"/>
          <p:cNvSpPr/>
          <p:nvPr/>
        </p:nvSpPr>
        <p:spPr>
          <a:xfrm>
            <a:off x="794541" y="1375000"/>
            <a:ext cx="4629150" cy="541019"/>
          </a:xfrm>
          <a:prstGeom prst="rect">
            <a:avLst/>
          </a:prstGeom>
          <a:noFill/>
          <a:ln w="0" cap="flat">
            <a:noFill/>
            <a:prstDash val="solid"/>
            <a:miter lim="0"/>
          </a:ln>
        </p:spPr>
        <p:txBody>
          <a:bodyPr vert="horz" wrap="square" lIns="0" tIns="0" rIns="0" bIns="0"/>
          <a:lstStyle/>
          <a:p>
            <a:pPr algn="l" rtl="0" eaLnBrk="0">
              <a:lnSpc>
                <a:spcPct val="64328"/>
              </a:lnSpc>
              <a:tabLst/>
            </a:pPr>
            <a:endParaRPr sz="100" dirty="0">
              <a:latin typeface="Arial"/>
              <a:ea typeface="Arial"/>
              <a:cs typeface="Arial"/>
            </a:endParaRPr>
          </a:p>
          <a:p>
            <a:pPr rtl="0" eaLnBrk="0">
              <a:lnSpc>
                <a:spcPct val="85000"/>
              </a:lnSpc>
              <a:tabLst/>
            </a:pPr>
            <a:r>
              <a:rPr lang="zh-CN" altLang="en-US" sz="2800" kern="0" spc="-420" dirty="0" smtClean="0">
                <a:latin typeface="微软雅黑" panose="020B0503020204020204" pitchFamily="34" charset="-122"/>
                <a:ea typeface="微软雅黑" panose="020B0503020204020204" pitchFamily="34" charset="-122"/>
                <a:cs typeface="Microsoft YaHei"/>
              </a:rPr>
              <a:t>二</a:t>
            </a:r>
            <a:r>
              <a:rPr sz="2800" kern="0" spc="-420" dirty="0" smtClean="0">
                <a:latin typeface="微软雅黑" panose="020B0503020204020204" pitchFamily="34" charset="-122"/>
                <a:ea typeface="微软雅黑" panose="020B0503020204020204" pitchFamily="34" charset="-122"/>
                <a:cs typeface="Microsoft YaHei"/>
              </a:rPr>
              <a:t>、</a:t>
            </a:r>
            <a:r>
              <a:rPr lang="zh-CN" altLang="en-US" sz="2800" kern="0" spc="-420" dirty="0" smtClean="0">
                <a:latin typeface="微软雅黑" panose="020B0503020204020204" pitchFamily="34" charset="-122"/>
                <a:ea typeface="微软雅黑" panose="020B0503020204020204" pitchFamily="34" charset="-122"/>
                <a:cs typeface="Microsoft YaHei"/>
              </a:rPr>
              <a:t>技术特点</a:t>
            </a:r>
            <a:endParaRPr sz="2800" dirty="0">
              <a:latin typeface="微软雅黑" panose="020B0503020204020204" pitchFamily="34" charset="-122"/>
              <a:ea typeface="微软雅黑" panose="020B0503020204020204" pitchFamily="34" charset="-122"/>
              <a:cs typeface="Microsoft YaHei"/>
            </a:endParaRPr>
          </a:p>
        </p:txBody>
      </p:sp>
      <p:pic>
        <p:nvPicPr>
          <p:cNvPr id="24" name="picture 24"/>
          <p:cNvPicPr>
            <a:picLocks noChangeAspect="1"/>
          </p:cNvPicPr>
          <p:nvPr/>
        </p:nvPicPr>
        <p:blipFill>
          <a:blip r:embed="rId3"/>
          <a:stretch>
            <a:fillRect/>
          </a:stretch>
        </p:blipFill>
        <p:spPr>
          <a:xfrm rot="21600000">
            <a:off x="794542" y="589026"/>
            <a:ext cx="2019426" cy="398852"/>
          </a:xfrm>
          <a:prstGeom prst="rect">
            <a:avLst/>
          </a:prstGeom>
        </p:spPr>
      </p:pic>
      <p:sp>
        <p:nvSpPr>
          <p:cNvPr id="2" name="文本框 1"/>
          <p:cNvSpPr txBox="1"/>
          <p:nvPr/>
        </p:nvSpPr>
        <p:spPr>
          <a:xfrm>
            <a:off x="1169772" y="2010032"/>
            <a:ext cx="5725299" cy="4316566"/>
          </a:xfrm>
          <a:prstGeom prst="rect">
            <a:avLst/>
          </a:prstGeom>
          <a:noFill/>
        </p:spPr>
        <p:txBody>
          <a:bodyPr wrap="square" rtlCol="0">
            <a:spAutoFit/>
          </a:bodyPr>
          <a:lstStyle/>
          <a:p>
            <a:pPr lvl="0" indent="457200">
              <a:lnSpc>
                <a:spcPct val="150000"/>
              </a:lnSpc>
            </a:pPr>
            <a:r>
              <a:rPr lang="en-US" altLang="zh-CN" dirty="0" smtClean="0"/>
              <a:t>1</a:t>
            </a:r>
            <a:r>
              <a:rPr lang="zh-CN" altLang="en-US" dirty="0" smtClean="0"/>
              <a:t>、</a:t>
            </a:r>
            <a:r>
              <a:rPr lang="zh-CN" altLang="zh-CN" dirty="0" smtClean="0"/>
              <a:t>充分</a:t>
            </a:r>
            <a:r>
              <a:rPr lang="zh-CN" altLang="zh-CN" dirty="0"/>
              <a:t>考虑磨煤机风系统流程，当入口风量低时磨煤机出口压力会同时下降，优化逻辑组态，将风量低信号与出口压力低“相与”</a:t>
            </a:r>
            <a:r>
              <a:rPr lang="zh-CN" altLang="zh-CN" dirty="0" smtClean="0"/>
              <a:t>。</a:t>
            </a:r>
            <a:endParaRPr lang="en-US" altLang="zh-CN" dirty="0" smtClean="0"/>
          </a:p>
          <a:p>
            <a:pPr lvl="0">
              <a:lnSpc>
                <a:spcPct val="150000"/>
              </a:lnSpc>
            </a:pPr>
            <a:endParaRPr lang="en-US" altLang="zh-CN" dirty="0" smtClean="0"/>
          </a:p>
          <a:p>
            <a:pPr indent="457200">
              <a:lnSpc>
                <a:spcPct val="150000"/>
              </a:lnSpc>
            </a:pPr>
            <a:r>
              <a:rPr lang="en-US" altLang="zh-CN" dirty="0" smtClean="0"/>
              <a:t>2</a:t>
            </a:r>
            <a:r>
              <a:rPr lang="zh-CN" altLang="en-US" dirty="0" smtClean="0"/>
              <a:t>、</a:t>
            </a:r>
            <a:r>
              <a:rPr lang="zh-CN" altLang="zh-CN" dirty="0"/>
              <a:t>单台磨煤机出口压力测点共计</a:t>
            </a:r>
            <a:r>
              <a:rPr lang="en-US" altLang="zh-CN" dirty="0"/>
              <a:t>6</a:t>
            </a:r>
            <a:r>
              <a:rPr lang="zh-CN" altLang="zh-CN" dirty="0"/>
              <a:t>支，送</a:t>
            </a:r>
            <a:r>
              <a:rPr lang="en-US" altLang="zh-CN" dirty="0"/>
              <a:t>DCS</a:t>
            </a:r>
            <a:r>
              <a:rPr lang="zh-CN" altLang="zh-CN" dirty="0"/>
              <a:t>系统用于模拟量显示，当有</a:t>
            </a:r>
            <a:r>
              <a:rPr lang="en-US" altLang="zh-CN" dirty="0"/>
              <a:t>3</a:t>
            </a:r>
            <a:r>
              <a:rPr lang="zh-CN" altLang="zh-CN" dirty="0"/>
              <a:t>支及以上低于</a:t>
            </a:r>
            <a:r>
              <a:rPr lang="en-US" altLang="zh-CN" dirty="0"/>
              <a:t>0.6Kpa</a:t>
            </a:r>
            <a:r>
              <a:rPr lang="zh-CN" altLang="zh-CN" dirty="0"/>
              <a:t>时，触发“磨煤机出口压力低”信号。</a:t>
            </a:r>
          </a:p>
          <a:p>
            <a:pPr lvl="0" indent="457200">
              <a:lnSpc>
                <a:spcPct val="150000"/>
              </a:lnSpc>
            </a:pPr>
            <a:endParaRPr lang="en-US" altLang="zh-CN" dirty="0" smtClean="0"/>
          </a:p>
          <a:p>
            <a:pPr lvl="0"/>
            <a:endParaRPr lang="zh-CN" altLang="zh-CN" dirty="0"/>
          </a:p>
          <a:p>
            <a:pPr indent="457200">
              <a:lnSpc>
                <a:spcPts val="2700"/>
              </a:lnSpc>
            </a:pPr>
            <a:endParaRPr lang="zh-CN" altLang="zh-CN" dirty="0">
              <a:latin typeface="微软雅黑" panose="020B0503020204020204" pitchFamily="34" charset="-122"/>
              <a:ea typeface="微软雅黑" panose="020B0503020204020204" pitchFamily="34" charset="-122"/>
            </a:endParaRPr>
          </a:p>
          <a:p>
            <a:endParaRPr lang="zh-CN" altLang="en-US" dirty="0"/>
          </a:p>
        </p:txBody>
      </p:sp>
      <p:pic>
        <p:nvPicPr>
          <p:cNvPr id="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69211" y="2254313"/>
            <a:ext cx="4613275" cy="2284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61241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0"/>
          <p:cNvPicPr>
            <a:picLocks noChangeAspect="1"/>
          </p:cNvPicPr>
          <p:nvPr/>
        </p:nvPicPr>
        <p:blipFill>
          <a:blip r:embed="rId2"/>
          <a:stretch>
            <a:fillRect/>
          </a:stretch>
        </p:blipFill>
        <p:spPr>
          <a:xfrm rot="21600000">
            <a:off x="7912050" y="4627432"/>
            <a:ext cx="4062017" cy="2230567"/>
          </a:xfrm>
          <a:prstGeom prst="rect">
            <a:avLst/>
          </a:prstGeom>
        </p:spPr>
      </p:pic>
      <p:pic>
        <p:nvPicPr>
          <p:cNvPr id="24" name="picture 24"/>
          <p:cNvPicPr>
            <a:picLocks noChangeAspect="1"/>
          </p:cNvPicPr>
          <p:nvPr/>
        </p:nvPicPr>
        <p:blipFill>
          <a:blip r:embed="rId3"/>
          <a:stretch>
            <a:fillRect/>
          </a:stretch>
        </p:blipFill>
        <p:spPr>
          <a:xfrm rot="21600000">
            <a:off x="794542" y="589026"/>
            <a:ext cx="2019426" cy="398852"/>
          </a:xfrm>
          <a:prstGeom prst="rect">
            <a:avLst/>
          </a:prstGeom>
        </p:spPr>
      </p:pic>
      <p:sp>
        <p:nvSpPr>
          <p:cNvPr id="2" name="文本框 1"/>
          <p:cNvSpPr txBox="1"/>
          <p:nvPr/>
        </p:nvSpPr>
        <p:spPr>
          <a:xfrm>
            <a:off x="1070919" y="1622855"/>
            <a:ext cx="4950940" cy="3208571"/>
          </a:xfrm>
          <a:prstGeom prst="rect">
            <a:avLst/>
          </a:prstGeom>
          <a:noFill/>
        </p:spPr>
        <p:txBody>
          <a:bodyPr wrap="square" rtlCol="0">
            <a:spAutoFit/>
          </a:bodyPr>
          <a:lstStyle/>
          <a:p>
            <a:pPr indent="457200">
              <a:lnSpc>
                <a:spcPct val="150000"/>
              </a:lnSpc>
            </a:pPr>
            <a:r>
              <a:rPr lang="en-US" altLang="zh-CN" dirty="0"/>
              <a:t>3</a:t>
            </a:r>
            <a:r>
              <a:rPr lang="zh-CN" altLang="en-US" dirty="0"/>
              <a:t>、</a:t>
            </a:r>
            <a:r>
              <a:rPr lang="zh-CN" altLang="zh-CN" dirty="0"/>
              <a:t>磨煤机出口压力测点取样管路全部加装连续吹扫微正压装置，此装置可有效防止出口压力取样管路堵塞，提升测点可靠性</a:t>
            </a:r>
            <a:r>
              <a:rPr lang="zh-CN" altLang="zh-CN" dirty="0" smtClean="0"/>
              <a:t>。</a:t>
            </a:r>
            <a:endParaRPr lang="en-US" altLang="zh-CN" dirty="0" smtClean="0"/>
          </a:p>
          <a:p>
            <a:pPr>
              <a:lnSpc>
                <a:spcPct val="150000"/>
              </a:lnSpc>
            </a:pPr>
            <a:r>
              <a:rPr lang="en-US" altLang="zh-CN" dirty="0"/>
              <a:t> </a:t>
            </a:r>
            <a:r>
              <a:rPr lang="en-US" altLang="zh-CN" dirty="0" smtClean="0"/>
              <a:t>      </a:t>
            </a:r>
            <a:r>
              <a:rPr lang="zh-CN" altLang="en-US" dirty="0" smtClean="0"/>
              <a:t>在风烟系统、风粉系统压力取样测点因介质原因频繁发生堵塞，缺陷率极高，连续吹扫装置可有效解决此类顽疾，提高设备稳定性。</a:t>
            </a:r>
            <a:endParaRPr lang="zh-CN" altLang="zh-CN" dirty="0"/>
          </a:p>
          <a:p>
            <a:pPr indent="457200">
              <a:lnSpc>
                <a:spcPts val="2700"/>
              </a:lnSpc>
            </a:pPr>
            <a:endParaRPr lang="zh-CN" altLang="zh-CN" dirty="0">
              <a:latin typeface="微软雅黑" panose="020B0503020204020204" pitchFamily="34" charset="-122"/>
              <a:ea typeface="微软雅黑" panose="020B0503020204020204" pitchFamily="34" charset="-122"/>
            </a:endParaRPr>
          </a:p>
          <a:p>
            <a:endParaRPr lang="zh-CN" altLang="en-US" dirty="0"/>
          </a:p>
        </p:txBody>
      </p:sp>
      <p:pic>
        <p:nvPicPr>
          <p:cNvPr id="3" name="图片 2"/>
          <p:cNvPicPr>
            <a:picLocks noChangeAspect="1"/>
          </p:cNvPicPr>
          <p:nvPr/>
        </p:nvPicPr>
        <p:blipFill>
          <a:blip r:embed="rId4"/>
          <a:stretch>
            <a:fillRect/>
          </a:stretch>
        </p:blipFill>
        <p:spPr>
          <a:xfrm>
            <a:off x="7166920" y="1510709"/>
            <a:ext cx="3138617" cy="3432862"/>
          </a:xfrm>
          <a:prstGeom prst="rect">
            <a:avLst/>
          </a:prstGeom>
        </p:spPr>
      </p:pic>
    </p:spTree>
    <p:extLst>
      <p:ext uri="{BB962C8B-B14F-4D97-AF65-F5344CB8AC3E}">
        <p14:creationId xmlns:p14="http://schemas.microsoft.com/office/powerpoint/2010/main" val="12031124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0"/>
          <p:cNvPicPr>
            <a:picLocks noChangeAspect="1"/>
          </p:cNvPicPr>
          <p:nvPr/>
        </p:nvPicPr>
        <p:blipFill>
          <a:blip r:embed="rId2"/>
          <a:stretch>
            <a:fillRect/>
          </a:stretch>
        </p:blipFill>
        <p:spPr>
          <a:xfrm rot="21600000">
            <a:off x="7912050" y="4627432"/>
            <a:ext cx="4062017" cy="2230567"/>
          </a:xfrm>
          <a:prstGeom prst="rect">
            <a:avLst/>
          </a:prstGeom>
        </p:spPr>
      </p:pic>
      <p:pic>
        <p:nvPicPr>
          <p:cNvPr id="24" name="picture 24"/>
          <p:cNvPicPr>
            <a:picLocks noChangeAspect="1"/>
          </p:cNvPicPr>
          <p:nvPr/>
        </p:nvPicPr>
        <p:blipFill>
          <a:blip r:embed="rId3"/>
          <a:stretch>
            <a:fillRect/>
          </a:stretch>
        </p:blipFill>
        <p:spPr>
          <a:xfrm rot="21600000">
            <a:off x="794542" y="589026"/>
            <a:ext cx="2019426" cy="398852"/>
          </a:xfrm>
          <a:prstGeom prst="rect">
            <a:avLst/>
          </a:prstGeom>
        </p:spPr>
      </p:pic>
      <p:sp>
        <p:nvSpPr>
          <p:cNvPr id="2" name="文本框 1"/>
          <p:cNvSpPr txBox="1"/>
          <p:nvPr/>
        </p:nvSpPr>
        <p:spPr>
          <a:xfrm>
            <a:off x="1070919" y="1309817"/>
            <a:ext cx="4950940" cy="4524315"/>
          </a:xfrm>
          <a:prstGeom prst="rect">
            <a:avLst/>
          </a:prstGeom>
          <a:noFill/>
        </p:spPr>
        <p:txBody>
          <a:bodyPr wrap="square" rtlCol="0">
            <a:spAutoFit/>
          </a:bodyPr>
          <a:lstStyle/>
          <a:p>
            <a:pPr lvl="0" indent="457200">
              <a:lnSpc>
                <a:spcPct val="150000"/>
              </a:lnSpc>
            </a:pPr>
            <a:r>
              <a:rPr lang="en-US" altLang="zh-CN" dirty="0" smtClean="0"/>
              <a:t>4</a:t>
            </a:r>
            <a:r>
              <a:rPr lang="zh-CN" altLang="en-US" dirty="0" smtClean="0"/>
              <a:t>、</a:t>
            </a:r>
            <a:r>
              <a:rPr lang="zh-CN" altLang="zh-CN" dirty="0"/>
              <a:t>风量测点增加变化速率和品质综合监测逻辑</a:t>
            </a:r>
            <a:r>
              <a:rPr lang="en-US" altLang="zh-CN" dirty="0"/>
              <a:t> </a:t>
            </a:r>
            <a:r>
              <a:rPr lang="zh-CN" altLang="zh-CN" dirty="0"/>
              <a:t>，综合监测逻辑功能如下</a:t>
            </a:r>
            <a:r>
              <a:rPr lang="zh-CN" altLang="zh-CN" dirty="0" smtClean="0"/>
              <a:t>：</a:t>
            </a:r>
            <a:endParaRPr lang="en-US" altLang="zh-CN" dirty="0" smtClean="0"/>
          </a:p>
          <a:p>
            <a:pPr lvl="0">
              <a:lnSpc>
                <a:spcPct val="150000"/>
              </a:lnSpc>
            </a:pPr>
            <a:r>
              <a:rPr lang="zh-CN" altLang="zh-CN" dirty="0" smtClean="0"/>
              <a:t>（</a:t>
            </a:r>
            <a:r>
              <a:rPr lang="en-US" altLang="zh-CN" dirty="0"/>
              <a:t>1</a:t>
            </a:r>
            <a:r>
              <a:rPr lang="zh-CN" altLang="zh-CN" dirty="0"/>
              <a:t>）通过</a:t>
            </a:r>
            <a:r>
              <a:rPr lang="en-US" altLang="zh-CN" dirty="0"/>
              <a:t>DCS</a:t>
            </a:r>
            <a:r>
              <a:rPr lang="zh-CN" altLang="zh-CN" dirty="0"/>
              <a:t>系统风量品质监测为</a:t>
            </a:r>
            <a:r>
              <a:rPr lang="en-US" altLang="zh-CN" dirty="0"/>
              <a:t>bad\poor</a:t>
            </a:r>
            <a:r>
              <a:rPr lang="zh-CN" altLang="zh-CN" dirty="0"/>
              <a:t>时，触发风量异常信号</a:t>
            </a:r>
            <a:r>
              <a:rPr lang="zh-CN" altLang="zh-CN" dirty="0" smtClean="0"/>
              <a:t>；</a:t>
            </a:r>
            <a:endParaRPr lang="en-US" altLang="zh-CN" dirty="0" smtClean="0"/>
          </a:p>
          <a:p>
            <a:pPr lvl="0">
              <a:lnSpc>
                <a:spcPct val="150000"/>
              </a:lnSpc>
            </a:pPr>
            <a:r>
              <a:rPr lang="zh-CN" altLang="zh-CN" dirty="0" smtClean="0"/>
              <a:t>（</a:t>
            </a:r>
            <a:r>
              <a:rPr lang="en-US" altLang="zh-CN" dirty="0"/>
              <a:t>2</a:t>
            </a:r>
            <a:r>
              <a:rPr lang="zh-CN" altLang="zh-CN" dirty="0"/>
              <a:t>）风量测点品质为</a:t>
            </a:r>
            <a:r>
              <a:rPr lang="en-US" altLang="zh-CN" dirty="0"/>
              <a:t>good</a:t>
            </a:r>
            <a:r>
              <a:rPr lang="zh-CN" altLang="zh-CN" dirty="0"/>
              <a:t>，但风量变化速率明显异常（比如风量堵塞后跳变），触发风量异常信号</a:t>
            </a:r>
            <a:r>
              <a:rPr lang="zh-CN" altLang="zh-CN" dirty="0" smtClean="0"/>
              <a:t>。</a:t>
            </a:r>
            <a:endParaRPr lang="en-US" altLang="zh-CN" dirty="0" smtClean="0"/>
          </a:p>
          <a:p>
            <a:pPr lvl="0" indent="457200">
              <a:lnSpc>
                <a:spcPct val="150000"/>
              </a:lnSpc>
            </a:pPr>
            <a:r>
              <a:rPr lang="en-US" altLang="zh-CN" dirty="0" smtClean="0"/>
              <a:t> </a:t>
            </a:r>
            <a:r>
              <a:rPr lang="zh-CN" altLang="zh-CN" dirty="0" smtClean="0"/>
              <a:t>当</a:t>
            </a:r>
            <a:r>
              <a:rPr lang="zh-CN" altLang="zh-CN" dirty="0"/>
              <a:t>判断风量异常后闭锁磨煤机入口风量低保护功能，同时触发“风量异常”声光报警，提醒运行及时关注</a:t>
            </a:r>
            <a:r>
              <a:rPr lang="zh-CN" altLang="zh-CN" dirty="0" smtClean="0"/>
              <a:t>。</a:t>
            </a:r>
            <a:endParaRPr lang="zh-CN" altLang="zh-CN" dirty="0">
              <a:latin typeface="微软雅黑" panose="020B0503020204020204" pitchFamily="34" charset="-122"/>
              <a:ea typeface="微软雅黑" panose="020B0503020204020204" pitchFamily="34" charset="-122"/>
            </a:endParaRPr>
          </a:p>
          <a:p>
            <a:endParaRPr lang="zh-CN" altLang="en-US" dirty="0"/>
          </a:p>
        </p:txBody>
      </p:sp>
      <p:pic>
        <p:nvPicPr>
          <p:cNvPr id="4" name="图片 3"/>
          <p:cNvPicPr>
            <a:picLocks noChangeAspect="1"/>
          </p:cNvPicPr>
          <p:nvPr/>
        </p:nvPicPr>
        <p:blipFill>
          <a:blip r:embed="rId4"/>
          <a:stretch>
            <a:fillRect/>
          </a:stretch>
        </p:blipFill>
        <p:spPr>
          <a:xfrm>
            <a:off x="6351528" y="1589903"/>
            <a:ext cx="4668640" cy="2838321"/>
          </a:xfrm>
          <a:prstGeom prst="rect">
            <a:avLst/>
          </a:prstGeom>
        </p:spPr>
      </p:pic>
    </p:spTree>
    <p:extLst>
      <p:ext uri="{BB962C8B-B14F-4D97-AF65-F5344CB8AC3E}">
        <p14:creationId xmlns:p14="http://schemas.microsoft.com/office/powerpoint/2010/main" val="19841400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0"/>
          <p:cNvPicPr>
            <a:picLocks noChangeAspect="1"/>
          </p:cNvPicPr>
          <p:nvPr/>
        </p:nvPicPr>
        <p:blipFill>
          <a:blip r:embed="rId2"/>
          <a:stretch>
            <a:fillRect/>
          </a:stretch>
        </p:blipFill>
        <p:spPr>
          <a:xfrm rot="21600000">
            <a:off x="7912050" y="4627432"/>
            <a:ext cx="4062017" cy="2230567"/>
          </a:xfrm>
          <a:prstGeom prst="rect">
            <a:avLst/>
          </a:prstGeom>
        </p:spPr>
      </p:pic>
      <p:pic>
        <p:nvPicPr>
          <p:cNvPr id="24" name="picture 24"/>
          <p:cNvPicPr>
            <a:picLocks noChangeAspect="1"/>
          </p:cNvPicPr>
          <p:nvPr/>
        </p:nvPicPr>
        <p:blipFill>
          <a:blip r:embed="rId3"/>
          <a:stretch>
            <a:fillRect/>
          </a:stretch>
        </p:blipFill>
        <p:spPr>
          <a:xfrm rot="21600000">
            <a:off x="794542" y="589026"/>
            <a:ext cx="2019426" cy="398852"/>
          </a:xfrm>
          <a:prstGeom prst="rect">
            <a:avLst/>
          </a:prstGeom>
        </p:spPr>
      </p:pic>
      <p:sp>
        <p:nvSpPr>
          <p:cNvPr id="2" name="文本框 1"/>
          <p:cNvSpPr txBox="1"/>
          <p:nvPr/>
        </p:nvSpPr>
        <p:spPr>
          <a:xfrm>
            <a:off x="3871783" y="5521297"/>
            <a:ext cx="4744995" cy="400110"/>
          </a:xfrm>
          <a:prstGeom prst="rect">
            <a:avLst/>
          </a:prstGeom>
          <a:noFill/>
        </p:spPr>
        <p:txBody>
          <a:bodyPr wrap="square" rtlCol="0">
            <a:spAutoFit/>
          </a:bodyPr>
          <a:lstStyle/>
          <a:p>
            <a:r>
              <a:rPr lang="zh-CN" altLang="en-US" sz="2000" dirty="0" smtClean="0"/>
              <a:t>磨入口风量保护功能逻辑功能控制图</a:t>
            </a:r>
            <a:endParaRPr lang="zh-CN" altLang="en-US" sz="2000" dirty="0"/>
          </a:p>
        </p:txBody>
      </p:sp>
      <p:pic>
        <p:nvPicPr>
          <p:cNvPr id="2050" name="图片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0962" y="1226833"/>
            <a:ext cx="8832899" cy="4158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椭圆 2"/>
          <p:cNvSpPr/>
          <p:nvPr/>
        </p:nvSpPr>
        <p:spPr>
          <a:xfrm>
            <a:off x="6000641" y="1962852"/>
            <a:ext cx="1791335" cy="2133600"/>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4562870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0"/>
          <p:cNvPicPr>
            <a:picLocks noChangeAspect="1"/>
          </p:cNvPicPr>
          <p:nvPr/>
        </p:nvPicPr>
        <p:blipFill>
          <a:blip r:embed="rId2"/>
          <a:stretch>
            <a:fillRect/>
          </a:stretch>
        </p:blipFill>
        <p:spPr>
          <a:xfrm rot="21600000">
            <a:off x="7912050" y="4627432"/>
            <a:ext cx="4062017" cy="2230567"/>
          </a:xfrm>
          <a:prstGeom prst="rect">
            <a:avLst/>
          </a:prstGeom>
        </p:spPr>
      </p:pic>
      <p:sp>
        <p:nvSpPr>
          <p:cNvPr id="22" name="textbox 22"/>
          <p:cNvSpPr/>
          <p:nvPr/>
        </p:nvSpPr>
        <p:spPr>
          <a:xfrm>
            <a:off x="794541" y="1375000"/>
            <a:ext cx="4629150" cy="541019"/>
          </a:xfrm>
          <a:prstGeom prst="rect">
            <a:avLst/>
          </a:prstGeom>
          <a:noFill/>
          <a:ln w="0" cap="flat">
            <a:noFill/>
            <a:prstDash val="solid"/>
            <a:miter lim="0"/>
          </a:ln>
        </p:spPr>
        <p:txBody>
          <a:bodyPr vert="horz" wrap="square" lIns="0" tIns="0" rIns="0" bIns="0"/>
          <a:lstStyle/>
          <a:p>
            <a:pPr algn="l" rtl="0" eaLnBrk="0">
              <a:lnSpc>
                <a:spcPct val="64328"/>
              </a:lnSpc>
              <a:tabLst/>
            </a:pPr>
            <a:endParaRPr sz="100" dirty="0">
              <a:latin typeface="Arial"/>
              <a:ea typeface="Arial"/>
              <a:cs typeface="Arial"/>
            </a:endParaRPr>
          </a:p>
          <a:p>
            <a:pPr rtl="0" eaLnBrk="0">
              <a:lnSpc>
                <a:spcPct val="85000"/>
              </a:lnSpc>
              <a:tabLst/>
            </a:pPr>
            <a:r>
              <a:rPr lang="zh-CN" altLang="en-US" sz="2800" kern="0" spc="-420" dirty="0">
                <a:latin typeface="微软雅黑" panose="020B0503020204020204" pitchFamily="34" charset="-122"/>
                <a:ea typeface="微软雅黑" panose="020B0503020204020204" pitchFamily="34" charset="-122"/>
                <a:cs typeface="Microsoft YaHei"/>
              </a:rPr>
              <a:t>三</a:t>
            </a:r>
            <a:r>
              <a:rPr sz="2800" kern="0" spc="-420" dirty="0" smtClean="0">
                <a:latin typeface="微软雅黑" panose="020B0503020204020204" pitchFamily="34" charset="-122"/>
                <a:ea typeface="微软雅黑" panose="020B0503020204020204" pitchFamily="34" charset="-122"/>
                <a:cs typeface="Microsoft YaHei"/>
              </a:rPr>
              <a:t>、</a:t>
            </a:r>
            <a:r>
              <a:rPr lang="zh-CN" altLang="en-US" sz="2800" kern="0" spc="-420" dirty="0" smtClean="0">
                <a:latin typeface="微软雅黑" panose="020B0503020204020204" pitchFamily="34" charset="-122"/>
                <a:ea typeface="微软雅黑" panose="020B0503020204020204" pitchFamily="34" charset="-122"/>
                <a:cs typeface="Microsoft YaHei"/>
              </a:rPr>
              <a:t>创造效益</a:t>
            </a:r>
            <a:endParaRPr sz="2800" dirty="0">
              <a:latin typeface="微软雅黑" panose="020B0503020204020204" pitchFamily="34" charset="-122"/>
              <a:ea typeface="微软雅黑" panose="020B0503020204020204" pitchFamily="34" charset="-122"/>
              <a:cs typeface="Microsoft YaHei"/>
            </a:endParaRPr>
          </a:p>
        </p:txBody>
      </p:sp>
      <p:pic>
        <p:nvPicPr>
          <p:cNvPr id="24" name="picture 24"/>
          <p:cNvPicPr>
            <a:picLocks noChangeAspect="1"/>
          </p:cNvPicPr>
          <p:nvPr/>
        </p:nvPicPr>
        <p:blipFill>
          <a:blip r:embed="rId3"/>
          <a:stretch>
            <a:fillRect/>
          </a:stretch>
        </p:blipFill>
        <p:spPr>
          <a:xfrm rot="21600000">
            <a:off x="794542" y="589026"/>
            <a:ext cx="2019426" cy="398852"/>
          </a:xfrm>
          <a:prstGeom prst="rect">
            <a:avLst/>
          </a:prstGeom>
        </p:spPr>
      </p:pic>
      <p:sp>
        <p:nvSpPr>
          <p:cNvPr id="2" name="文本框 1"/>
          <p:cNvSpPr txBox="1"/>
          <p:nvPr/>
        </p:nvSpPr>
        <p:spPr>
          <a:xfrm>
            <a:off x="1095632" y="1916019"/>
            <a:ext cx="9193427" cy="3670236"/>
          </a:xfrm>
          <a:prstGeom prst="rect">
            <a:avLst/>
          </a:prstGeom>
          <a:noFill/>
        </p:spPr>
        <p:txBody>
          <a:bodyPr wrap="square" rtlCol="0">
            <a:spAutoFit/>
          </a:bodyPr>
          <a:lstStyle/>
          <a:p>
            <a:pPr indent="457200">
              <a:lnSpc>
                <a:spcPct val="150000"/>
              </a:lnSpc>
            </a:pPr>
            <a:r>
              <a:rPr lang="zh-CN" altLang="en-US" sz="2000" dirty="0" smtClean="0">
                <a:solidFill>
                  <a:schemeClr val="accent1">
                    <a:lumMod val="75000"/>
                  </a:schemeClr>
                </a:solidFill>
              </a:rPr>
              <a:t>社会效益分析：</a:t>
            </a:r>
            <a:endParaRPr lang="en-US" altLang="zh-CN" sz="2000" dirty="0" smtClean="0">
              <a:solidFill>
                <a:schemeClr val="accent1">
                  <a:lumMod val="75000"/>
                </a:schemeClr>
              </a:solidFill>
            </a:endParaRPr>
          </a:p>
          <a:p>
            <a:pPr indent="457200">
              <a:lnSpc>
                <a:spcPct val="150000"/>
              </a:lnSpc>
            </a:pPr>
            <a:r>
              <a:rPr lang="zh-CN" altLang="zh-CN" dirty="0"/>
              <a:t>从系统流程到逻辑设计进行整体优化，规避风量保护误动风险，同时保护及报警功能更加合理、完善。磨煤机作为火电厂锅炉系统重要辅机设备，主要为炉膛燃烧输送煤粉，入口风量保护逻辑经系统优化后，大幅降低磨煤机系统保护误动次数，有力保障机组安全运行</a:t>
            </a:r>
            <a:r>
              <a:rPr lang="zh-CN" altLang="zh-CN" dirty="0" smtClean="0"/>
              <a:t>。</a:t>
            </a:r>
            <a:endParaRPr lang="en-US" altLang="zh-CN" dirty="0" smtClean="0"/>
          </a:p>
          <a:p>
            <a:pPr indent="457200">
              <a:lnSpc>
                <a:spcPct val="150000"/>
              </a:lnSpc>
            </a:pPr>
            <a:r>
              <a:rPr lang="zh-CN" altLang="zh-CN" dirty="0" smtClean="0"/>
              <a:t>西柏坡电厂</a:t>
            </a:r>
            <a:r>
              <a:rPr lang="zh-CN" altLang="zh-CN" dirty="0"/>
              <a:t>地处河北南网</a:t>
            </a:r>
            <a:r>
              <a:rPr lang="zh-CN" altLang="zh-CN" dirty="0" smtClean="0"/>
              <a:t>，</a:t>
            </a:r>
            <a:r>
              <a:rPr lang="zh-CN" altLang="en-US" dirty="0" smtClean="0"/>
              <a:t>总装机容量</a:t>
            </a:r>
            <a:r>
              <a:rPr lang="en-US" altLang="zh-CN" dirty="0" smtClean="0"/>
              <a:t>2520MW</a:t>
            </a:r>
            <a:r>
              <a:rPr lang="zh-CN" altLang="en-US" dirty="0" smtClean="0"/>
              <a:t>，</a:t>
            </a:r>
            <a:r>
              <a:rPr lang="zh-CN" altLang="zh-CN" dirty="0" smtClean="0"/>
              <a:t>发电</a:t>
            </a:r>
            <a:r>
              <a:rPr lang="zh-CN" altLang="zh-CN" dirty="0"/>
              <a:t>同时肩负</a:t>
            </a:r>
            <a:r>
              <a:rPr lang="zh-CN" altLang="zh-CN" dirty="0" smtClean="0"/>
              <a:t>市区</a:t>
            </a:r>
            <a:r>
              <a:rPr lang="zh-CN" altLang="en-US" dirty="0" smtClean="0"/>
              <a:t>和革命老区的</a:t>
            </a:r>
            <a:r>
              <a:rPr lang="zh-CN" altLang="zh-CN" dirty="0" smtClean="0"/>
              <a:t>供热</a:t>
            </a:r>
            <a:r>
              <a:rPr lang="zh-CN" altLang="zh-CN" dirty="0"/>
              <a:t>重担，机组稳定</a:t>
            </a:r>
            <a:r>
              <a:rPr lang="zh-CN" altLang="zh-CN" dirty="0" smtClean="0"/>
              <a:t>运行</a:t>
            </a:r>
            <a:r>
              <a:rPr lang="zh-CN" altLang="en-US" dirty="0"/>
              <a:t>才</a:t>
            </a:r>
            <a:r>
              <a:rPr lang="zh-CN" altLang="zh-CN" dirty="0" smtClean="0"/>
              <a:t>能</a:t>
            </a:r>
            <a:r>
              <a:rPr lang="zh-CN" altLang="zh-CN" dirty="0"/>
              <a:t>更好保障民生，造福</a:t>
            </a:r>
            <a:r>
              <a:rPr lang="zh-CN" altLang="zh-CN" dirty="0" smtClean="0"/>
              <a:t>社会</a:t>
            </a:r>
            <a:r>
              <a:rPr lang="zh-CN" altLang="en-US" dirty="0" smtClean="0"/>
              <a:t>，进一步提升公司社会形象</a:t>
            </a:r>
            <a:r>
              <a:rPr lang="zh-CN" altLang="zh-CN" dirty="0" smtClean="0"/>
              <a:t>。</a:t>
            </a:r>
            <a:endParaRPr lang="zh-CN" altLang="zh-CN" dirty="0"/>
          </a:p>
          <a:p>
            <a:pPr indent="457200">
              <a:lnSpc>
                <a:spcPts val="2700"/>
              </a:lnSpc>
            </a:pPr>
            <a:endParaRPr lang="zh-CN" altLang="zh-CN" dirty="0">
              <a:latin typeface="微软雅黑" panose="020B0503020204020204" pitchFamily="34" charset="-122"/>
              <a:ea typeface="微软雅黑" panose="020B0503020204020204" pitchFamily="34" charset="-122"/>
            </a:endParaRPr>
          </a:p>
          <a:p>
            <a:endParaRPr lang="zh-CN" altLang="en-US" dirty="0"/>
          </a:p>
        </p:txBody>
      </p:sp>
    </p:spTree>
    <p:extLst>
      <p:ext uri="{BB962C8B-B14F-4D97-AF65-F5344CB8AC3E}">
        <p14:creationId xmlns:p14="http://schemas.microsoft.com/office/powerpoint/2010/main" val="39016679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satMod val="110000"/>
                <a:lumMod val="105000"/>
                <a:tint val="67000"/>
              </a:schemeClr>
            </a:gs>
            <a:gs pos="50000">
              <a:schemeClr val="phClr">
                <a:lumMod val="105000"/>
                <a:satMod val="103000"/>
                <a:tint val="73000"/>
              </a:schemeClr>
            </a:gs>
            <a:gs pos="100000">
              <a:schemeClr val="phClr">
                <a:satMod val="105000"/>
                <a:lumMod val="109000"/>
                <a:tint val="81000"/>
              </a:schemeClr>
            </a:gs>
          </a:gsLst>
          <a:lin ang="5400000" scaled="0"/>
        </a:gradFill>
        <a:gradFill rotWithShape="1">
          <a:gsLst>
            <a:gs pos="0">
              <a:schemeClr val="phClr">
                <a:satMod val="103000"/>
                <a:lumMod val="102000"/>
                <a:shade val="94000"/>
              </a:schemeClr>
            </a:gs>
            <a:gs pos="50000">
              <a:schemeClr val="phClr">
                <a:lumMod val="110000"/>
                <a:satMod val="100000"/>
                <a:tint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114</TotalTime>
  <Words>719</Words>
  <Application>Microsoft Office PowerPoint</Application>
  <PresentationFormat>宽屏</PresentationFormat>
  <Paragraphs>42</Paragraphs>
  <Slides>12</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12</vt:i4>
      </vt:variant>
    </vt:vector>
  </HeadingPairs>
  <TitlesOfParts>
    <vt:vector size="16" baseType="lpstr">
      <vt:lpstr>Microsoft YaHei</vt:lpstr>
      <vt:lpstr>Microsoft YaHei</vt:lpstr>
      <vt:lpstr>Arial</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cp:lastModifiedBy>dell</cp:lastModifiedBy>
  <cp:revision>17</cp:revision>
  <dcterms:created xsi:type="dcterms:W3CDTF">2024-10-25T09:32:49Z</dcterms:created>
  <dcterms:modified xsi:type="dcterms:W3CDTF">2024-11-21T07:28:23Z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O">
    <vt:lpwstr>wqlLaW5nc29mdCBQREYgdG8gV1BTIDEwMA</vt:lpwstr>
  </property>
  <property fmtid="{D5CDD505-2E9C-101B-9397-08002B2CF9AE}" pid="3" name="Created">
    <vt:filetime>2024-10-25T18:07:17Z</vt:filetime>
  </property>
</Properties>
</file>