
<file path=[Content_Types].xml><?xml version="1.0" encoding="utf-8"?>
<Types xmlns="http://schemas.openxmlformats.org/package/2006/content-types">
  <Default Extension="jpeg" ContentType="image/jpeg"/>
  <Default Extension="JPG" ContentType="image/.jpg"/>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3"/>
  </p:sldMasterIdLst>
  <p:notesMasterIdLst>
    <p:notesMasterId r:id="rId5"/>
  </p:notesMasterIdLst>
  <p:handoutMasterIdLst>
    <p:handoutMasterId r:id="rId40"/>
  </p:handoutMasterIdLst>
  <p:sldIdLst>
    <p:sldId id="258" r:id="rId4"/>
    <p:sldId id="399" r:id="rId6"/>
    <p:sldId id="471" r:id="rId7"/>
    <p:sldId id="403" r:id="rId8"/>
    <p:sldId id="473" r:id="rId9"/>
    <p:sldId id="405" r:id="rId10"/>
    <p:sldId id="472" r:id="rId11"/>
    <p:sldId id="406" r:id="rId12"/>
    <p:sldId id="416" r:id="rId13"/>
    <p:sldId id="474" r:id="rId14"/>
    <p:sldId id="330" r:id="rId15"/>
    <p:sldId id="475" r:id="rId16"/>
    <p:sldId id="408" r:id="rId17"/>
    <p:sldId id="421" r:id="rId18"/>
    <p:sldId id="424" r:id="rId19"/>
    <p:sldId id="426" r:id="rId20"/>
    <p:sldId id="422" r:id="rId21"/>
    <p:sldId id="341" r:id="rId22"/>
    <p:sldId id="364" r:id="rId23"/>
    <p:sldId id="476" r:id="rId24"/>
    <p:sldId id="409" r:id="rId25"/>
    <p:sldId id="436" r:id="rId26"/>
    <p:sldId id="345" r:id="rId27"/>
    <p:sldId id="434" r:id="rId28"/>
    <p:sldId id="435" r:id="rId29"/>
    <p:sldId id="477" r:id="rId30"/>
    <p:sldId id="410" r:id="rId31"/>
    <p:sldId id="479" r:id="rId32"/>
    <p:sldId id="412" r:id="rId33"/>
    <p:sldId id="480" r:id="rId34"/>
    <p:sldId id="437" r:id="rId35"/>
    <p:sldId id="413" r:id="rId36"/>
    <p:sldId id="481" r:id="rId37"/>
    <p:sldId id="414" r:id="rId38"/>
    <p:sldId id="350" r:id="rId39"/>
  </p:sldIdLst>
  <p:sldSz cx="12192000" cy="6858000"/>
  <p:notesSz cx="6858000" cy="9144000"/>
  <p:defaultTextStyle>
    <a:defPPr>
      <a:defRPr lang="zh-CN"/>
    </a:defPPr>
    <a:lvl1pPr marL="0" lvl="0"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75" userDrawn="1">
          <p15:clr>
            <a:srgbClr val="A4A3A4"/>
          </p15:clr>
        </p15:guide>
        <p15:guide id="2" pos="383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xbany" initials="xb21cn" lastIdx="1" clrIdx="0"/>
  <p:cmAuthor id="1" name="LCJ" initials="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CE2"/>
    <a:srgbClr val="333399"/>
    <a:srgbClr val="E8E8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3" autoAdjust="0"/>
    <p:restoredTop sz="93692" autoAdjust="0"/>
  </p:normalViewPr>
  <p:slideViewPr>
    <p:cSldViewPr showGuides="1">
      <p:cViewPr varScale="1">
        <p:scale>
          <a:sx n="79" d="100"/>
          <a:sy n="79" d="100"/>
        </p:scale>
        <p:origin x="746" y="43"/>
      </p:cViewPr>
      <p:guideLst>
        <p:guide orient="horz" pos="2175"/>
        <p:guide pos="383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4" Type="http://schemas.openxmlformats.org/officeDocument/2006/relationships/commentAuthors" Target="commentAuthors.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handoutMaster" Target="handoutMasters/handoutMaster1.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1"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4" Type="http://schemas.openxmlformats.org/officeDocument/2006/relationships/image" Target="../media/image3.jpeg"/><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4" Type="http://schemas.openxmlformats.org/officeDocument/2006/relationships/image" Target="../media/image4.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425"/>
            <a:ext cx="9144000" cy="2387734"/>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240"/>
            <a:ext cx="9144000" cy="1655854"/>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8035"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53"/>
            <a:ext cx="2743200" cy="5851852"/>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53"/>
            <a:ext cx="8070573" cy="5851852"/>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6_标题和内容">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
        <p:nvSpPr>
          <p:cNvPr id="7" name="矩形 6"/>
          <p:cNvSpPr/>
          <p:nvPr userDrawn="1"/>
        </p:nvSpPr>
        <p:spPr>
          <a:xfrm>
            <a:off x="0" y="5600"/>
            <a:ext cx="12192000" cy="68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01">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a:srcRect t="92661" r="30313" b="2097"/>
          <a:stretch>
            <a:fillRect/>
          </a:stretch>
        </p:blipFill>
        <p:spPr>
          <a:xfrm>
            <a:off x="220134" y="6413501"/>
            <a:ext cx="6610351" cy="212725"/>
          </a:xfrm>
          <a:prstGeom prst="rect">
            <a:avLst/>
          </a:prstGeom>
          <a:ln>
            <a:solidFill>
              <a:schemeClr val="bg1"/>
            </a:solidFill>
          </a:ln>
          <a:effectLst>
            <a:outerShdw blurRad="50800" dist="50800" dir="5400000" algn="ctr" rotWithShape="0">
              <a:schemeClr val="bg1">
                <a:alpha val="32000"/>
              </a:schemeClr>
            </a:outerShdw>
          </a:effectLst>
        </p:spPr>
      </p:pic>
      <p:sp>
        <p:nvSpPr>
          <p:cNvPr id="3" name="文本框 2"/>
          <p:cNvSpPr txBox="1">
            <a:spLocks noChangeArrowheads="1"/>
          </p:cNvSpPr>
          <p:nvPr userDrawn="1"/>
        </p:nvSpPr>
        <p:spPr bwMode="auto">
          <a:xfrm>
            <a:off x="6769100" y="6381751"/>
            <a:ext cx="5325533" cy="276225"/>
          </a:xfrm>
          <a:prstGeom prst="rect">
            <a:avLst/>
          </a:prstGeom>
          <a:noFill/>
          <a:ln>
            <a:noFill/>
          </a:ln>
        </p:spPr>
        <p:txBody>
          <a:bodyPr>
            <a:spAutoFit/>
          </a:bodyPr>
          <a:lstStyle>
            <a:lvl1pPr>
              <a:defRPr sz="1500">
                <a:solidFill>
                  <a:srgbClr val="FFFF00"/>
                </a:solidFill>
                <a:latin typeface="仿宋_GB2312" panose="02010609030101010101" pitchFamily="49" charset="-122"/>
                <a:ea typeface="仿宋_GB2312" panose="02010609030101010101" pitchFamily="49" charset="-122"/>
              </a:defRPr>
            </a:lvl1pPr>
            <a:lvl2pPr marL="742950" indent="-285750">
              <a:defRPr sz="1500">
                <a:solidFill>
                  <a:srgbClr val="FFFF00"/>
                </a:solidFill>
                <a:latin typeface="仿宋_GB2312" panose="02010609030101010101" pitchFamily="49" charset="-122"/>
                <a:ea typeface="仿宋_GB2312" panose="02010609030101010101" pitchFamily="49" charset="-122"/>
              </a:defRPr>
            </a:lvl2pPr>
            <a:lvl3pPr marL="1143000" indent="-228600">
              <a:defRPr sz="1500">
                <a:solidFill>
                  <a:srgbClr val="FFFF00"/>
                </a:solidFill>
                <a:latin typeface="仿宋_GB2312" panose="02010609030101010101" pitchFamily="49" charset="-122"/>
                <a:ea typeface="仿宋_GB2312" panose="02010609030101010101" pitchFamily="49" charset="-122"/>
              </a:defRPr>
            </a:lvl3pPr>
            <a:lvl4pPr marL="1600200" indent="-228600">
              <a:defRPr sz="1500">
                <a:solidFill>
                  <a:srgbClr val="FFFF00"/>
                </a:solidFill>
                <a:latin typeface="仿宋_GB2312" panose="02010609030101010101" pitchFamily="49" charset="-122"/>
                <a:ea typeface="仿宋_GB2312" panose="02010609030101010101" pitchFamily="49" charset="-122"/>
              </a:defRPr>
            </a:lvl4pPr>
            <a:lvl5pPr marL="2057400" indent="-228600">
              <a:defRPr sz="1500">
                <a:solidFill>
                  <a:srgbClr val="FFFF00"/>
                </a:solidFill>
                <a:latin typeface="仿宋_GB2312" panose="02010609030101010101" pitchFamily="49" charset="-122"/>
                <a:ea typeface="仿宋_GB2312" panose="02010609030101010101" pitchFamily="49" charset="-122"/>
              </a:defRPr>
            </a:lvl5pPr>
            <a:lvl6pPr marL="2514600" indent="-228600" eaLnBrk="0" fontAlgn="base" hangingPunct="0">
              <a:spcBef>
                <a:spcPct val="0"/>
              </a:spcBef>
              <a:spcAft>
                <a:spcPct val="0"/>
              </a:spcAft>
              <a:defRPr sz="1500">
                <a:solidFill>
                  <a:srgbClr val="FFFF00"/>
                </a:solidFill>
                <a:latin typeface="仿宋_GB2312" panose="02010609030101010101" pitchFamily="49" charset="-122"/>
                <a:ea typeface="仿宋_GB2312" panose="02010609030101010101" pitchFamily="49" charset="-122"/>
              </a:defRPr>
            </a:lvl6pPr>
            <a:lvl7pPr marL="2971800" indent="-228600" eaLnBrk="0" fontAlgn="base" hangingPunct="0">
              <a:spcBef>
                <a:spcPct val="0"/>
              </a:spcBef>
              <a:spcAft>
                <a:spcPct val="0"/>
              </a:spcAft>
              <a:defRPr sz="1500">
                <a:solidFill>
                  <a:srgbClr val="FFFF00"/>
                </a:solidFill>
                <a:latin typeface="仿宋_GB2312" panose="02010609030101010101" pitchFamily="49" charset="-122"/>
                <a:ea typeface="仿宋_GB2312" panose="02010609030101010101" pitchFamily="49" charset="-122"/>
              </a:defRPr>
            </a:lvl7pPr>
            <a:lvl8pPr marL="3429000" indent="-228600" eaLnBrk="0" fontAlgn="base" hangingPunct="0">
              <a:spcBef>
                <a:spcPct val="0"/>
              </a:spcBef>
              <a:spcAft>
                <a:spcPct val="0"/>
              </a:spcAft>
              <a:defRPr sz="1500">
                <a:solidFill>
                  <a:srgbClr val="FFFF00"/>
                </a:solidFill>
                <a:latin typeface="仿宋_GB2312" panose="02010609030101010101" pitchFamily="49" charset="-122"/>
                <a:ea typeface="仿宋_GB2312" panose="02010609030101010101" pitchFamily="49" charset="-122"/>
              </a:defRPr>
            </a:lvl8pPr>
            <a:lvl9pPr marL="3886200" indent="-228600" eaLnBrk="0" fontAlgn="base" hangingPunct="0">
              <a:spcBef>
                <a:spcPct val="0"/>
              </a:spcBef>
              <a:spcAft>
                <a:spcPct val="0"/>
              </a:spcAft>
              <a:defRPr sz="1500">
                <a:solidFill>
                  <a:srgbClr val="FFFF00"/>
                </a:solidFill>
                <a:latin typeface="仿宋_GB2312" panose="02010609030101010101" pitchFamily="49" charset="-122"/>
                <a:ea typeface="仿宋_GB2312" panose="02010609030101010101" pitchFamily="49" charset="-122"/>
              </a:defRPr>
            </a:lvl9pPr>
          </a:lstStyle>
          <a:p>
            <a:pPr>
              <a:defRPr/>
            </a:pPr>
            <a:r>
              <a:rPr lang="en-US" altLang="zh-CN" sz="1200" b="1">
                <a:solidFill>
                  <a:schemeClr val="tx1"/>
                </a:solidFill>
                <a:latin typeface="楷体" panose="02010609060101010101" pitchFamily="49" charset="-122"/>
                <a:ea typeface="楷体" panose="02010609060101010101" pitchFamily="49" charset="-122"/>
              </a:rPr>
              <a:t>JINHUAN CONSTRUTION GROUP ENGINEERING CO.,LTD.</a:t>
            </a:r>
            <a:endParaRPr lang="zh-CN" altLang="en-US" sz="1200" b="1">
              <a:solidFill>
                <a:schemeClr val="tx1"/>
              </a:solidFill>
              <a:latin typeface="楷体" panose="02010609060101010101" pitchFamily="49" charset="-122"/>
              <a:ea typeface="楷体" panose="02010609060101010101" pitchFamily="49" charset="-122"/>
            </a:endParaRPr>
          </a:p>
        </p:txBody>
      </p:sp>
      <p:pic>
        <p:nvPicPr>
          <p:cNvPr id="4" name="图片 11"/>
          <p:cNvPicPr>
            <a:picLocks noChangeAspect="1" noChangeArrowheads="1"/>
          </p:cNvPicPr>
          <p:nvPr userDrawn="1"/>
        </p:nvPicPr>
        <p:blipFill>
          <a:blip r:embed="rId3">
            <a:extLst>
              <a:ext uri="{28A0092B-C50C-407E-A947-70E740481C1C}">
                <a14:useLocalDpi xmlns:a14="http://schemas.microsoft.com/office/drawing/2010/main" val="0"/>
              </a:ext>
            </a:extLst>
          </a:blip>
          <a:srcRect t="92661" r="30313" b="2097"/>
          <a:stretch>
            <a:fillRect/>
          </a:stretch>
        </p:blipFill>
        <p:spPr bwMode="auto">
          <a:xfrm>
            <a:off x="11362267" y="6297613"/>
            <a:ext cx="6096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流程图: 手动输入 4"/>
          <p:cNvSpPr>
            <a:spLocks noChangeArrowheads="1"/>
          </p:cNvSpPr>
          <p:nvPr userDrawn="1"/>
        </p:nvSpPr>
        <p:spPr bwMode="auto">
          <a:xfrm rot="5400000">
            <a:off x="4769379" y="42237"/>
            <a:ext cx="485775" cy="401300"/>
          </a:xfrm>
          <a:prstGeom prst="flowChartManualInput">
            <a:avLst/>
          </a:prstGeom>
          <a:solidFill>
            <a:srgbClr val="0070C0"/>
          </a:solidFill>
          <a:ln>
            <a:noFill/>
          </a:ln>
        </p:spPr>
        <p:txBody>
          <a:bodyPr>
            <a:spAutoFit/>
          </a:bodyPr>
          <a:lstStyle>
            <a:lvl1pPr>
              <a:defRPr sz="1500">
                <a:solidFill>
                  <a:srgbClr val="FFFF00"/>
                </a:solidFill>
                <a:latin typeface="仿宋_GB2312" panose="02010609030101010101" pitchFamily="49" charset="-122"/>
                <a:ea typeface="仿宋_GB2312" panose="02010609030101010101" pitchFamily="49" charset="-122"/>
              </a:defRPr>
            </a:lvl1pPr>
            <a:lvl2pPr marL="742950" indent="-285750">
              <a:defRPr sz="1500">
                <a:solidFill>
                  <a:srgbClr val="FFFF00"/>
                </a:solidFill>
                <a:latin typeface="仿宋_GB2312" panose="02010609030101010101" pitchFamily="49" charset="-122"/>
                <a:ea typeface="仿宋_GB2312" panose="02010609030101010101" pitchFamily="49" charset="-122"/>
              </a:defRPr>
            </a:lvl2pPr>
            <a:lvl3pPr marL="1143000" indent="-228600">
              <a:defRPr sz="1500">
                <a:solidFill>
                  <a:srgbClr val="FFFF00"/>
                </a:solidFill>
                <a:latin typeface="仿宋_GB2312" panose="02010609030101010101" pitchFamily="49" charset="-122"/>
                <a:ea typeface="仿宋_GB2312" panose="02010609030101010101" pitchFamily="49" charset="-122"/>
              </a:defRPr>
            </a:lvl3pPr>
            <a:lvl4pPr marL="1600200" indent="-228600">
              <a:defRPr sz="1500">
                <a:solidFill>
                  <a:srgbClr val="FFFF00"/>
                </a:solidFill>
                <a:latin typeface="仿宋_GB2312" panose="02010609030101010101" pitchFamily="49" charset="-122"/>
                <a:ea typeface="仿宋_GB2312" panose="02010609030101010101" pitchFamily="49" charset="-122"/>
              </a:defRPr>
            </a:lvl4pPr>
            <a:lvl5pPr marL="2057400" indent="-228600">
              <a:defRPr sz="1500">
                <a:solidFill>
                  <a:srgbClr val="FFFF00"/>
                </a:solidFill>
                <a:latin typeface="仿宋_GB2312" panose="02010609030101010101" pitchFamily="49" charset="-122"/>
                <a:ea typeface="仿宋_GB2312" panose="02010609030101010101" pitchFamily="49" charset="-122"/>
              </a:defRPr>
            </a:lvl5pPr>
            <a:lvl6pPr marL="2514600" indent="-228600" eaLnBrk="0" fontAlgn="base" hangingPunct="0">
              <a:spcBef>
                <a:spcPct val="0"/>
              </a:spcBef>
              <a:spcAft>
                <a:spcPct val="0"/>
              </a:spcAft>
              <a:defRPr sz="1500">
                <a:solidFill>
                  <a:srgbClr val="FFFF00"/>
                </a:solidFill>
                <a:latin typeface="仿宋_GB2312" panose="02010609030101010101" pitchFamily="49" charset="-122"/>
                <a:ea typeface="仿宋_GB2312" panose="02010609030101010101" pitchFamily="49" charset="-122"/>
              </a:defRPr>
            </a:lvl6pPr>
            <a:lvl7pPr marL="2971800" indent="-228600" eaLnBrk="0" fontAlgn="base" hangingPunct="0">
              <a:spcBef>
                <a:spcPct val="0"/>
              </a:spcBef>
              <a:spcAft>
                <a:spcPct val="0"/>
              </a:spcAft>
              <a:defRPr sz="1500">
                <a:solidFill>
                  <a:srgbClr val="FFFF00"/>
                </a:solidFill>
                <a:latin typeface="仿宋_GB2312" panose="02010609030101010101" pitchFamily="49" charset="-122"/>
                <a:ea typeface="仿宋_GB2312" panose="02010609030101010101" pitchFamily="49" charset="-122"/>
              </a:defRPr>
            </a:lvl7pPr>
            <a:lvl8pPr marL="3429000" indent="-228600" eaLnBrk="0" fontAlgn="base" hangingPunct="0">
              <a:spcBef>
                <a:spcPct val="0"/>
              </a:spcBef>
              <a:spcAft>
                <a:spcPct val="0"/>
              </a:spcAft>
              <a:defRPr sz="1500">
                <a:solidFill>
                  <a:srgbClr val="FFFF00"/>
                </a:solidFill>
                <a:latin typeface="仿宋_GB2312" panose="02010609030101010101" pitchFamily="49" charset="-122"/>
                <a:ea typeface="仿宋_GB2312" panose="02010609030101010101" pitchFamily="49" charset="-122"/>
              </a:defRPr>
            </a:lvl8pPr>
            <a:lvl9pPr marL="3886200" indent="-228600" eaLnBrk="0" fontAlgn="base" hangingPunct="0">
              <a:spcBef>
                <a:spcPct val="0"/>
              </a:spcBef>
              <a:spcAft>
                <a:spcPct val="0"/>
              </a:spcAft>
              <a:defRPr sz="1500">
                <a:solidFill>
                  <a:srgbClr val="FFFF00"/>
                </a:solidFill>
                <a:latin typeface="仿宋_GB2312" panose="02010609030101010101" pitchFamily="49" charset="-122"/>
                <a:ea typeface="仿宋_GB2312" panose="02010609030101010101" pitchFamily="49" charset="-122"/>
              </a:defRPr>
            </a:lvl9pPr>
          </a:lstStyle>
          <a:p>
            <a:pPr eaLnBrk="1" hangingPunct="1">
              <a:spcBef>
                <a:spcPct val="50000"/>
              </a:spcBef>
              <a:defRPr/>
            </a:pPr>
            <a:endParaRPr lang="zh-CN" altLang="en-US" sz="1500"/>
          </a:p>
        </p:txBody>
      </p:sp>
      <p:pic>
        <p:nvPicPr>
          <p:cNvPr id="6" name="图片 10"/>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049934" y="28575"/>
            <a:ext cx="207856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425"/>
            <a:ext cx="9144000" cy="2387734"/>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240"/>
            <a:ext cx="9144000" cy="1655854"/>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8035"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834"/>
            <a:ext cx="10515600" cy="2852896"/>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1" y="4589719"/>
            <a:ext cx="10515600" cy="1500271"/>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0" y="1600290"/>
            <a:ext cx="5376672" cy="4526217"/>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205728" y="1600290"/>
            <a:ext cx="5376672" cy="4526217"/>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45"/>
            <a:ext cx="10515600" cy="1325638"/>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5" y="1778537"/>
            <a:ext cx="4873575" cy="823958"/>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300" indent="0">
              <a:buNone/>
              <a:defRPr sz="1350"/>
            </a:lvl8pPr>
            <a:lvl9pPr marL="2743200" indent="0">
              <a:buNone/>
              <a:defRPr sz="135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5" y="2665528"/>
            <a:ext cx="4873575" cy="3524481"/>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9" y="1778537"/>
            <a:ext cx="4897576" cy="823958"/>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300" indent="0">
              <a:buNone/>
              <a:defRPr sz="1350"/>
            </a:lvl8pPr>
            <a:lvl9pPr marL="2743200" indent="0">
              <a:buNone/>
              <a:defRPr sz="135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9" y="2665528"/>
            <a:ext cx="4897576" cy="3524481"/>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pPr lvl="0"/>
            <a:endParaRPr lang="zh-CN" altLang="en-US">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cxnSp>
        <p:nvCxnSpPr>
          <p:cNvPr id="6" name="直接连接符 5"/>
          <p:cNvCxnSpPr/>
          <p:nvPr userDrawn="1"/>
        </p:nvCxnSpPr>
        <p:spPr>
          <a:xfrm>
            <a:off x="407670" y="601345"/>
            <a:ext cx="11587480" cy="0"/>
          </a:xfrm>
          <a:prstGeom prst="line">
            <a:avLst/>
          </a:prstGeom>
          <a:ln w="19050">
            <a:solidFill>
              <a:srgbClr val="007CE2"/>
            </a:solidFill>
          </a:ln>
        </p:spPr>
        <p:style>
          <a:lnRef idx="1">
            <a:schemeClr val="accent1"/>
          </a:lnRef>
          <a:fillRef idx="0">
            <a:schemeClr val="accent1"/>
          </a:fillRef>
          <a:effectRef idx="0">
            <a:schemeClr val="accent1"/>
          </a:effectRef>
          <a:fontRef idx="minor">
            <a:schemeClr val="tx1"/>
          </a:fontRef>
        </p:style>
      </p:cxnSp>
      <p:pic>
        <p:nvPicPr>
          <p:cNvPr id="7" name="图片 3" descr="横版"/>
          <p:cNvPicPr>
            <a:picLocks noChangeAspect="1"/>
          </p:cNvPicPr>
          <p:nvPr userDrawn="1"/>
        </p:nvPicPr>
        <p:blipFill>
          <a:blip r:embed="rId2"/>
          <a:stretch>
            <a:fillRect/>
          </a:stretch>
        </p:blipFill>
        <p:spPr>
          <a:xfrm>
            <a:off x="10553700" y="116840"/>
            <a:ext cx="1529715" cy="447675"/>
          </a:xfrm>
          <a:prstGeom prst="rect">
            <a:avLst/>
          </a:prstGeom>
          <a:noFill/>
          <a:ln w="9525">
            <a:noFill/>
          </a:ln>
        </p:spPr>
      </p:pic>
      <p:sp>
        <p:nvSpPr>
          <p:cNvPr id="8" name="矩形 7"/>
          <p:cNvSpPr/>
          <p:nvPr userDrawn="1"/>
        </p:nvSpPr>
        <p:spPr>
          <a:xfrm>
            <a:off x="-24499" y="6484439"/>
            <a:ext cx="12219940" cy="337185"/>
          </a:xfrm>
          <a:prstGeom prst="rect">
            <a:avLst/>
          </a:prstGeom>
          <a:solidFill>
            <a:srgbClr val="007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20" strike="noStrike" noProof="1"/>
          </a:p>
        </p:txBody>
      </p:sp>
      <p:sp>
        <p:nvSpPr>
          <p:cNvPr id="13" name="文本框 7"/>
          <p:cNvSpPr txBox="1"/>
          <p:nvPr userDrawn="1"/>
        </p:nvSpPr>
        <p:spPr>
          <a:xfrm>
            <a:off x="219288" y="6490196"/>
            <a:ext cx="1999265" cy="313932"/>
          </a:xfrm>
          <a:prstGeom prst="rect">
            <a:avLst/>
          </a:prstGeom>
          <a:noFill/>
          <a:ln w="9525">
            <a:noFill/>
          </a:ln>
        </p:spPr>
        <p:txBody>
          <a:bodyPr wrap="none" anchor="t">
            <a:spAutoFit/>
          </a:bodyPr>
          <a:lstStyle/>
          <a:p>
            <a:r>
              <a:rPr lang="en-US" altLang="zh-CN" sz="1440" dirty="0">
                <a:solidFill>
                  <a:schemeClr val="bg1"/>
                </a:solidFill>
                <a:latin typeface="Frutiger LT Std 45 Light" panose="020B0402020204020204" charset="0"/>
                <a:ea typeface="思源黑体" panose="020B0400000000000000" charset="-122"/>
              </a:rPr>
              <a:t>Jinhuanconstruction.cn</a:t>
            </a:r>
            <a:endParaRPr lang="en-US" altLang="zh-CN" sz="1440" dirty="0">
              <a:solidFill>
                <a:schemeClr val="bg1"/>
              </a:solidFill>
              <a:latin typeface="Frutiger LT Std 45 Light" panose="020B0402020204020204" charset="0"/>
              <a:ea typeface="思源黑体" panose="020B0400000000000000" charset="-122"/>
            </a:endParaRPr>
          </a:p>
        </p:txBody>
      </p:sp>
      <p:pic>
        <p:nvPicPr>
          <p:cNvPr id="14" name="图片 9" descr="标语-01"/>
          <p:cNvPicPr>
            <a:picLocks noChangeAspect="1"/>
          </p:cNvPicPr>
          <p:nvPr userDrawn="1"/>
        </p:nvPicPr>
        <p:blipFill>
          <a:blip r:embed="rId3">
            <a:lum bright="100000"/>
          </a:blip>
          <a:srcRect l="7477" t="22604" r="23972" b="54242"/>
          <a:stretch>
            <a:fillRect/>
          </a:stretch>
        </p:blipFill>
        <p:spPr>
          <a:xfrm>
            <a:off x="9054640" y="6516081"/>
            <a:ext cx="2215451" cy="264084"/>
          </a:xfrm>
          <a:prstGeom prst="rect">
            <a:avLst/>
          </a:prstGeom>
          <a:noFill/>
          <a:ln w="9525">
            <a:noFill/>
          </a:ln>
        </p:spPr>
      </p:pic>
      <p:pic>
        <p:nvPicPr>
          <p:cNvPr id="15" name="图片 14" descr="辅助图形反白"/>
          <p:cNvPicPr>
            <a:picLocks noChangeAspect="1"/>
          </p:cNvPicPr>
          <p:nvPr userDrawn="1"/>
        </p:nvPicPr>
        <p:blipFill>
          <a:blip r:embed="rId4"/>
          <a:srcRect l="31693" t="-218" r="31418" b="71213"/>
          <a:stretch>
            <a:fillRect/>
          </a:stretch>
        </p:blipFill>
        <p:spPr>
          <a:xfrm>
            <a:off x="11419936" y="6510075"/>
            <a:ext cx="597886" cy="345293"/>
          </a:xfrm>
          <a:prstGeom prst="rect">
            <a:avLst/>
          </a:prstGeom>
          <a:noFill/>
          <a:ln w="9525">
            <a:noFill/>
          </a:ln>
        </p:spPr>
      </p:pic>
      <p:cxnSp>
        <p:nvCxnSpPr>
          <p:cNvPr id="16" name="直接连接符 15"/>
          <p:cNvCxnSpPr/>
          <p:nvPr userDrawn="1"/>
        </p:nvCxnSpPr>
        <p:spPr>
          <a:xfrm>
            <a:off x="114300" y="6499225"/>
            <a:ext cx="11969115"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8" name="矩形 7"/>
          <p:cNvSpPr/>
          <p:nvPr userDrawn="1"/>
        </p:nvSpPr>
        <p:spPr>
          <a:xfrm>
            <a:off x="-24765" y="6369050"/>
            <a:ext cx="12216130" cy="487045"/>
          </a:xfrm>
          <a:prstGeom prst="rect">
            <a:avLst/>
          </a:prstGeom>
          <a:solidFill>
            <a:srgbClr val="007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20" strike="noStrike" noProof="1"/>
          </a:p>
        </p:txBody>
      </p:sp>
      <p:sp>
        <p:nvSpPr>
          <p:cNvPr id="13" name="文本框 7"/>
          <p:cNvSpPr txBox="1"/>
          <p:nvPr userDrawn="1"/>
        </p:nvSpPr>
        <p:spPr>
          <a:xfrm>
            <a:off x="0" y="6453505"/>
            <a:ext cx="2779395" cy="368300"/>
          </a:xfrm>
          <a:prstGeom prst="rect">
            <a:avLst/>
          </a:prstGeom>
          <a:noFill/>
          <a:ln w="9525">
            <a:noFill/>
          </a:ln>
        </p:spPr>
        <p:txBody>
          <a:bodyPr wrap="square" anchor="t">
            <a:spAutoFit/>
          </a:bodyPr>
          <a:lstStyle/>
          <a:p>
            <a:r>
              <a:rPr lang="en-US" altLang="zh-CN" sz="1800" dirty="0">
                <a:solidFill>
                  <a:schemeClr val="bg1"/>
                </a:solidFill>
                <a:latin typeface="Frutiger LT Std 45 Light" panose="020B0402020204020204" charset="0"/>
                <a:ea typeface="思源黑体" panose="020B0400000000000000" charset="-122"/>
              </a:rPr>
              <a:t>Jinhuanconstruction.cn</a:t>
            </a:r>
            <a:endParaRPr lang="en-US" altLang="zh-CN" sz="1800" dirty="0">
              <a:solidFill>
                <a:schemeClr val="bg1"/>
              </a:solidFill>
              <a:latin typeface="Frutiger LT Std 45 Light" panose="020B0402020204020204" charset="0"/>
              <a:ea typeface="思源黑体" panose="020B0400000000000000" charset="-122"/>
            </a:endParaRPr>
          </a:p>
        </p:txBody>
      </p:sp>
      <p:pic>
        <p:nvPicPr>
          <p:cNvPr id="14" name="图片 9" descr="标语-01"/>
          <p:cNvPicPr>
            <a:picLocks noChangeAspect="1"/>
          </p:cNvPicPr>
          <p:nvPr userDrawn="1"/>
        </p:nvPicPr>
        <p:blipFill>
          <a:blip r:embed="rId2">
            <a:lum bright="100000"/>
          </a:blip>
          <a:srcRect l="7477" t="22604" r="23972" b="54242"/>
          <a:stretch>
            <a:fillRect/>
          </a:stretch>
        </p:blipFill>
        <p:spPr>
          <a:xfrm>
            <a:off x="8472805" y="6453505"/>
            <a:ext cx="2880995" cy="343535"/>
          </a:xfrm>
          <a:prstGeom prst="rect">
            <a:avLst/>
          </a:prstGeom>
          <a:noFill/>
          <a:ln w="9525">
            <a:noFill/>
          </a:ln>
        </p:spPr>
      </p:pic>
      <p:pic>
        <p:nvPicPr>
          <p:cNvPr id="15" name="图片 14" descr="辅助图形反白"/>
          <p:cNvPicPr>
            <a:picLocks noChangeAspect="1"/>
          </p:cNvPicPr>
          <p:nvPr userDrawn="1"/>
        </p:nvPicPr>
        <p:blipFill>
          <a:blip r:embed="rId3"/>
          <a:srcRect l="31693" t="-218" r="31418" b="71213"/>
          <a:stretch>
            <a:fillRect/>
          </a:stretch>
        </p:blipFill>
        <p:spPr>
          <a:xfrm>
            <a:off x="11419840" y="6401435"/>
            <a:ext cx="757555" cy="454025"/>
          </a:xfrm>
          <a:prstGeom prst="rect">
            <a:avLst/>
          </a:prstGeom>
          <a:noFill/>
          <a:ln w="9525">
            <a:noFill/>
          </a:ln>
        </p:spPr>
      </p:pic>
      <p:sp>
        <p:nvSpPr>
          <p:cNvPr id="5" name="矩形 4"/>
          <p:cNvSpPr/>
          <p:nvPr userDrawn="1"/>
        </p:nvSpPr>
        <p:spPr>
          <a:xfrm>
            <a:off x="0" y="635"/>
            <a:ext cx="12192635" cy="636841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00" strike="noStrike" noProof="1">
              <a:solidFill>
                <a:schemeClr val="accent2">
                  <a:lumMod val="40000"/>
                  <a:lumOff val="60000"/>
                </a:schemeClr>
              </a:solidFill>
            </a:endParaRPr>
          </a:p>
        </p:txBody>
      </p:sp>
      <p:cxnSp>
        <p:nvCxnSpPr>
          <p:cNvPr id="4" name="直接连接符 3"/>
          <p:cNvCxnSpPr/>
          <p:nvPr userDrawn="1"/>
        </p:nvCxnSpPr>
        <p:spPr>
          <a:xfrm>
            <a:off x="-24765" y="6381115"/>
            <a:ext cx="12216765" cy="0"/>
          </a:xfrm>
          <a:prstGeom prst="line">
            <a:avLst/>
          </a:prstGeom>
          <a:ln w="76200">
            <a:solidFill>
              <a:schemeClr val="bg1"/>
            </a:solidFill>
          </a:ln>
        </p:spPr>
        <p:style>
          <a:lnRef idx="2">
            <a:schemeClr val="accent1"/>
          </a:lnRef>
          <a:fillRef idx="0">
            <a:srgbClr val="FFFFFF"/>
          </a:fillRef>
          <a:effectRef idx="0">
            <a:srgbClr val="FFFFFF"/>
          </a:effectRef>
          <a:fontRef idx="minor">
            <a:schemeClr val="tx1"/>
          </a:fontRef>
        </p:style>
      </p:cxnSp>
      <p:sp>
        <p:nvSpPr>
          <p:cNvPr id="21" name="矩形 20"/>
          <p:cNvSpPr/>
          <p:nvPr userDrawn="1"/>
        </p:nvSpPr>
        <p:spPr>
          <a:xfrm>
            <a:off x="10273030" y="635"/>
            <a:ext cx="1918970" cy="581025"/>
          </a:xfrm>
          <a:prstGeom prst="rect">
            <a:avLst/>
          </a:prstGeom>
          <a:solidFill>
            <a:schemeClr val="bg1"/>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9" name="图片 3" descr="横版"/>
          <p:cNvPicPr>
            <a:picLocks noChangeAspect="1"/>
          </p:cNvPicPr>
          <p:nvPr userDrawn="1"/>
        </p:nvPicPr>
        <p:blipFill>
          <a:blip r:embed="rId4"/>
          <a:stretch>
            <a:fillRect/>
          </a:stretch>
        </p:blipFill>
        <p:spPr>
          <a:xfrm>
            <a:off x="10273030" y="635"/>
            <a:ext cx="1914525" cy="578485"/>
          </a:xfrm>
          <a:prstGeom prst="rect">
            <a:avLst/>
          </a:prstGeom>
          <a:noFill/>
          <a:ln w="9525">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26"/>
            <a:ext cx="3932237" cy="1600290"/>
          </a:xfrm>
        </p:spPr>
        <p:txBody>
          <a:bodyPr anchor="b"/>
          <a:lstStyle>
            <a:lvl1pPr>
              <a:defRPr sz="24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81"/>
            <a:ext cx="6172200" cy="4873898"/>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515"/>
            <a:ext cx="3932237" cy="3811802"/>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8035" indent="0">
              <a:buNone/>
              <a:defRPr sz="750"/>
            </a:lvl7pPr>
            <a:lvl8pPr marL="2400300" indent="0">
              <a:buNone/>
              <a:defRPr sz="750"/>
            </a:lvl8pPr>
            <a:lvl9pPr marL="2743200" indent="0">
              <a:buNone/>
              <a:defRPr sz="7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26"/>
            <a:ext cx="4165349" cy="160029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27"/>
            <a:ext cx="6172200" cy="5404152"/>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839788" y="2057515"/>
            <a:ext cx="4165349" cy="3811802"/>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8035" indent="0">
              <a:buNone/>
              <a:defRPr sz="1050"/>
            </a:lvl7pPr>
            <a:lvl8pPr marL="2400300" indent="0">
              <a:buNone/>
              <a:defRPr sz="1050"/>
            </a:lvl8pPr>
            <a:lvl9pPr marL="2743200" indent="0">
              <a:buNone/>
              <a:defRPr sz="10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53"/>
            <a:ext cx="2743200" cy="5851852"/>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53"/>
            <a:ext cx="8070573" cy="5851852"/>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834"/>
            <a:ext cx="10515600" cy="2852896"/>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1" y="4589719"/>
            <a:ext cx="10515600" cy="1500271"/>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0" y="1600290"/>
            <a:ext cx="5376672" cy="4526217"/>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205728" y="1600290"/>
            <a:ext cx="5376672" cy="4526217"/>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45"/>
            <a:ext cx="10515600" cy="1325638"/>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5" y="1778537"/>
            <a:ext cx="4873575" cy="823958"/>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300" indent="0">
              <a:buNone/>
              <a:defRPr sz="1350"/>
            </a:lvl8pPr>
            <a:lvl9pPr marL="2743200" indent="0">
              <a:buNone/>
              <a:defRPr sz="135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5" y="2665528"/>
            <a:ext cx="4873575" cy="3524481"/>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9" y="1778537"/>
            <a:ext cx="4897576" cy="823958"/>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300" indent="0">
              <a:buNone/>
              <a:defRPr sz="1350"/>
            </a:lvl8pPr>
            <a:lvl9pPr marL="2743200" indent="0">
              <a:buNone/>
              <a:defRPr sz="135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9" y="2665528"/>
            <a:ext cx="4897576" cy="3524481"/>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pPr lvl="0"/>
            <a:endParaRPr lang="zh-CN" altLang="en-US">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26"/>
            <a:ext cx="3932237" cy="1600290"/>
          </a:xfrm>
        </p:spPr>
        <p:txBody>
          <a:bodyPr anchor="b"/>
          <a:lstStyle>
            <a:lvl1pPr>
              <a:defRPr sz="24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81"/>
            <a:ext cx="6172200" cy="4873898"/>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515"/>
            <a:ext cx="3932237" cy="3811802"/>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8035" indent="0">
              <a:buNone/>
              <a:defRPr sz="750"/>
            </a:lvl7pPr>
            <a:lvl8pPr marL="2400300" indent="0">
              <a:buNone/>
              <a:defRPr sz="750"/>
            </a:lvl8pPr>
            <a:lvl9pPr marL="2743200" indent="0">
              <a:buNone/>
              <a:defRPr sz="7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26"/>
            <a:ext cx="4165349" cy="160029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27"/>
            <a:ext cx="6172200" cy="5404152"/>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839788" y="2057515"/>
            <a:ext cx="4165349" cy="3811802"/>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8035" indent="0">
              <a:buNone/>
              <a:defRPr sz="1050"/>
            </a:lvl7pPr>
            <a:lvl8pPr marL="2400300" indent="0">
              <a:buNone/>
              <a:defRPr sz="1050"/>
            </a:lvl8pPr>
            <a:lvl9pPr marL="2743200" indent="0">
              <a:buNone/>
              <a:defRPr sz="10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3.xml"/><Relationship Id="rId8" Type="http://schemas.openxmlformats.org/officeDocument/2006/relationships/slideLayout" Target="../slideLayouts/slideLayout22.xml"/><Relationship Id="rId7" Type="http://schemas.openxmlformats.org/officeDocument/2006/relationships/slideLayout" Target="../slideLayouts/slideLayout21.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 Id="rId3" Type="http://schemas.openxmlformats.org/officeDocument/2006/relationships/slideLayout" Target="../slideLayouts/slideLayout17.xml"/><Relationship Id="rId2" Type="http://schemas.openxmlformats.org/officeDocument/2006/relationships/slideLayout" Target="../slideLayouts/slideLayout16.xml"/><Relationship Id="rId15" Type="http://schemas.openxmlformats.org/officeDocument/2006/relationships/theme" Target="../theme/theme2.xml"/><Relationship Id="rId14" Type="http://schemas.openxmlformats.org/officeDocument/2006/relationships/slideLayout" Target="../slideLayouts/slideLayout28.xml"/><Relationship Id="rId13" Type="http://schemas.openxmlformats.org/officeDocument/2006/relationships/slideLayout" Target="../slideLayouts/slideLayout27.xml"/><Relationship Id="rId12" Type="http://schemas.openxmlformats.org/officeDocument/2006/relationships/slideLayout" Target="../slideLayouts/slideLayout26.xml"/><Relationship Id="rId11" Type="http://schemas.openxmlformats.org/officeDocument/2006/relationships/slideLayout" Target="../slideLayouts/slideLayout25.xml"/><Relationship Id="rId10" Type="http://schemas.openxmlformats.org/officeDocument/2006/relationships/slideLayout" Target="../slideLayouts/slideLayout24.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a:xfrm>
          <a:off x="0" y="0"/>
          <a:ext cx="0" cy="0"/>
          <a:chOff x="0" y="0"/>
          <a:chExt cx="0" cy="0"/>
        </a:xfrm>
      </p:grpSpPr>
      <p:sp>
        <p:nvSpPr>
          <p:cNvPr id="1026" name="标题 1025"/>
          <p:cNvSpPr>
            <a:spLocks noGrp="1"/>
          </p:cNvSpPr>
          <p:nvPr>
            <p:ph type="title"/>
          </p:nvPr>
        </p:nvSpPr>
        <p:spPr>
          <a:xfrm>
            <a:off x="609600" y="274653"/>
            <a:ext cx="10972800" cy="1143064"/>
          </a:xfrm>
          <a:prstGeom prst="rect">
            <a:avLst/>
          </a:prstGeom>
          <a:noFill/>
          <a:ln w="9525">
            <a:noFill/>
          </a:ln>
        </p:spPr>
        <p:txBody>
          <a:bodyPr anchor="ctr"/>
          <a:lstStyle/>
          <a:p>
            <a:pPr lvl="0"/>
            <a:r>
              <a:rPr lang="zh-CN" altLang="en-US"/>
              <a:t>单击此处编辑母版标题样式</a:t>
            </a:r>
            <a:endParaRPr lang="zh-CN" altLang="en-US"/>
          </a:p>
        </p:txBody>
      </p:sp>
      <p:sp>
        <p:nvSpPr>
          <p:cNvPr id="1027" name="文本占位符 1026"/>
          <p:cNvSpPr>
            <a:spLocks noGrp="1"/>
          </p:cNvSpPr>
          <p:nvPr>
            <p:ph type="body" idx="1"/>
          </p:nvPr>
        </p:nvSpPr>
        <p:spPr>
          <a:xfrm>
            <a:off x="609600" y="1600290"/>
            <a:ext cx="10972800" cy="4526217"/>
          </a:xfrm>
          <a:prstGeom prst="rect">
            <a:avLst/>
          </a:prstGeom>
          <a:noFill/>
          <a:ln w="9525">
            <a:noFill/>
          </a:ln>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1027"/>
          <p:cNvSpPr>
            <a:spLocks noGrp="1"/>
          </p:cNvSpPr>
          <p:nvPr>
            <p:ph type="dt" sz="half" idx="2"/>
          </p:nvPr>
        </p:nvSpPr>
        <p:spPr>
          <a:xfrm>
            <a:off x="609600" y="6245575"/>
            <a:ext cx="2844800" cy="476277"/>
          </a:xfrm>
          <a:prstGeom prst="rect">
            <a:avLst/>
          </a:prstGeom>
          <a:noFill/>
          <a:ln w="9525">
            <a:noFill/>
          </a:ln>
        </p:spPr>
        <p:txBody>
          <a:bodyPr/>
          <a:lstStyle>
            <a:lvl1pPr>
              <a:defRPr sz="1405"/>
            </a:lvl1pPr>
          </a:lstStyle>
          <a:p>
            <a:pPr lvl="0"/>
            <a:endParaRPr lang="zh-CN" altLang="en-US">
              <a:latin typeface="Arial" panose="020B0604020202020204" pitchFamily="34" charset="0"/>
            </a:endParaRPr>
          </a:p>
        </p:txBody>
      </p:sp>
      <p:sp>
        <p:nvSpPr>
          <p:cNvPr id="1029" name="页脚占位符 1028"/>
          <p:cNvSpPr>
            <a:spLocks noGrp="1"/>
          </p:cNvSpPr>
          <p:nvPr>
            <p:ph type="ftr" sz="quarter" idx="3"/>
          </p:nvPr>
        </p:nvSpPr>
        <p:spPr>
          <a:xfrm>
            <a:off x="4165600" y="6245575"/>
            <a:ext cx="3860800" cy="476277"/>
          </a:xfrm>
          <a:prstGeom prst="rect">
            <a:avLst/>
          </a:prstGeom>
          <a:noFill/>
          <a:ln w="9525">
            <a:noFill/>
          </a:ln>
        </p:spPr>
        <p:txBody>
          <a:bodyPr/>
          <a:lstStyle>
            <a:lvl1pPr algn="ctr">
              <a:defRPr sz="1405"/>
            </a:lvl1pPr>
          </a:lstStyle>
          <a:p>
            <a:pPr lvl="0"/>
            <a:endParaRPr lang="zh-CN" altLang="en-US">
              <a:latin typeface="Arial" panose="020B0604020202020204" pitchFamily="34" charset="0"/>
            </a:endParaRPr>
          </a:p>
        </p:txBody>
      </p:sp>
      <p:sp>
        <p:nvSpPr>
          <p:cNvPr id="1030" name="灯片编号占位符 1029"/>
          <p:cNvSpPr>
            <a:spLocks noGrp="1"/>
          </p:cNvSpPr>
          <p:nvPr>
            <p:ph type="sldNum" sz="quarter" idx="4"/>
          </p:nvPr>
        </p:nvSpPr>
        <p:spPr>
          <a:xfrm>
            <a:off x="8737600" y="6245575"/>
            <a:ext cx="2844800" cy="476277"/>
          </a:xfrm>
          <a:prstGeom prst="rect">
            <a:avLst/>
          </a:prstGeom>
          <a:noFill/>
          <a:ln w="9525">
            <a:noFill/>
          </a:ln>
        </p:spPr>
        <p:txBody>
          <a:bodyPr/>
          <a:lstStyle>
            <a:lvl1pPr algn="r">
              <a:defRPr sz="1405"/>
            </a:lvl1p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ts val="95"/>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ts val="95"/>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ts val="95"/>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ts val="95"/>
        </a:spcBef>
        <a:spcAft>
          <a:spcPct val="0"/>
        </a:spcAft>
        <a:buChar char="–"/>
        <a:defRPr sz="2000" b="0" i="0" u="none" kern="1200" baseline="0">
          <a:solidFill>
            <a:schemeClr val="tx1"/>
          </a:solidFill>
          <a:latin typeface="+mn-lt"/>
          <a:ea typeface="+mn-ea"/>
          <a:cs typeface="+mn-cs"/>
        </a:defRPr>
      </a:lvl4pPr>
      <a:lvl5pPr marL="2058035" lvl="4" indent="-228600" algn="l" defTabSz="914400" eaLnBrk="1" fontAlgn="base" latinLnBrk="0" hangingPunct="1">
        <a:lnSpc>
          <a:spcPct val="100000"/>
        </a:lnSpc>
        <a:spcBef>
          <a:spcPts val="95"/>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ts val="95"/>
        </a:spcBef>
        <a:spcAft>
          <a:spcPct val="0"/>
        </a:spcAft>
        <a:buChar char="»"/>
        <a:defRPr sz="2000" b="0" i="0" u="none" kern="1200" baseline="0">
          <a:solidFill>
            <a:schemeClr val="tx1"/>
          </a:solidFill>
          <a:latin typeface="+mn-lt"/>
          <a:ea typeface="+mn-ea"/>
          <a:cs typeface="+mn-cs"/>
        </a:defRPr>
      </a:lvl6pPr>
      <a:lvl7pPr marL="2972435" lvl="6" indent="-228600" algn="l" defTabSz="914400" eaLnBrk="1" fontAlgn="base" latinLnBrk="0" hangingPunct="1">
        <a:lnSpc>
          <a:spcPct val="100000"/>
        </a:lnSpc>
        <a:spcBef>
          <a:spcPts val="95"/>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ts val="95"/>
        </a:spcBef>
        <a:spcAft>
          <a:spcPct val="0"/>
        </a:spcAft>
        <a:buChar char="»"/>
        <a:defRPr sz="2000" b="0" i="0" u="none" kern="1200" baseline="0">
          <a:solidFill>
            <a:schemeClr val="tx1"/>
          </a:solidFill>
          <a:latin typeface="+mn-lt"/>
          <a:ea typeface="+mn-ea"/>
          <a:cs typeface="+mn-cs"/>
        </a:defRPr>
      </a:lvl8pPr>
      <a:lvl9pPr marL="3886835" lvl="8" indent="-228600" algn="l" defTabSz="914400" eaLnBrk="1" fontAlgn="base" latinLnBrk="0" hangingPunct="1">
        <a:lnSpc>
          <a:spcPct val="100000"/>
        </a:lnSpc>
        <a:spcBef>
          <a:spcPts val="95"/>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835" lvl="1" indent="0" algn="l" defTabSz="109601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109601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109601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109601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109601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109601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109601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8235" lvl="8" indent="0" algn="l" defTabSz="109601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a:xfrm>
          <a:off x="0" y="0"/>
          <a:ext cx="0" cy="0"/>
          <a:chOff x="0" y="0"/>
          <a:chExt cx="0" cy="0"/>
        </a:xfrm>
      </p:grpSpPr>
      <p:sp>
        <p:nvSpPr>
          <p:cNvPr id="1026" name="标题 1025"/>
          <p:cNvSpPr>
            <a:spLocks noGrp="1"/>
          </p:cNvSpPr>
          <p:nvPr>
            <p:ph type="title"/>
          </p:nvPr>
        </p:nvSpPr>
        <p:spPr>
          <a:xfrm>
            <a:off x="609600" y="274653"/>
            <a:ext cx="10972800" cy="1143064"/>
          </a:xfrm>
          <a:prstGeom prst="rect">
            <a:avLst/>
          </a:prstGeom>
          <a:noFill/>
          <a:ln w="9525">
            <a:noFill/>
          </a:ln>
        </p:spPr>
        <p:txBody>
          <a:bodyPr anchor="ctr"/>
          <a:lstStyle/>
          <a:p>
            <a:pPr lvl="0"/>
            <a:r>
              <a:rPr lang="zh-CN" altLang="en-US"/>
              <a:t>单击此处编辑母版标题样式</a:t>
            </a:r>
            <a:endParaRPr lang="zh-CN" altLang="en-US"/>
          </a:p>
        </p:txBody>
      </p:sp>
      <p:sp>
        <p:nvSpPr>
          <p:cNvPr id="1027" name="文本占位符 1026"/>
          <p:cNvSpPr>
            <a:spLocks noGrp="1"/>
          </p:cNvSpPr>
          <p:nvPr>
            <p:ph type="body" idx="1"/>
          </p:nvPr>
        </p:nvSpPr>
        <p:spPr>
          <a:xfrm>
            <a:off x="609600" y="1600290"/>
            <a:ext cx="10972800" cy="4526217"/>
          </a:xfrm>
          <a:prstGeom prst="rect">
            <a:avLst/>
          </a:prstGeom>
          <a:noFill/>
          <a:ln w="9525">
            <a:noFill/>
          </a:ln>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1027"/>
          <p:cNvSpPr>
            <a:spLocks noGrp="1"/>
          </p:cNvSpPr>
          <p:nvPr>
            <p:ph type="dt" sz="half" idx="2"/>
          </p:nvPr>
        </p:nvSpPr>
        <p:spPr>
          <a:xfrm>
            <a:off x="609600" y="6245575"/>
            <a:ext cx="2844800" cy="476277"/>
          </a:xfrm>
          <a:prstGeom prst="rect">
            <a:avLst/>
          </a:prstGeom>
          <a:noFill/>
          <a:ln w="9525">
            <a:noFill/>
          </a:ln>
        </p:spPr>
        <p:txBody>
          <a:bodyPr/>
          <a:lstStyle>
            <a:lvl1pPr>
              <a:defRPr sz="1405"/>
            </a:lvl1pPr>
          </a:lstStyle>
          <a:p>
            <a:pPr lvl="0"/>
            <a:endParaRPr lang="zh-CN" altLang="en-US">
              <a:latin typeface="Arial" panose="020B0604020202020204" pitchFamily="34" charset="0"/>
            </a:endParaRPr>
          </a:p>
        </p:txBody>
      </p:sp>
      <p:sp>
        <p:nvSpPr>
          <p:cNvPr id="1029" name="页脚占位符 1028"/>
          <p:cNvSpPr>
            <a:spLocks noGrp="1"/>
          </p:cNvSpPr>
          <p:nvPr>
            <p:ph type="ftr" sz="quarter" idx="3"/>
          </p:nvPr>
        </p:nvSpPr>
        <p:spPr>
          <a:xfrm>
            <a:off x="4165600" y="6245575"/>
            <a:ext cx="3860800" cy="476277"/>
          </a:xfrm>
          <a:prstGeom prst="rect">
            <a:avLst/>
          </a:prstGeom>
          <a:noFill/>
          <a:ln w="9525">
            <a:noFill/>
          </a:ln>
        </p:spPr>
        <p:txBody>
          <a:bodyPr/>
          <a:lstStyle>
            <a:lvl1pPr algn="ctr">
              <a:defRPr sz="1405"/>
            </a:lvl1pPr>
          </a:lstStyle>
          <a:p>
            <a:pPr lvl="0"/>
            <a:endParaRPr lang="zh-CN" altLang="en-US">
              <a:latin typeface="Arial" panose="020B0604020202020204" pitchFamily="34" charset="0"/>
            </a:endParaRPr>
          </a:p>
        </p:txBody>
      </p:sp>
      <p:sp>
        <p:nvSpPr>
          <p:cNvPr id="1030" name="灯片编号占位符 1029"/>
          <p:cNvSpPr>
            <a:spLocks noGrp="1"/>
          </p:cNvSpPr>
          <p:nvPr>
            <p:ph type="sldNum" sz="quarter" idx="4"/>
          </p:nvPr>
        </p:nvSpPr>
        <p:spPr>
          <a:xfrm>
            <a:off x="8737600" y="6245575"/>
            <a:ext cx="2844800" cy="476277"/>
          </a:xfrm>
          <a:prstGeom prst="rect">
            <a:avLst/>
          </a:prstGeom>
          <a:noFill/>
          <a:ln w="9525">
            <a:noFill/>
          </a:ln>
        </p:spPr>
        <p:txBody>
          <a:bodyPr/>
          <a:lstStyle>
            <a:lvl1pPr algn="r">
              <a:defRPr sz="1405"/>
            </a:lvl1p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ts val="95"/>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ts val="95"/>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ts val="95"/>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ts val="95"/>
        </a:spcBef>
        <a:spcAft>
          <a:spcPct val="0"/>
        </a:spcAft>
        <a:buChar char="–"/>
        <a:defRPr sz="2000" b="0" i="0" u="none" kern="1200" baseline="0">
          <a:solidFill>
            <a:schemeClr val="tx1"/>
          </a:solidFill>
          <a:latin typeface="+mn-lt"/>
          <a:ea typeface="+mn-ea"/>
          <a:cs typeface="+mn-cs"/>
        </a:defRPr>
      </a:lvl4pPr>
      <a:lvl5pPr marL="2058035" lvl="4" indent="-228600" algn="l" defTabSz="914400" eaLnBrk="1" fontAlgn="base" latinLnBrk="0" hangingPunct="1">
        <a:lnSpc>
          <a:spcPct val="100000"/>
        </a:lnSpc>
        <a:spcBef>
          <a:spcPts val="95"/>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ts val="95"/>
        </a:spcBef>
        <a:spcAft>
          <a:spcPct val="0"/>
        </a:spcAft>
        <a:buChar char="»"/>
        <a:defRPr sz="2000" b="0" i="0" u="none" kern="1200" baseline="0">
          <a:solidFill>
            <a:schemeClr val="tx1"/>
          </a:solidFill>
          <a:latin typeface="+mn-lt"/>
          <a:ea typeface="+mn-ea"/>
          <a:cs typeface="+mn-cs"/>
        </a:defRPr>
      </a:lvl6pPr>
      <a:lvl7pPr marL="2972435" lvl="6" indent="-228600" algn="l" defTabSz="914400" eaLnBrk="1" fontAlgn="base" latinLnBrk="0" hangingPunct="1">
        <a:lnSpc>
          <a:spcPct val="100000"/>
        </a:lnSpc>
        <a:spcBef>
          <a:spcPts val="95"/>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ts val="95"/>
        </a:spcBef>
        <a:spcAft>
          <a:spcPct val="0"/>
        </a:spcAft>
        <a:buChar char="»"/>
        <a:defRPr sz="2000" b="0" i="0" u="none" kern="1200" baseline="0">
          <a:solidFill>
            <a:schemeClr val="tx1"/>
          </a:solidFill>
          <a:latin typeface="+mn-lt"/>
          <a:ea typeface="+mn-ea"/>
          <a:cs typeface="+mn-cs"/>
        </a:defRPr>
      </a:lvl8pPr>
      <a:lvl9pPr marL="3886835" lvl="8" indent="-228600" algn="l" defTabSz="914400" eaLnBrk="1" fontAlgn="base" latinLnBrk="0" hangingPunct="1">
        <a:lnSpc>
          <a:spcPct val="100000"/>
        </a:lnSpc>
        <a:spcBef>
          <a:spcPts val="95"/>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835" lvl="1" indent="0" algn="l" defTabSz="109601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109601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109601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109601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109601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109601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109601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8235" lvl="8" indent="0" algn="l" defTabSz="109601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13.jpeg"/><Relationship Id="rId8" Type="http://schemas.openxmlformats.org/officeDocument/2006/relationships/image" Target="../media/image12.jpeg"/><Relationship Id="rId7" Type="http://schemas.openxmlformats.org/officeDocument/2006/relationships/image" Target="../media/image11.jpeg"/><Relationship Id="rId6" Type="http://schemas.openxmlformats.org/officeDocument/2006/relationships/image" Target="../media/image10.tiff"/><Relationship Id="rId5" Type="http://schemas.openxmlformats.org/officeDocument/2006/relationships/image" Target="../media/image9.png"/><Relationship Id="rId4" Type="http://schemas.openxmlformats.org/officeDocument/2006/relationships/image" Target="../media/image8.jpeg"/><Relationship Id="rId3" Type="http://schemas.openxmlformats.org/officeDocument/2006/relationships/image" Target="../media/image7.png"/><Relationship Id="rId2" Type="http://schemas.openxmlformats.org/officeDocument/2006/relationships/image" Target="../media/image5.png"/><Relationship Id="rId11" Type="http://schemas.openxmlformats.org/officeDocument/2006/relationships/notesSlide" Target="../notesSlides/notesSlide1.xml"/><Relationship Id="rId10" Type="http://schemas.openxmlformats.org/officeDocument/2006/relationships/slideLayout" Target="../slideLayouts/slideLayout2.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2.xml"/><Relationship Id="rId1" Type="http://schemas.openxmlformats.org/officeDocument/2006/relationships/hyperlink" Target="#_Toc27318%20" TargetMode="External"/></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21.xml"/><Relationship Id="rId4" Type="http://schemas.openxmlformats.org/officeDocument/2006/relationships/image" Target="../media/image33.jpeg"/><Relationship Id="rId3" Type="http://schemas.openxmlformats.org/officeDocument/2006/relationships/image" Target="../media/image32.jpeg"/><Relationship Id="rId2" Type="http://schemas.openxmlformats.org/officeDocument/2006/relationships/image" Target="../media/image30.png"/><Relationship Id="rId1" Type="http://schemas.openxmlformats.org/officeDocument/2006/relationships/tags" Target="../tags/tag1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2.xml"/><Relationship Id="rId1" Type="http://schemas.openxmlformats.org/officeDocument/2006/relationships/hyperlink" Target="#_Toc27318%20" TargetMode="External"/></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21.xml"/><Relationship Id="rId7" Type="http://schemas.openxmlformats.org/officeDocument/2006/relationships/image" Target="../media/image39.png"/><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jpeg"/><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21.xml"/><Relationship Id="rId4" Type="http://schemas.openxmlformats.org/officeDocument/2006/relationships/image" Target="../media/image43.jpeg"/><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image" Target="../media/image40.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9" Type="http://schemas.openxmlformats.org/officeDocument/2006/relationships/image" Target="../media/image51.png"/><Relationship Id="rId8" Type="http://schemas.openxmlformats.org/officeDocument/2006/relationships/image" Target="../media/image50.png"/><Relationship Id="rId7" Type="http://schemas.openxmlformats.org/officeDocument/2006/relationships/image" Target="../media/image49.jpeg"/><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 Id="rId3" Type="http://schemas.openxmlformats.org/officeDocument/2006/relationships/image" Target="../media/image45.jpeg"/><Relationship Id="rId2" Type="http://schemas.openxmlformats.org/officeDocument/2006/relationships/image" Target="../media/image44.jpeg"/><Relationship Id="rId19" Type="http://schemas.openxmlformats.org/officeDocument/2006/relationships/slideLayout" Target="../slideLayouts/slideLayout21.xml"/><Relationship Id="rId18" Type="http://schemas.openxmlformats.org/officeDocument/2006/relationships/image" Target="../media/image60.png"/><Relationship Id="rId17" Type="http://schemas.openxmlformats.org/officeDocument/2006/relationships/image" Target="../media/image59.jpeg"/><Relationship Id="rId16" Type="http://schemas.openxmlformats.org/officeDocument/2006/relationships/image" Target="../media/image58.jpeg"/><Relationship Id="rId15" Type="http://schemas.openxmlformats.org/officeDocument/2006/relationships/image" Target="../media/image57.jpeg"/><Relationship Id="rId14" Type="http://schemas.openxmlformats.org/officeDocument/2006/relationships/image" Target="../media/image56.jpeg"/><Relationship Id="rId13" Type="http://schemas.openxmlformats.org/officeDocument/2006/relationships/image" Target="../media/image55.jpeg"/><Relationship Id="rId12" Type="http://schemas.openxmlformats.org/officeDocument/2006/relationships/image" Target="../media/image54.jpeg"/><Relationship Id="rId11" Type="http://schemas.openxmlformats.org/officeDocument/2006/relationships/image" Target="../media/image53.jpeg"/><Relationship Id="rId10" Type="http://schemas.openxmlformats.org/officeDocument/2006/relationships/image" Target="../media/image52.png"/><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9" Type="http://schemas.openxmlformats.org/officeDocument/2006/relationships/image" Target="../media/image69.jpeg"/><Relationship Id="rId8" Type="http://schemas.openxmlformats.org/officeDocument/2006/relationships/image" Target="../media/image68.png"/><Relationship Id="rId7" Type="http://schemas.openxmlformats.org/officeDocument/2006/relationships/image" Target="../media/image67.png"/><Relationship Id="rId6" Type="http://schemas.openxmlformats.org/officeDocument/2006/relationships/image" Target="../media/image66.jpeg"/><Relationship Id="rId5" Type="http://schemas.openxmlformats.org/officeDocument/2006/relationships/image" Target="../media/image65.jpeg"/><Relationship Id="rId4" Type="http://schemas.openxmlformats.org/officeDocument/2006/relationships/image" Target="../media/image64.jpeg"/><Relationship Id="rId3" Type="http://schemas.openxmlformats.org/officeDocument/2006/relationships/image" Target="../media/image63.jpeg"/><Relationship Id="rId2" Type="http://schemas.openxmlformats.org/officeDocument/2006/relationships/image" Target="../media/image62.jpeg"/><Relationship Id="rId13" Type="http://schemas.openxmlformats.org/officeDocument/2006/relationships/slideLayout" Target="../slideLayouts/slideLayout21.xml"/><Relationship Id="rId12" Type="http://schemas.openxmlformats.org/officeDocument/2006/relationships/image" Target="../media/image72.jpeg"/><Relationship Id="rId11" Type="http://schemas.openxmlformats.org/officeDocument/2006/relationships/image" Target="../media/image71.jpeg"/><Relationship Id="rId10" Type="http://schemas.openxmlformats.org/officeDocument/2006/relationships/image" Target="../media/image70.jpeg"/><Relationship Id="rId1" Type="http://schemas.openxmlformats.org/officeDocument/2006/relationships/image" Target="../media/image61.jpeg"/></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8.xml"/><Relationship Id="rId7" Type="http://schemas.openxmlformats.org/officeDocument/2006/relationships/slideLayout" Target="../slideLayouts/slideLayout21.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image" Target="../media/image73.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21.xml"/><Relationship Id="rId3" Type="http://schemas.openxmlformats.org/officeDocument/2006/relationships/hyperlink" Target="#_Toc27318%20" TargetMode="External"/><Relationship Id="rId2" Type="http://schemas.openxmlformats.org/officeDocument/2006/relationships/hyperlink" Target="#_Toc4989%20" TargetMode="External"/><Relationship Id="rId1" Type="http://schemas.openxmlformats.org/officeDocument/2006/relationships/hyperlink" Target="#_Toc150%20" TargetMode="Externa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2.xml"/><Relationship Id="rId1" Type="http://schemas.openxmlformats.org/officeDocument/2006/relationships/hyperlink" Target="#_Toc27318%20" TargetMode="Externa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ags" Target="../tags/tag19.xml"/></Relationships>
</file>

<file path=ppt/slides/_rels/slide22.xml.rels><?xml version="1.0" encoding="UTF-8" standalone="yes"?>
<Relationships xmlns="http://schemas.openxmlformats.org/package/2006/relationships"><Relationship Id="rId9" Type="http://schemas.openxmlformats.org/officeDocument/2006/relationships/image" Target="../media/image82.jpeg"/><Relationship Id="rId8" Type="http://schemas.openxmlformats.org/officeDocument/2006/relationships/tags" Target="../tags/tag24.xml"/><Relationship Id="rId7" Type="http://schemas.openxmlformats.org/officeDocument/2006/relationships/image" Target="../media/image81.png"/><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image" Target="../media/image80.jpeg"/><Relationship Id="rId30" Type="http://schemas.openxmlformats.org/officeDocument/2006/relationships/notesSlide" Target="../notesSlides/notesSlide10.xml"/><Relationship Id="rId3" Type="http://schemas.openxmlformats.org/officeDocument/2006/relationships/tags" Target="../tags/tag21.xml"/><Relationship Id="rId29" Type="http://schemas.openxmlformats.org/officeDocument/2006/relationships/slideLayout" Target="../slideLayouts/slideLayout21.xml"/><Relationship Id="rId28" Type="http://schemas.openxmlformats.org/officeDocument/2006/relationships/tags" Target="../tags/tag35.xml"/><Relationship Id="rId27" Type="http://schemas.openxmlformats.org/officeDocument/2006/relationships/tags" Target="../tags/tag34.xml"/><Relationship Id="rId26" Type="http://schemas.openxmlformats.org/officeDocument/2006/relationships/image" Target="../media/image90.jpeg"/><Relationship Id="rId25" Type="http://schemas.openxmlformats.org/officeDocument/2006/relationships/image" Target="../media/image89.jpeg"/><Relationship Id="rId24" Type="http://schemas.openxmlformats.org/officeDocument/2006/relationships/tags" Target="../tags/tag33.xml"/><Relationship Id="rId23" Type="http://schemas.openxmlformats.org/officeDocument/2006/relationships/tags" Target="../tags/tag32.xml"/><Relationship Id="rId22" Type="http://schemas.openxmlformats.org/officeDocument/2006/relationships/image" Target="../media/image88.png"/><Relationship Id="rId21" Type="http://schemas.openxmlformats.org/officeDocument/2006/relationships/tags" Target="../tags/tag31.xml"/><Relationship Id="rId20" Type="http://schemas.openxmlformats.org/officeDocument/2006/relationships/image" Target="../media/image87.png"/><Relationship Id="rId2" Type="http://schemas.openxmlformats.org/officeDocument/2006/relationships/image" Target="../media/image79.jpeg"/><Relationship Id="rId19" Type="http://schemas.openxmlformats.org/officeDocument/2006/relationships/tags" Target="../tags/tag30.xml"/><Relationship Id="rId18" Type="http://schemas.openxmlformats.org/officeDocument/2006/relationships/image" Target="../media/image86.png"/><Relationship Id="rId17" Type="http://schemas.openxmlformats.org/officeDocument/2006/relationships/tags" Target="../tags/tag29.xml"/><Relationship Id="rId16" Type="http://schemas.openxmlformats.org/officeDocument/2006/relationships/image" Target="../media/image85.png"/><Relationship Id="rId15" Type="http://schemas.openxmlformats.org/officeDocument/2006/relationships/tags" Target="../tags/tag28.xml"/><Relationship Id="rId14" Type="http://schemas.openxmlformats.org/officeDocument/2006/relationships/image" Target="../media/image84.png"/><Relationship Id="rId13" Type="http://schemas.openxmlformats.org/officeDocument/2006/relationships/tags" Target="../tags/tag27.xml"/><Relationship Id="rId12" Type="http://schemas.openxmlformats.org/officeDocument/2006/relationships/tags" Target="../tags/tag26.xml"/><Relationship Id="rId11" Type="http://schemas.openxmlformats.org/officeDocument/2006/relationships/image" Target="../media/image83.png"/><Relationship Id="rId10" Type="http://schemas.openxmlformats.org/officeDocument/2006/relationships/tags" Target="../tags/tag25.xml"/><Relationship Id="rId1" Type="http://schemas.openxmlformats.org/officeDocument/2006/relationships/tags" Target="../tags/tag20.xml"/></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21.xml"/><Relationship Id="rId7" Type="http://schemas.openxmlformats.org/officeDocument/2006/relationships/image" Target="../media/image97.jpeg"/><Relationship Id="rId6" Type="http://schemas.openxmlformats.org/officeDocument/2006/relationships/image" Target="../media/image96.png"/><Relationship Id="rId5" Type="http://schemas.openxmlformats.org/officeDocument/2006/relationships/image" Target="../media/image95.png"/><Relationship Id="rId4" Type="http://schemas.openxmlformats.org/officeDocument/2006/relationships/image" Target="../media/image94.jpeg"/><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image" Target="../media/image91.jpeg"/></Relationships>
</file>

<file path=ppt/slides/_rels/slide24.xml.rels><?xml version="1.0" encoding="UTF-8" standalone="yes"?>
<Relationships xmlns="http://schemas.openxmlformats.org/package/2006/relationships"><Relationship Id="rId6" Type="http://schemas.openxmlformats.org/officeDocument/2006/relationships/slideLayout" Target="../slideLayouts/slideLayout21.xml"/><Relationship Id="rId5" Type="http://schemas.openxmlformats.org/officeDocument/2006/relationships/image" Target="../media/image102.jpeg"/><Relationship Id="rId4" Type="http://schemas.openxmlformats.org/officeDocument/2006/relationships/image" Target="../media/image101.jpeg"/><Relationship Id="rId3" Type="http://schemas.openxmlformats.org/officeDocument/2006/relationships/image" Target="../media/image100.jpeg"/><Relationship Id="rId2" Type="http://schemas.openxmlformats.org/officeDocument/2006/relationships/image" Target="../media/image99.jpeg"/><Relationship Id="rId1" Type="http://schemas.openxmlformats.org/officeDocument/2006/relationships/image" Target="../media/image98.jpeg"/></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21.xml"/><Relationship Id="rId4" Type="http://schemas.openxmlformats.org/officeDocument/2006/relationships/image" Target="../media/image106.jpeg"/><Relationship Id="rId3" Type="http://schemas.openxmlformats.org/officeDocument/2006/relationships/image" Target="../media/image105.jpeg"/><Relationship Id="rId2" Type="http://schemas.openxmlformats.org/officeDocument/2006/relationships/image" Target="../media/image104.png"/><Relationship Id="rId1" Type="http://schemas.openxmlformats.org/officeDocument/2006/relationships/image" Target="../media/image103.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2.xml"/><Relationship Id="rId1" Type="http://schemas.openxmlformats.org/officeDocument/2006/relationships/hyperlink" Target="#_Toc27318%20" TargetMode="External"/></Relationships>
</file>

<file path=ppt/slides/_rels/slide27.xml.rels><?xml version="1.0" encoding="UTF-8" standalone="yes"?>
<Relationships xmlns="http://schemas.openxmlformats.org/package/2006/relationships"><Relationship Id="rId9" Type="http://schemas.openxmlformats.org/officeDocument/2006/relationships/image" Target="../media/image115.png"/><Relationship Id="rId8" Type="http://schemas.openxmlformats.org/officeDocument/2006/relationships/image" Target="../media/image114.png"/><Relationship Id="rId7" Type="http://schemas.openxmlformats.org/officeDocument/2006/relationships/image" Target="../media/image113.png"/><Relationship Id="rId6" Type="http://schemas.openxmlformats.org/officeDocument/2006/relationships/image" Target="../media/image112.png"/><Relationship Id="rId5" Type="http://schemas.openxmlformats.org/officeDocument/2006/relationships/image" Target="../media/image111.png"/><Relationship Id="rId4" Type="http://schemas.openxmlformats.org/officeDocument/2006/relationships/image" Target="../media/image110.png"/><Relationship Id="rId3" Type="http://schemas.openxmlformats.org/officeDocument/2006/relationships/image" Target="../media/image109.png"/><Relationship Id="rId2" Type="http://schemas.openxmlformats.org/officeDocument/2006/relationships/image" Target="../media/image108.png"/><Relationship Id="rId15" Type="http://schemas.openxmlformats.org/officeDocument/2006/relationships/slideLayout" Target="../slideLayouts/slideLayout21.xml"/><Relationship Id="rId14" Type="http://schemas.openxmlformats.org/officeDocument/2006/relationships/image" Target="../media/image120.jpeg"/><Relationship Id="rId13" Type="http://schemas.openxmlformats.org/officeDocument/2006/relationships/image" Target="../media/image119.jpeg"/><Relationship Id="rId12" Type="http://schemas.openxmlformats.org/officeDocument/2006/relationships/image" Target="../media/image118.png"/><Relationship Id="rId11" Type="http://schemas.openxmlformats.org/officeDocument/2006/relationships/image" Target="../media/image117.png"/><Relationship Id="rId10" Type="http://schemas.openxmlformats.org/officeDocument/2006/relationships/image" Target="../media/image116.png"/><Relationship Id="rId1" Type="http://schemas.openxmlformats.org/officeDocument/2006/relationships/image" Target="../media/image107.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2.xml"/><Relationship Id="rId1" Type="http://schemas.openxmlformats.org/officeDocument/2006/relationships/hyperlink" Target="#_Toc27318%20" TargetMode="External"/></Relationships>
</file>

<file path=ppt/slides/_rels/slide29.xml.rels><?xml version="1.0" encoding="UTF-8" standalone="yes"?>
<Relationships xmlns="http://schemas.openxmlformats.org/package/2006/relationships"><Relationship Id="rId7" Type="http://schemas.openxmlformats.org/officeDocument/2006/relationships/slideLayout" Target="../slideLayouts/slideLayout21.xml"/><Relationship Id="rId6" Type="http://schemas.openxmlformats.org/officeDocument/2006/relationships/image" Target="../media/image125.jpeg"/><Relationship Id="rId5" Type="http://schemas.openxmlformats.org/officeDocument/2006/relationships/image" Target="../media/image124.jpeg"/><Relationship Id="rId4" Type="http://schemas.openxmlformats.org/officeDocument/2006/relationships/image" Target="../media/image123.png"/><Relationship Id="rId3" Type="http://schemas.openxmlformats.org/officeDocument/2006/relationships/image" Target="../media/image122.jpeg"/><Relationship Id="rId2" Type="http://schemas.openxmlformats.org/officeDocument/2006/relationships/image" Target="../media/image121.png"/><Relationship Id="rId1" Type="http://schemas.openxmlformats.org/officeDocument/2006/relationships/tags" Target="../tags/tag3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2.xml"/><Relationship Id="rId1" Type="http://schemas.openxmlformats.org/officeDocument/2006/relationships/hyperlink" Target="#_Toc27318%20" TargetMode="Externa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2.xml"/><Relationship Id="rId1" Type="http://schemas.openxmlformats.org/officeDocument/2006/relationships/hyperlink" Target="#_Toc27318%20" TargetMode="External"/></Relationships>
</file>

<file path=ppt/slides/_rels/slide31.xml.rels><?xml version="1.0" encoding="UTF-8" standalone="yes"?>
<Relationships xmlns="http://schemas.openxmlformats.org/package/2006/relationships"><Relationship Id="rId9" Type="http://schemas.openxmlformats.org/officeDocument/2006/relationships/tags" Target="../tags/tag41.xml"/><Relationship Id="rId8" Type="http://schemas.openxmlformats.org/officeDocument/2006/relationships/image" Target="../media/image129.png"/><Relationship Id="rId7" Type="http://schemas.openxmlformats.org/officeDocument/2006/relationships/tags" Target="../tags/tag40.xml"/><Relationship Id="rId6" Type="http://schemas.openxmlformats.org/officeDocument/2006/relationships/image" Target="../media/image128.png"/><Relationship Id="rId5" Type="http://schemas.openxmlformats.org/officeDocument/2006/relationships/tags" Target="../tags/tag39.xml"/><Relationship Id="rId4" Type="http://schemas.openxmlformats.org/officeDocument/2006/relationships/image" Target="../media/image127.jpeg"/><Relationship Id="rId3" Type="http://schemas.openxmlformats.org/officeDocument/2006/relationships/tags" Target="../tags/tag38.xml"/><Relationship Id="rId28" Type="http://schemas.openxmlformats.org/officeDocument/2006/relationships/slideLayout" Target="../slideLayouts/slideLayout21.xml"/><Relationship Id="rId27" Type="http://schemas.openxmlformats.org/officeDocument/2006/relationships/tags" Target="../tags/tag51.xml"/><Relationship Id="rId26" Type="http://schemas.openxmlformats.org/officeDocument/2006/relationships/image" Target="../media/image137.jpeg"/><Relationship Id="rId25" Type="http://schemas.openxmlformats.org/officeDocument/2006/relationships/tags" Target="../tags/tag50.xml"/><Relationship Id="rId24" Type="http://schemas.openxmlformats.org/officeDocument/2006/relationships/image" Target="../media/image136.jpeg"/><Relationship Id="rId23" Type="http://schemas.openxmlformats.org/officeDocument/2006/relationships/tags" Target="../tags/tag49.xml"/><Relationship Id="rId22" Type="http://schemas.openxmlformats.org/officeDocument/2006/relationships/image" Target="../media/image135.jpeg"/><Relationship Id="rId21" Type="http://schemas.openxmlformats.org/officeDocument/2006/relationships/tags" Target="../tags/tag48.xml"/><Relationship Id="rId20" Type="http://schemas.openxmlformats.org/officeDocument/2006/relationships/image" Target="../media/image134.jpeg"/><Relationship Id="rId2" Type="http://schemas.openxmlformats.org/officeDocument/2006/relationships/image" Target="../media/image126.jpeg"/><Relationship Id="rId19" Type="http://schemas.openxmlformats.org/officeDocument/2006/relationships/tags" Target="../tags/tag47.xml"/><Relationship Id="rId18" Type="http://schemas.openxmlformats.org/officeDocument/2006/relationships/image" Target="../media/image133.jpeg"/><Relationship Id="rId17" Type="http://schemas.openxmlformats.org/officeDocument/2006/relationships/tags" Target="../tags/tag46.xml"/><Relationship Id="rId16" Type="http://schemas.openxmlformats.org/officeDocument/2006/relationships/image" Target="../media/image132.jpeg"/><Relationship Id="rId15" Type="http://schemas.openxmlformats.org/officeDocument/2006/relationships/tags" Target="../tags/tag45.xml"/><Relationship Id="rId14" Type="http://schemas.openxmlformats.org/officeDocument/2006/relationships/image" Target="../media/image131.jpeg"/><Relationship Id="rId13" Type="http://schemas.openxmlformats.org/officeDocument/2006/relationships/tags" Target="../tags/tag44.xml"/><Relationship Id="rId12" Type="http://schemas.openxmlformats.org/officeDocument/2006/relationships/image" Target="../media/image130.jpeg"/><Relationship Id="rId11" Type="http://schemas.openxmlformats.org/officeDocument/2006/relationships/tags" Target="../tags/tag43.xml"/><Relationship Id="rId10" Type="http://schemas.openxmlformats.org/officeDocument/2006/relationships/tags" Target="../tags/tag42.xml"/><Relationship Id="rId1" Type="http://schemas.openxmlformats.org/officeDocument/2006/relationships/tags" Target="../tags/tag37.xml"/></Relationships>
</file>

<file path=ppt/slides/_rels/slide32.xml.rels><?xml version="1.0" encoding="UTF-8" standalone="yes"?>
<Relationships xmlns="http://schemas.openxmlformats.org/package/2006/relationships"><Relationship Id="rId9" Type="http://schemas.openxmlformats.org/officeDocument/2006/relationships/tags" Target="../tags/tag57.xml"/><Relationship Id="rId8" Type="http://schemas.openxmlformats.org/officeDocument/2006/relationships/tags" Target="../tags/tag56.xml"/><Relationship Id="rId7" Type="http://schemas.openxmlformats.org/officeDocument/2006/relationships/image" Target="../media/image140.jpeg"/><Relationship Id="rId6" Type="http://schemas.openxmlformats.org/officeDocument/2006/relationships/tags" Target="../tags/tag55.xml"/><Relationship Id="rId5" Type="http://schemas.openxmlformats.org/officeDocument/2006/relationships/image" Target="../media/image139.jpeg"/><Relationship Id="rId4" Type="http://schemas.openxmlformats.org/officeDocument/2006/relationships/tags" Target="../tags/tag54.xml"/><Relationship Id="rId3" Type="http://schemas.openxmlformats.org/officeDocument/2006/relationships/image" Target="../media/image138.jpeg"/><Relationship Id="rId2" Type="http://schemas.openxmlformats.org/officeDocument/2006/relationships/tags" Target="../tags/tag53.xml"/><Relationship Id="rId13" Type="http://schemas.openxmlformats.org/officeDocument/2006/relationships/slideLayout" Target="../slideLayouts/slideLayout21.xml"/><Relationship Id="rId12" Type="http://schemas.openxmlformats.org/officeDocument/2006/relationships/image" Target="../media/image142.jpeg"/><Relationship Id="rId11" Type="http://schemas.openxmlformats.org/officeDocument/2006/relationships/tags" Target="../tags/tag58.xml"/><Relationship Id="rId10" Type="http://schemas.openxmlformats.org/officeDocument/2006/relationships/image" Target="../media/image141.jpeg"/><Relationship Id="rId1" Type="http://schemas.openxmlformats.org/officeDocument/2006/relationships/tags" Target="../tags/tag5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2.xml"/><Relationship Id="rId1" Type="http://schemas.openxmlformats.org/officeDocument/2006/relationships/hyperlink" Target="#_Toc4989%20" TargetMode="External"/></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21.xml"/><Relationship Id="rId3" Type="http://schemas.openxmlformats.org/officeDocument/2006/relationships/image" Target="../media/image145.jpeg"/><Relationship Id="rId2" Type="http://schemas.openxmlformats.org/officeDocument/2006/relationships/image" Target="../media/image144.jpeg"/><Relationship Id="rId1" Type="http://schemas.openxmlformats.org/officeDocument/2006/relationships/image" Target="../media/image143.jpe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image" Target="../media/image20.jpeg"/><Relationship Id="rId7" Type="http://schemas.openxmlformats.org/officeDocument/2006/relationships/image" Target="../media/image19.jpeg"/><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2.xml"/><Relationship Id="rId1" Type="http://schemas.openxmlformats.org/officeDocument/2006/relationships/hyperlink" Target="#_Toc27318%20" TargetMode="Externa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image" Target="../media/image22.png"/><Relationship Id="rId1" Type="http://schemas.openxmlformats.org/officeDocument/2006/relationships/image" Target="../media/image21.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2.xml"/><Relationship Id="rId1" Type="http://schemas.openxmlformats.org/officeDocument/2006/relationships/hyperlink" Target="#_Toc27318%20" TargetMode="External"/></Relationships>
</file>

<file path=ppt/slides/_rels/slide8.xml.rels><?xml version="1.0" encoding="UTF-8" standalone="yes"?>
<Relationships xmlns="http://schemas.openxmlformats.org/package/2006/relationships"><Relationship Id="rId9" Type="http://schemas.openxmlformats.org/officeDocument/2006/relationships/tags" Target="../tags/tag5.xml"/><Relationship Id="rId8" Type="http://schemas.openxmlformats.org/officeDocument/2006/relationships/image" Target="../media/image27.jpeg"/><Relationship Id="rId7" Type="http://schemas.openxmlformats.org/officeDocument/2006/relationships/tags" Target="../tags/tag4.xml"/><Relationship Id="rId6" Type="http://schemas.openxmlformats.org/officeDocument/2006/relationships/image" Target="../media/image26.jpeg"/><Relationship Id="rId5" Type="http://schemas.openxmlformats.org/officeDocument/2006/relationships/tags" Target="../tags/tag3.xml"/><Relationship Id="rId4" Type="http://schemas.openxmlformats.org/officeDocument/2006/relationships/image" Target="../media/image25.png"/><Relationship Id="rId3" Type="http://schemas.openxmlformats.org/officeDocument/2006/relationships/tags" Target="../tags/tag2.xml"/><Relationship Id="rId20" Type="http://schemas.openxmlformats.org/officeDocument/2006/relationships/slideLayout" Target="../slideLayouts/slideLayout21.xml"/><Relationship Id="rId2" Type="http://schemas.openxmlformats.org/officeDocument/2006/relationships/image" Target="../media/image24.png"/><Relationship Id="rId19" Type="http://schemas.openxmlformats.org/officeDocument/2006/relationships/image" Target="../media/image31.jpeg"/><Relationship Id="rId18" Type="http://schemas.openxmlformats.org/officeDocument/2006/relationships/image" Target="../media/image30.png"/><Relationship Id="rId17" Type="http://schemas.openxmlformats.org/officeDocument/2006/relationships/tags" Target="../tags/tag11.xml"/><Relationship Id="rId16" Type="http://schemas.openxmlformats.org/officeDocument/2006/relationships/tags" Target="../tags/tag10.xml"/><Relationship Id="rId15" Type="http://schemas.openxmlformats.org/officeDocument/2006/relationships/image" Target="../media/image29.jpeg"/><Relationship Id="rId14" Type="http://schemas.openxmlformats.org/officeDocument/2006/relationships/tags" Target="../tags/tag9.xml"/><Relationship Id="rId13" Type="http://schemas.openxmlformats.org/officeDocument/2006/relationships/image" Target="../media/image28.jpeg"/><Relationship Id="rId12" Type="http://schemas.openxmlformats.org/officeDocument/2006/relationships/tags" Target="../tags/tag8.xml"/><Relationship Id="rId11" Type="http://schemas.openxmlformats.org/officeDocument/2006/relationships/tags" Target="../tags/tag7.xml"/><Relationship Id="rId10" Type="http://schemas.openxmlformats.org/officeDocument/2006/relationships/tags" Target="../tags/tag6.xml"/><Relationship Id="rId1" Type="http://schemas.openxmlformats.org/officeDocument/2006/relationships/image" Target="../media/image23.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3.xml"/><Relationship Id="rId1" Type="http://schemas.openxmlformats.org/officeDocument/2006/relationships/tags" Target="../tags/tag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30825"/>
            <a:ext cx="12192000" cy="5042879"/>
          </a:xfrm>
          <a:prstGeom prst="rect">
            <a:avLst/>
          </a:prstGeom>
          <a:solidFill>
            <a:srgbClr val="007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20" strike="noStrike" noProof="1"/>
          </a:p>
        </p:txBody>
      </p:sp>
      <p:pic>
        <p:nvPicPr>
          <p:cNvPr id="4100" name="图片 5" descr="辅助图形反白"/>
          <p:cNvPicPr>
            <a:picLocks noChangeAspect="1"/>
          </p:cNvPicPr>
          <p:nvPr/>
        </p:nvPicPr>
        <p:blipFill>
          <a:blip r:embed="rId1"/>
          <a:srcRect t="55544" r="78356"/>
          <a:stretch>
            <a:fillRect/>
          </a:stretch>
        </p:blipFill>
        <p:spPr>
          <a:xfrm>
            <a:off x="8856328" y="-131337"/>
            <a:ext cx="3355913" cy="5064322"/>
          </a:xfrm>
          <a:prstGeom prst="rect">
            <a:avLst/>
          </a:prstGeom>
          <a:noFill/>
          <a:ln w="9525">
            <a:noFill/>
          </a:ln>
        </p:spPr>
      </p:pic>
      <p:pic>
        <p:nvPicPr>
          <p:cNvPr id="4101" name="图片 6" descr="标语-01"/>
          <p:cNvPicPr>
            <a:picLocks noChangeAspect="1"/>
          </p:cNvPicPr>
          <p:nvPr/>
        </p:nvPicPr>
        <p:blipFill>
          <a:blip r:embed="rId2"/>
          <a:srcRect l="7477" t="22604" r="23970" b="32689"/>
          <a:stretch>
            <a:fillRect/>
          </a:stretch>
        </p:blipFill>
        <p:spPr>
          <a:xfrm>
            <a:off x="482698" y="5410634"/>
            <a:ext cx="2840688" cy="653786"/>
          </a:xfrm>
          <a:prstGeom prst="rect">
            <a:avLst/>
          </a:prstGeom>
          <a:noFill/>
          <a:ln w="9525">
            <a:noFill/>
          </a:ln>
        </p:spPr>
      </p:pic>
      <p:pic>
        <p:nvPicPr>
          <p:cNvPr id="4102" name="图片 1" descr="横版反白"/>
          <p:cNvPicPr>
            <a:picLocks noChangeAspect="1"/>
          </p:cNvPicPr>
          <p:nvPr/>
        </p:nvPicPr>
        <p:blipFill>
          <a:blip r:embed="rId3"/>
          <a:stretch>
            <a:fillRect/>
          </a:stretch>
        </p:blipFill>
        <p:spPr>
          <a:xfrm>
            <a:off x="47723" y="-265"/>
            <a:ext cx="2099824" cy="615244"/>
          </a:xfrm>
          <a:prstGeom prst="rect">
            <a:avLst/>
          </a:prstGeom>
          <a:noFill/>
          <a:ln w="9525">
            <a:noFill/>
          </a:ln>
        </p:spPr>
      </p:pic>
      <p:pic>
        <p:nvPicPr>
          <p:cNvPr id="4103" name="图片 3" descr="北京华贸中心写字楼2"/>
          <p:cNvPicPr/>
          <p:nvPr/>
        </p:nvPicPr>
        <p:blipFill>
          <a:blip r:embed="rId4"/>
          <a:stretch>
            <a:fillRect/>
          </a:stretch>
        </p:blipFill>
        <p:spPr>
          <a:xfrm rot="10800000" flipH="1" flipV="1">
            <a:off x="5432390" y="5012055"/>
            <a:ext cx="1294130" cy="1294726"/>
          </a:xfrm>
          <a:prstGeom prst="rect">
            <a:avLst/>
          </a:prstGeom>
          <a:noFill/>
          <a:ln w="9525">
            <a:noFill/>
          </a:ln>
        </p:spPr>
      </p:pic>
      <p:pic>
        <p:nvPicPr>
          <p:cNvPr id="4104" name="图片 5" descr="加拿大麦克唐纳德岛公园尼克森舞台-MacDonald Island Park Nexen Stage-3"/>
          <p:cNvPicPr/>
          <p:nvPr/>
        </p:nvPicPr>
        <p:blipFill>
          <a:blip r:embed="rId5"/>
          <a:stretch>
            <a:fillRect/>
          </a:stretch>
        </p:blipFill>
        <p:spPr>
          <a:xfrm>
            <a:off x="8119710" y="5012055"/>
            <a:ext cx="1292860" cy="1294130"/>
          </a:xfrm>
          <a:prstGeom prst="rect">
            <a:avLst/>
          </a:prstGeom>
          <a:noFill/>
          <a:ln w="9525">
            <a:noFill/>
          </a:ln>
        </p:spPr>
      </p:pic>
      <p:pic>
        <p:nvPicPr>
          <p:cNvPr id="4106" name="图片 8" descr="西安市浐灞河2#桥钢结构工程"/>
          <p:cNvPicPr/>
          <p:nvPr/>
        </p:nvPicPr>
        <p:blipFill>
          <a:blip r:embed="rId6"/>
          <a:stretch>
            <a:fillRect/>
          </a:stretch>
        </p:blipFill>
        <p:spPr>
          <a:xfrm>
            <a:off x="9461465" y="5012055"/>
            <a:ext cx="1294130" cy="1294130"/>
          </a:xfrm>
          <a:prstGeom prst="rect">
            <a:avLst/>
          </a:prstGeom>
          <a:noFill/>
          <a:ln w="9525">
            <a:noFill/>
          </a:ln>
        </p:spPr>
      </p:pic>
      <p:sp>
        <p:nvSpPr>
          <p:cNvPr id="4108" name="文本框 7"/>
          <p:cNvSpPr txBox="1"/>
          <p:nvPr/>
        </p:nvSpPr>
        <p:spPr>
          <a:xfrm>
            <a:off x="10467140" y="6345725"/>
            <a:ext cx="1703070" cy="284480"/>
          </a:xfrm>
          <a:prstGeom prst="rect">
            <a:avLst/>
          </a:prstGeom>
          <a:noFill/>
          <a:ln w="9525">
            <a:noFill/>
          </a:ln>
        </p:spPr>
        <p:txBody>
          <a:bodyPr wrap="none" anchor="t">
            <a:spAutoFit/>
          </a:bodyPr>
          <a:lstStyle/>
          <a:p>
            <a:r>
              <a:rPr lang="en-US" altLang="zh-CN" sz="1260">
                <a:solidFill>
                  <a:schemeClr val="bg2"/>
                </a:solidFill>
                <a:latin typeface="Frutiger LT Std 45 Light" panose="020B0402020204020204" charset="0"/>
                <a:ea typeface="思源黑体" panose="020B0400000000000000" charset="-122"/>
              </a:rPr>
              <a:t>Jinhuanconstuction.cn</a:t>
            </a:r>
            <a:endParaRPr lang="en-US" altLang="zh-CN" sz="1260">
              <a:solidFill>
                <a:schemeClr val="bg2"/>
              </a:solidFill>
              <a:latin typeface="Frutiger LT Std 45 Light" panose="020B0402020204020204" charset="0"/>
              <a:ea typeface="思源黑体" panose="020B0400000000000000" charset="-122"/>
            </a:endParaRPr>
          </a:p>
        </p:txBody>
      </p:sp>
      <p:pic>
        <p:nvPicPr>
          <p:cNvPr id="2" name="图片 1" descr="改尺寸"/>
          <p:cNvPicPr preferRelativeResize="0"/>
          <p:nvPr/>
        </p:nvPicPr>
        <p:blipFill>
          <a:blip r:embed="rId7"/>
          <a:stretch>
            <a:fillRect/>
          </a:stretch>
        </p:blipFill>
        <p:spPr>
          <a:xfrm>
            <a:off x="4087495" y="5012055"/>
            <a:ext cx="1296000" cy="1295400"/>
          </a:xfrm>
          <a:prstGeom prst="rect">
            <a:avLst/>
          </a:prstGeom>
        </p:spPr>
      </p:pic>
      <p:pic>
        <p:nvPicPr>
          <p:cNvPr id="4" name="图片 3" descr="2004年开元环球中心"/>
          <p:cNvPicPr preferRelativeResize="0"/>
          <p:nvPr/>
        </p:nvPicPr>
        <p:blipFill>
          <a:blip r:embed="rId8"/>
          <a:stretch>
            <a:fillRect/>
          </a:stretch>
        </p:blipFill>
        <p:spPr>
          <a:xfrm>
            <a:off x="6775415" y="5012055"/>
            <a:ext cx="1295400" cy="1296000"/>
          </a:xfrm>
          <a:prstGeom prst="rect">
            <a:avLst/>
          </a:prstGeom>
        </p:spPr>
      </p:pic>
      <p:pic>
        <p:nvPicPr>
          <p:cNvPr id="5" name="图片 4" descr="zurich-new-5"/>
          <p:cNvPicPr preferRelativeResize="0"/>
          <p:nvPr/>
        </p:nvPicPr>
        <p:blipFill>
          <a:blip r:embed="rId9"/>
          <a:srcRect l="20650" t="-303" r="24205"/>
          <a:stretch>
            <a:fillRect/>
          </a:stretch>
        </p:blipFill>
        <p:spPr>
          <a:xfrm>
            <a:off x="10804490" y="5012055"/>
            <a:ext cx="1295400" cy="1296000"/>
          </a:xfrm>
          <a:prstGeom prst="rect">
            <a:avLst/>
          </a:prstGeom>
        </p:spPr>
      </p:pic>
      <p:sp>
        <p:nvSpPr>
          <p:cNvPr id="15" name="矩形 3"/>
          <p:cNvSpPr>
            <a:spLocks noChangeArrowheads="1"/>
          </p:cNvSpPr>
          <p:nvPr/>
        </p:nvSpPr>
        <p:spPr bwMode="auto">
          <a:xfrm>
            <a:off x="3379470" y="2348865"/>
            <a:ext cx="5767070" cy="2399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500">
                <a:solidFill>
                  <a:srgbClr val="FFFF00"/>
                </a:solidFill>
                <a:latin typeface="仿宋_GB2312" panose="02010609030101010101" pitchFamily="49" charset="-122"/>
                <a:ea typeface="仿宋_GB2312" panose="02010609030101010101" pitchFamily="49" charset="-122"/>
              </a:defRPr>
            </a:lvl1pPr>
            <a:lvl2pPr marL="742950" indent="-285750">
              <a:defRPr sz="1500">
                <a:solidFill>
                  <a:srgbClr val="FFFF00"/>
                </a:solidFill>
                <a:latin typeface="仿宋_GB2312" panose="02010609030101010101" pitchFamily="49" charset="-122"/>
                <a:ea typeface="仿宋_GB2312" panose="02010609030101010101" pitchFamily="49" charset="-122"/>
              </a:defRPr>
            </a:lvl2pPr>
            <a:lvl3pPr marL="1143000" indent="-228600">
              <a:defRPr sz="1500">
                <a:solidFill>
                  <a:srgbClr val="FFFF00"/>
                </a:solidFill>
                <a:latin typeface="仿宋_GB2312" panose="02010609030101010101" pitchFamily="49" charset="-122"/>
                <a:ea typeface="仿宋_GB2312" panose="02010609030101010101" pitchFamily="49" charset="-122"/>
              </a:defRPr>
            </a:lvl3pPr>
            <a:lvl4pPr marL="1600200" indent="-228600">
              <a:defRPr sz="1500">
                <a:solidFill>
                  <a:srgbClr val="FFFF00"/>
                </a:solidFill>
                <a:latin typeface="仿宋_GB2312" panose="02010609030101010101" pitchFamily="49" charset="-122"/>
                <a:ea typeface="仿宋_GB2312" panose="02010609030101010101" pitchFamily="49" charset="-122"/>
              </a:defRPr>
            </a:lvl4pPr>
            <a:lvl5pPr marL="2057400" indent="-228600">
              <a:defRPr sz="1500">
                <a:solidFill>
                  <a:srgbClr val="FFFF00"/>
                </a:solidFill>
                <a:latin typeface="仿宋_GB2312" panose="02010609030101010101" pitchFamily="49" charset="-122"/>
                <a:ea typeface="仿宋_GB2312" panose="02010609030101010101" pitchFamily="49" charset="-122"/>
              </a:defRPr>
            </a:lvl5pPr>
            <a:lvl6pPr marL="2514600" indent="-228600" eaLnBrk="0" fontAlgn="base" hangingPunct="0">
              <a:spcBef>
                <a:spcPct val="0"/>
              </a:spcBef>
              <a:spcAft>
                <a:spcPct val="0"/>
              </a:spcAft>
              <a:defRPr sz="1500">
                <a:solidFill>
                  <a:srgbClr val="FFFF00"/>
                </a:solidFill>
                <a:latin typeface="仿宋_GB2312" panose="02010609030101010101" pitchFamily="49" charset="-122"/>
                <a:ea typeface="仿宋_GB2312" panose="02010609030101010101" pitchFamily="49" charset="-122"/>
              </a:defRPr>
            </a:lvl6pPr>
            <a:lvl7pPr marL="2971800" indent="-228600" eaLnBrk="0" fontAlgn="base" hangingPunct="0">
              <a:spcBef>
                <a:spcPct val="0"/>
              </a:spcBef>
              <a:spcAft>
                <a:spcPct val="0"/>
              </a:spcAft>
              <a:defRPr sz="1500">
                <a:solidFill>
                  <a:srgbClr val="FFFF00"/>
                </a:solidFill>
                <a:latin typeface="仿宋_GB2312" panose="02010609030101010101" pitchFamily="49" charset="-122"/>
                <a:ea typeface="仿宋_GB2312" panose="02010609030101010101" pitchFamily="49" charset="-122"/>
              </a:defRPr>
            </a:lvl7pPr>
            <a:lvl8pPr marL="3429000" indent="-228600" eaLnBrk="0" fontAlgn="base" hangingPunct="0">
              <a:spcBef>
                <a:spcPct val="0"/>
              </a:spcBef>
              <a:spcAft>
                <a:spcPct val="0"/>
              </a:spcAft>
              <a:defRPr sz="1500">
                <a:solidFill>
                  <a:srgbClr val="FFFF00"/>
                </a:solidFill>
                <a:latin typeface="仿宋_GB2312" panose="02010609030101010101" pitchFamily="49" charset="-122"/>
                <a:ea typeface="仿宋_GB2312" panose="02010609030101010101" pitchFamily="49" charset="-122"/>
              </a:defRPr>
            </a:lvl8pPr>
            <a:lvl9pPr marL="3886200" indent="-228600" eaLnBrk="0" fontAlgn="base" hangingPunct="0">
              <a:spcBef>
                <a:spcPct val="0"/>
              </a:spcBef>
              <a:spcAft>
                <a:spcPct val="0"/>
              </a:spcAft>
              <a:defRPr sz="1500">
                <a:solidFill>
                  <a:srgbClr val="FFFF00"/>
                </a:solidFill>
                <a:latin typeface="仿宋_GB2312" panose="02010609030101010101" pitchFamily="49" charset="-122"/>
                <a:ea typeface="仿宋_GB2312" panose="02010609030101010101" pitchFamily="49" charset="-122"/>
              </a:defRPr>
            </a:lvl9pPr>
          </a:lstStyle>
          <a:p>
            <a:pPr>
              <a:lnSpc>
                <a:spcPct val="150000"/>
              </a:lnSpc>
            </a:pPr>
            <a:r>
              <a:rPr lang="zh-CN" altLang="en-US" sz="2000" b="1" dirty="0">
                <a:solidFill>
                  <a:schemeClr val="bg1"/>
                </a:solidFill>
                <a:latin typeface="方正粗黑宋简体" panose="02000000000000000000" pitchFamily="2" charset="-122"/>
                <a:ea typeface="方正粗黑宋简体" panose="02000000000000000000" pitchFamily="2" charset="-122"/>
              </a:rPr>
              <a:t>创新成果：空间任意截面钢箱扭曲斜塔施工技术</a:t>
            </a:r>
            <a:endParaRPr lang="en-US" altLang="zh-CN" sz="2000" b="1" dirty="0">
              <a:solidFill>
                <a:schemeClr val="bg1"/>
              </a:solidFill>
              <a:latin typeface="方正粗黑宋简体" panose="02000000000000000000" pitchFamily="2" charset="-122"/>
              <a:ea typeface="方正粗黑宋简体" panose="02000000000000000000" pitchFamily="2" charset="-122"/>
            </a:endParaRPr>
          </a:p>
          <a:p>
            <a:pPr>
              <a:lnSpc>
                <a:spcPct val="150000"/>
              </a:lnSpc>
            </a:pPr>
            <a:r>
              <a:rPr lang="zh-CN" altLang="en-US" sz="2000" b="1" dirty="0">
                <a:solidFill>
                  <a:schemeClr val="bg1"/>
                </a:solidFill>
                <a:latin typeface="方正粗黑宋简体" panose="02000000000000000000" pitchFamily="2" charset="-122"/>
                <a:ea typeface="方正粗黑宋简体" panose="02000000000000000000" pitchFamily="2" charset="-122"/>
              </a:rPr>
              <a:t>申报单位</a:t>
            </a:r>
            <a:r>
              <a:rPr lang="zh-CN" altLang="zh-CN" sz="2000" b="1" dirty="0">
                <a:solidFill>
                  <a:schemeClr val="bg1"/>
                </a:solidFill>
                <a:latin typeface="方正粗黑宋简体" panose="02000000000000000000" pitchFamily="2" charset="-122"/>
                <a:ea typeface="方正粗黑宋简体" panose="02000000000000000000" pitchFamily="2" charset="-122"/>
              </a:rPr>
              <a:t>：</a:t>
            </a:r>
            <a:r>
              <a:rPr lang="zh-CN" altLang="en-US" sz="2000" b="1" dirty="0">
                <a:solidFill>
                  <a:schemeClr val="bg1"/>
                </a:solidFill>
                <a:latin typeface="方正粗黑宋简体" panose="02000000000000000000" pitchFamily="2" charset="-122"/>
                <a:ea typeface="方正粗黑宋简体" panose="02000000000000000000" pitchFamily="2" charset="-122"/>
              </a:rPr>
              <a:t>金环建设集团有限公司</a:t>
            </a:r>
            <a:endParaRPr lang="en-US" altLang="zh-CN" sz="2000" b="1" dirty="0">
              <a:solidFill>
                <a:schemeClr val="bg1"/>
              </a:solidFill>
              <a:latin typeface="方正粗黑宋简体" panose="02000000000000000000" pitchFamily="2" charset="-122"/>
              <a:ea typeface="方正粗黑宋简体" panose="02000000000000000000" pitchFamily="2" charset="-122"/>
            </a:endParaRPr>
          </a:p>
          <a:p>
            <a:pPr>
              <a:lnSpc>
                <a:spcPct val="150000"/>
              </a:lnSpc>
            </a:pPr>
            <a:r>
              <a:rPr lang="zh-CN" altLang="en-US" sz="2000" b="1" dirty="0">
                <a:solidFill>
                  <a:schemeClr val="bg1"/>
                </a:solidFill>
                <a:latin typeface="方正粗黑宋简体" panose="02000000000000000000" pitchFamily="2" charset="-122"/>
                <a:ea typeface="方正粗黑宋简体" panose="02000000000000000000" pitchFamily="2" charset="-122"/>
              </a:rPr>
              <a:t>推荐单位：高新区</a:t>
            </a:r>
            <a:r>
              <a:rPr lang="zh-CN" altLang="en-US" sz="2000" b="1" dirty="0">
                <a:solidFill>
                  <a:schemeClr val="bg1"/>
                </a:solidFill>
                <a:latin typeface="方正粗黑宋简体" panose="02000000000000000000" pitchFamily="2" charset="-122"/>
                <a:ea typeface="方正粗黑宋简体" panose="02000000000000000000" pitchFamily="2" charset="-122"/>
                <a:sym typeface="+mn-ea"/>
              </a:rPr>
              <a:t>总工会</a:t>
            </a:r>
            <a:endParaRPr lang="zh-CN" altLang="en-US" sz="2000" b="1" dirty="0">
              <a:solidFill>
                <a:schemeClr val="bg1"/>
              </a:solidFill>
              <a:latin typeface="方正粗黑宋简体" panose="02000000000000000000" pitchFamily="2" charset="-122"/>
              <a:ea typeface="方正粗黑宋简体" panose="02000000000000000000" pitchFamily="2" charset="-122"/>
            </a:endParaRPr>
          </a:p>
          <a:p>
            <a:pPr>
              <a:lnSpc>
                <a:spcPct val="150000"/>
              </a:lnSpc>
            </a:pPr>
            <a:r>
              <a:rPr lang="zh-CN" altLang="en-US" sz="2000" b="1" dirty="0">
                <a:solidFill>
                  <a:schemeClr val="bg1"/>
                </a:solidFill>
                <a:latin typeface="方正粗黑宋简体" panose="02000000000000000000" pitchFamily="2" charset="-122"/>
                <a:ea typeface="方正粗黑宋简体" panose="02000000000000000000" pitchFamily="2" charset="-122"/>
              </a:rPr>
              <a:t>组织单位：石家庄市总工会</a:t>
            </a:r>
            <a:endParaRPr lang="en-US" altLang="zh-CN" sz="2000" b="1" dirty="0">
              <a:solidFill>
                <a:schemeClr val="bg1"/>
              </a:solidFill>
              <a:latin typeface="方正粗黑宋简体" panose="02000000000000000000" pitchFamily="2" charset="-122"/>
              <a:ea typeface="方正粗黑宋简体" panose="02000000000000000000" pitchFamily="2" charset="-122"/>
            </a:endParaRPr>
          </a:p>
          <a:p>
            <a:pPr>
              <a:lnSpc>
                <a:spcPct val="150000"/>
              </a:lnSpc>
            </a:pPr>
            <a:r>
              <a:rPr lang="zh-CN" altLang="en-US" sz="2000" b="1" dirty="0">
                <a:solidFill>
                  <a:schemeClr val="bg1"/>
                </a:solidFill>
                <a:latin typeface="方正粗黑宋简体" panose="02000000000000000000" pitchFamily="2" charset="-122"/>
                <a:ea typeface="方正粗黑宋简体" panose="02000000000000000000" pitchFamily="2" charset="-122"/>
              </a:rPr>
              <a:t>评审日期：</a:t>
            </a:r>
            <a:r>
              <a:rPr lang="en-US" altLang="zh-CN" sz="2000" b="1" dirty="0">
                <a:solidFill>
                  <a:schemeClr val="bg1"/>
                </a:solidFill>
                <a:latin typeface="方正粗黑宋简体" panose="02000000000000000000" pitchFamily="2" charset="-122"/>
                <a:ea typeface="方正粗黑宋简体" panose="02000000000000000000" pitchFamily="2" charset="-122"/>
              </a:rPr>
              <a:t>2024</a:t>
            </a:r>
            <a:r>
              <a:rPr lang="zh-CN" altLang="en-US" sz="2000" b="1" dirty="0">
                <a:solidFill>
                  <a:schemeClr val="bg1"/>
                </a:solidFill>
                <a:latin typeface="方正粗黑宋简体" panose="02000000000000000000" pitchFamily="2" charset="-122"/>
                <a:ea typeface="方正粗黑宋简体" panose="02000000000000000000" pitchFamily="2" charset="-122"/>
              </a:rPr>
              <a:t>年</a:t>
            </a:r>
            <a:r>
              <a:rPr lang="en-US" altLang="zh-CN" sz="2000" b="1" dirty="0">
                <a:solidFill>
                  <a:schemeClr val="bg1"/>
                </a:solidFill>
                <a:latin typeface="方正粗黑宋简体" panose="02000000000000000000" pitchFamily="2" charset="-122"/>
                <a:ea typeface="方正粗黑宋简体" panose="02000000000000000000" pitchFamily="2" charset="-122"/>
              </a:rPr>
              <a:t>11</a:t>
            </a:r>
            <a:r>
              <a:rPr lang="zh-CN" altLang="en-US" sz="2000" b="1" dirty="0">
                <a:solidFill>
                  <a:schemeClr val="bg1"/>
                </a:solidFill>
                <a:latin typeface="方正粗黑宋简体" panose="02000000000000000000" pitchFamily="2" charset="-122"/>
                <a:ea typeface="方正粗黑宋简体" panose="02000000000000000000" pitchFamily="2" charset="-122"/>
              </a:rPr>
              <a:t>月</a:t>
            </a:r>
            <a:r>
              <a:rPr lang="en-US" altLang="zh-CN" sz="2000" b="1" dirty="0">
                <a:solidFill>
                  <a:schemeClr val="bg1"/>
                </a:solidFill>
                <a:latin typeface="方正粗黑宋简体" panose="02000000000000000000" pitchFamily="2" charset="-122"/>
                <a:ea typeface="方正粗黑宋简体" panose="02000000000000000000" pitchFamily="2" charset="-122"/>
              </a:rPr>
              <a:t>22</a:t>
            </a:r>
            <a:r>
              <a:rPr lang="zh-CN" altLang="en-US" sz="2000" b="1" dirty="0">
                <a:solidFill>
                  <a:schemeClr val="bg1"/>
                </a:solidFill>
                <a:latin typeface="方正粗黑宋简体" panose="02000000000000000000" pitchFamily="2" charset="-122"/>
                <a:ea typeface="方正粗黑宋简体" panose="02000000000000000000" pitchFamily="2" charset="-122"/>
              </a:rPr>
              <a:t>日</a:t>
            </a:r>
            <a:endParaRPr lang="zh-CN" altLang="zh-CN" sz="2000" b="1" dirty="0">
              <a:solidFill>
                <a:schemeClr val="bg1"/>
              </a:solidFill>
              <a:latin typeface="方正粗黑宋简体" panose="02000000000000000000" pitchFamily="2" charset="-122"/>
              <a:ea typeface="方正粗黑宋简体" panose="02000000000000000000" pitchFamily="2" charset="-122"/>
            </a:endParaRPr>
          </a:p>
        </p:txBody>
      </p:sp>
      <p:sp>
        <p:nvSpPr>
          <p:cNvPr id="16" name="矩形 15"/>
          <p:cNvSpPr/>
          <p:nvPr/>
        </p:nvSpPr>
        <p:spPr>
          <a:xfrm>
            <a:off x="0" y="692785"/>
            <a:ext cx="2357755" cy="645160"/>
          </a:xfrm>
          <a:prstGeom prst="rect">
            <a:avLst/>
          </a:prstGeom>
          <a:solidFill>
            <a:srgbClr val="92D050"/>
          </a:solidFill>
          <a:ln w="19050">
            <a:solidFill>
              <a:srgbClr val="0070C0"/>
            </a:solidFill>
          </a:ln>
        </p:spPr>
        <p:txBody>
          <a:bodyPr wrap="square">
            <a:spAutoFit/>
          </a:bodyPr>
          <a:lstStyle/>
          <a:p>
            <a:pPr algn="ctr">
              <a:defRPr/>
            </a:pPr>
            <a:r>
              <a:rPr lang="en-US" altLang="zh-CN" b="1" dirty="0">
                <a:solidFill>
                  <a:schemeClr val="bg1"/>
                </a:solidFill>
                <a:effectLst>
                  <a:outerShdw blurRad="38100" dist="38100" dir="2700000" algn="tl">
                    <a:srgbClr val="000000">
                      <a:alpha val="43137"/>
                    </a:srgbClr>
                  </a:outerShdw>
                </a:effectLst>
                <a:latin typeface="方正粗黑宋简体" panose="02000000000000000000" pitchFamily="2" charset="-122"/>
                <a:ea typeface="方正粗黑宋简体" panose="02000000000000000000" pitchFamily="2" charset="-122"/>
              </a:rPr>
              <a:t>2024</a:t>
            </a:r>
            <a:r>
              <a:rPr lang="zh-CN" altLang="en-US" b="1" dirty="0">
                <a:solidFill>
                  <a:schemeClr val="bg1"/>
                </a:solidFill>
                <a:effectLst>
                  <a:outerShdw blurRad="38100" dist="38100" dir="2700000" algn="tl">
                    <a:srgbClr val="000000">
                      <a:alpha val="43137"/>
                    </a:srgbClr>
                  </a:outerShdw>
                </a:effectLst>
                <a:latin typeface="方正粗黑宋简体" panose="02000000000000000000" pitchFamily="2" charset="-122"/>
                <a:ea typeface="方正粗黑宋简体" panose="02000000000000000000" pitchFamily="2" charset="-122"/>
              </a:rPr>
              <a:t>年石家庄市科技创新创效成果评审</a:t>
            </a:r>
            <a:endParaRPr lang="zh-CN" altLang="en-US" b="1" dirty="0">
              <a:solidFill>
                <a:schemeClr val="bg1"/>
              </a:solidFill>
              <a:effectLst>
                <a:outerShdw blurRad="38100" dist="38100" dir="2700000" algn="tl">
                  <a:srgbClr val="000000">
                    <a:alpha val="43137"/>
                  </a:srgbClr>
                </a:outerShdw>
              </a:effectLst>
              <a:latin typeface="方正粗黑宋简体" panose="02000000000000000000" pitchFamily="2" charset="-122"/>
              <a:ea typeface="方正粗黑宋简体" panose="02000000000000000000" pitchFamily="2" charset="-122"/>
            </a:endParaRPr>
          </a:p>
        </p:txBody>
      </p:sp>
      <p:sp>
        <p:nvSpPr>
          <p:cNvPr id="17" name="矩形 16"/>
          <p:cNvSpPr/>
          <p:nvPr/>
        </p:nvSpPr>
        <p:spPr>
          <a:xfrm>
            <a:off x="2712085" y="476885"/>
            <a:ext cx="6772910" cy="1445260"/>
          </a:xfrm>
          <a:prstGeom prst="rect">
            <a:avLst/>
          </a:prstGeom>
          <a:noFill/>
        </p:spPr>
        <p:txBody>
          <a:bodyPr wrap="square">
            <a:spAutoFit/>
          </a:bodyPr>
          <a:lstStyle/>
          <a:p>
            <a:pPr algn="ctr">
              <a:defRPr/>
            </a:pPr>
            <a:r>
              <a:rPr lang="zh-CN" altLang="en-US" sz="4400" b="1" dirty="0">
                <a:solidFill>
                  <a:schemeClr val="bg1"/>
                </a:solidFill>
                <a:effectLst>
                  <a:outerShdw blurRad="38100" dist="38100" dir="2700000" algn="tl">
                    <a:srgbClr val="000000">
                      <a:alpha val="43137"/>
                    </a:srgbClr>
                  </a:outerShdw>
                </a:effectLst>
                <a:latin typeface="方正粗黑宋简体" panose="02000000000000000000" pitchFamily="2" charset="-122"/>
                <a:ea typeface="方正粗黑宋简体" panose="02000000000000000000" pitchFamily="2" charset="-122"/>
              </a:rPr>
              <a:t>石家庄市企业职工突破性创</a:t>
            </a:r>
            <a:r>
              <a:rPr lang="en-US" altLang="zh-CN" sz="4400" b="1" dirty="0">
                <a:solidFill>
                  <a:schemeClr val="bg1"/>
                </a:solidFill>
                <a:effectLst>
                  <a:outerShdw blurRad="38100" dist="38100" dir="2700000" algn="tl">
                    <a:srgbClr val="000000">
                      <a:alpha val="43137"/>
                    </a:srgbClr>
                  </a:outerShdw>
                </a:effectLst>
                <a:latin typeface="方正粗黑宋简体" panose="02000000000000000000" pitchFamily="2" charset="-122"/>
                <a:ea typeface="方正粗黑宋简体" panose="02000000000000000000" pitchFamily="2" charset="-122"/>
              </a:rPr>
              <a:t>  </a:t>
            </a:r>
            <a:r>
              <a:rPr lang="zh-CN" altLang="en-US" sz="4400" b="1" dirty="0">
                <a:solidFill>
                  <a:schemeClr val="bg1"/>
                </a:solidFill>
                <a:effectLst>
                  <a:outerShdw blurRad="38100" dist="38100" dir="2700000" algn="tl">
                    <a:srgbClr val="000000">
                      <a:alpha val="43137"/>
                    </a:srgbClr>
                  </a:outerShdw>
                </a:effectLst>
                <a:latin typeface="方正粗黑宋简体" panose="02000000000000000000" pitchFamily="2" charset="-122"/>
                <a:ea typeface="方正粗黑宋简体" panose="02000000000000000000" pitchFamily="2" charset="-122"/>
              </a:rPr>
              <a:t>新</a:t>
            </a:r>
            <a:r>
              <a:rPr lang="en-US" altLang="zh-CN" sz="4400" b="1" dirty="0">
                <a:solidFill>
                  <a:schemeClr val="bg1"/>
                </a:solidFill>
                <a:effectLst>
                  <a:outerShdw blurRad="38100" dist="38100" dir="2700000" algn="tl">
                    <a:srgbClr val="000000">
                      <a:alpha val="43137"/>
                    </a:srgbClr>
                  </a:outerShdw>
                </a:effectLst>
                <a:latin typeface="方正粗黑宋简体" panose="02000000000000000000" pitchFamily="2" charset="-122"/>
                <a:ea typeface="方正粗黑宋简体" panose="02000000000000000000" pitchFamily="2" charset="-122"/>
              </a:rPr>
              <a:t>  </a:t>
            </a:r>
            <a:r>
              <a:rPr lang="zh-CN" altLang="en-US" sz="4400" b="1" dirty="0">
                <a:solidFill>
                  <a:schemeClr val="bg1"/>
                </a:solidFill>
                <a:effectLst>
                  <a:outerShdw blurRad="38100" dist="38100" dir="2700000" algn="tl">
                    <a:srgbClr val="000000">
                      <a:alpha val="43137"/>
                    </a:srgbClr>
                  </a:outerShdw>
                </a:effectLst>
                <a:latin typeface="方正粗黑宋简体" panose="02000000000000000000" pitchFamily="2" charset="-122"/>
                <a:ea typeface="方正粗黑宋简体" panose="02000000000000000000" pitchFamily="2" charset="-122"/>
              </a:rPr>
              <a:t>成</a:t>
            </a:r>
            <a:r>
              <a:rPr lang="en-US" altLang="zh-CN" sz="4400" b="1" dirty="0">
                <a:solidFill>
                  <a:schemeClr val="bg1"/>
                </a:solidFill>
                <a:effectLst>
                  <a:outerShdw blurRad="38100" dist="38100" dir="2700000" algn="tl">
                    <a:srgbClr val="000000">
                      <a:alpha val="43137"/>
                    </a:srgbClr>
                  </a:outerShdw>
                </a:effectLst>
                <a:latin typeface="方正粗黑宋简体" panose="02000000000000000000" pitchFamily="2" charset="-122"/>
                <a:ea typeface="方正粗黑宋简体" panose="02000000000000000000" pitchFamily="2" charset="-122"/>
              </a:rPr>
              <a:t>  </a:t>
            </a:r>
            <a:r>
              <a:rPr lang="zh-CN" altLang="en-US" sz="4400" b="1" dirty="0">
                <a:solidFill>
                  <a:schemeClr val="bg1"/>
                </a:solidFill>
                <a:effectLst>
                  <a:outerShdw blurRad="38100" dist="38100" dir="2700000" algn="tl">
                    <a:srgbClr val="000000">
                      <a:alpha val="43137"/>
                    </a:srgbClr>
                  </a:outerShdw>
                </a:effectLst>
                <a:latin typeface="方正粗黑宋简体" panose="02000000000000000000" pitchFamily="2" charset="-122"/>
                <a:ea typeface="方正粗黑宋简体" panose="02000000000000000000" pitchFamily="2" charset="-122"/>
              </a:rPr>
              <a:t>果</a:t>
            </a:r>
            <a:endParaRPr lang="zh-CN" altLang="en-US" sz="4400" b="1" dirty="0">
              <a:solidFill>
                <a:schemeClr val="bg1"/>
              </a:solidFill>
              <a:effectLst>
                <a:outerShdw blurRad="38100" dist="38100" dir="2700000" algn="tl">
                  <a:srgbClr val="000000">
                    <a:alpha val="43137"/>
                  </a:srgbClr>
                </a:outerShdw>
              </a:effectLst>
              <a:latin typeface="方正粗黑宋简体" panose="02000000000000000000" pitchFamily="2" charset="-122"/>
              <a:ea typeface="方正粗黑宋简体" panose="02000000000000000000" pitchFamily="2"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438221" y="2180430"/>
            <a:ext cx="1802813" cy="14107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5134" name="TextBox 22"/>
          <p:cNvSpPr txBox="1"/>
          <p:nvPr/>
        </p:nvSpPr>
        <p:spPr>
          <a:xfrm>
            <a:off x="1438222" y="2180430"/>
            <a:ext cx="1802812" cy="1419225"/>
          </a:xfrm>
          <a:prstGeom prst="rect">
            <a:avLst/>
          </a:prstGeom>
          <a:noFill/>
          <a:ln w="9525">
            <a:noFill/>
          </a:ln>
        </p:spPr>
        <p:txBody>
          <a:bodyPr wrap="square" anchor="t">
            <a:spAutoFit/>
          </a:bodyPr>
          <a:lstStyle/>
          <a:p>
            <a:pPr algn="ctr"/>
            <a:r>
              <a:rPr lang="en-US" altLang="zh-CN" sz="8630" b="1" dirty="0">
                <a:solidFill>
                  <a:srgbClr val="007CE2"/>
                </a:solidFill>
                <a:latin typeface="方正粗黑宋简体" panose="02000000000000000000" pitchFamily="2" charset="-122"/>
                <a:ea typeface="方正粗黑宋简体" panose="02000000000000000000" pitchFamily="2" charset="-122"/>
              </a:rPr>
              <a:t>04</a:t>
            </a:r>
            <a:endParaRPr lang="en-US" altLang="zh-CN" sz="8630" b="1" dirty="0">
              <a:solidFill>
                <a:srgbClr val="007CE2"/>
              </a:solidFill>
              <a:latin typeface="方正粗黑宋简体" panose="02000000000000000000" pitchFamily="2" charset="-122"/>
              <a:ea typeface="方正粗黑宋简体" panose="02000000000000000000" pitchFamily="2" charset="-122"/>
            </a:endParaRPr>
          </a:p>
        </p:txBody>
      </p:sp>
      <p:sp>
        <p:nvSpPr>
          <p:cNvPr id="3" name="文本框 2"/>
          <p:cNvSpPr txBox="1"/>
          <p:nvPr/>
        </p:nvSpPr>
        <p:spPr>
          <a:xfrm>
            <a:off x="4656455" y="2205355"/>
            <a:ext cx="4848225" cy="1106805"/>
          </a:xfrm>
          <a:prstGeom prst="rect">
            <a:avLst/>
          </a:prstGeom>
        </p:spPr>
        <p:txBody>
          <a:bodyPr wrap="square">
            <a:spAutoFit/>
          </a:bodyPr>
          <a:p>
            <a:pPr marL="0" indent="0" algn="just" defTabSz="266700">
              <a:lnSpc>
                <a:spcPct val="110000"/>
              </a:lnSpc>
              <a:spcBef>
                <a:spcPct val="0"/>
              </a:spcBef>
              <a:spcAft>
                <a:spcPct val="0"/>
              </a:spcAft>
            </a:pPr>
            <a:r>
              <a:rPr lang="zh-CN" altLang="zh-CN" sz="6000" b="1" dirty="0">
                <a:solidFill>
                  <a:schemeClr val="bg1"/>
                </a:solidFill>
                <a:latin typeface="思源黑体 CN Heavy" panose="020B0A00000000000000" pitchFamily="34" charset="-122"/>
                <a:ea typeface="思源黑体 CN Heavy" panose="020B0A00000000000000" pitchFamily="34" charset="-122"/>
              </a:rPr>
              <a:t>主要创新点</a:t>
            </a:r>
            <a:endParaRPr lang="zh-CN" altLang="zh-CN" sz="6000" b="1" dirty="0">
              <a:solidFill>
                <a:schemeClr val="bg1"/>
              </a:solidFill>
              <a:latin typeface="思源黑体 CN Heavy" panose="020B0A00000000000000" pitchFamily="34" charset="-122"/>
              <a:ea typeface="思源黑体 CN Heavy" panose="020B0A00000000000000" pitchFamily="34" charset="-122"/>
              <a:hlinkClick r:id="rId1" action="ppaction://hlinkfile"/>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表格 15"/>
          <p:cNvGraphicFramePr/>
          <p:nvPr>
            <p:custDataLst>
              <p:tags r:id="rId1"/>
            </p:custDataLst>
          </p:nvPr>
        </p:nvGraphicFramePr>
        <p:xfrm>
          <a:off x="407670" y="652145"/>
          <a:ext cx="11426190" cy="5823585"/>
        </p:xfrm>
        <a:graphic>
          <a:graphicData uri="http://schemas.openxmlformats.org/drawingml/2006/table">
            <a:tbl>
              <a:tblPr/>
              <a:tblGrid>
                <a:gridCol w="539115"/>
                <a:gridCol w="10887075"/>
              </a:tblGrid>
              <a:tr h="311150">
                <a:tc>
                  <a:txBody>
                    <a:bodyPr/>
                    <a:lstStyle/>
                    <a:p>
                      <a:pPr marL="0" indent="0" algn="ctr">
                        <a:spcBef>
                          <a:spcPct val="0"/>
                        </a:spcBef>
                        <a:spcAft>
                          <a:spcPct val="0"/>
                        </a:spcAft>
                      </a:pPr>
                      <a:r>
                        <a:rPr lang="zh-CN" sz="1200" b="1">
                          <a:solidFill>
                            <a:srgbClr val="000000"/>
                          </a:solidFill>
                          <a:latin typeface="宋体" panose="02010600030101010101" pitchFamily="2" charset="-122"/>
                          <a:ea typeface="宋体" panose="02010600030101010101" pitchFamily="2" charset="-122"/>
                        </a:rPr>
                        <a:t>序号</a:t>
                      </a:r>
                      <a:endParaRPr lang="zh-CN" sz="12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zh-CN" sz="1200" b="1">
                          <a:solidFill>
                            <a:srgbClr val="000000"/>
                          </a:solidFill>
                          <a:latin typeface="宋体" panose="02010600030101010101" pitchFamily="2" charset="-122"/>
                          <a:ea typeface="宋体" panose="02010600030101010101" pitchFamily="2" charset="-122"/>
                        </a:rPr>
                        <a:t>主要技术创新点</a:t>
                      </a:r>
                      <a:endParaRPr lang="zh-CN" sz="12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2285365">
                <a:tc>
                  <a:txBody>
                    <a:bodyPr/>
                    <a:lstStyle/>
                    <a:p>
                      <a:pPr marL="0" indent="0" algn="ctr">
                        <a:spcBef>
                          <a:spcPct val="0"/>
                        </a:spcBef>
                        <a:spcAft>
                          <a:spcPct val="0"/>
                        </a:spcAft>
                      </a:pPr>
                      <a:r>
                        <a:rPr lang="en-US" altLang="zh-CN" sz="1200" b="1">
                          <a:solidFill>
                            <a:srgbClr val="000000"/>
                          </a:solidFill>
                          <a:latin typeface="宋体" panose="02010600030101010101" pitchFamily="2" charset="-122"/>
                          <a:ea typeface="宋体" panose="02010600030101010101" pitchFamily="2" charset="-122"/>
                        </a:rPr>
                        <a:t>1</a:t>
                      </a:r>
                      <a:endParaRPr lang="en-US" altLang="zh-CN" sz="12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l">
                        <a:lnSpc>
                          <a:spcPct val="150000"/>
                        </a:lnSpc>
                        <a:spcBef>
                          <a:spcPct val="0"/>
                        </a:spcBef>
                        <a:spcAft>
                          <a:spcPct val="0"/>
                        </a:spcAft>
                      </a:pPr>
                      <a:r>
                        <a:rPr lang="en-US" altLang="zh-CN" sz="1200" kern="100" dirty="0">
                          <a:solidFill>
                            <a:srgbClr val="000000"/>
                          </a:solidFill>
                          <a:effectLst/>
                          <a:latin typeface="+mn-ea"/>
                          <a:cs typeface="Times New Roman" panose="02020603050405020304" pitchFamily="18" charset="0"/>
                          <a:sym typeface="+mn-ea"/>
                        </a:rPr>
                        <a:t>    </a:t>
                      </a:r>
                      <a:r>
                        <a:rPr lang="zh-CN" altLang="zh-CN" sz="1400" kern="100" dirty="0">
                          <a:solidFill>
                            <a:schemeClr val="tx1"/>
                          </a:solidFill>
                          <a:effectLst/>
                          <a:latin typeface="+mn-ea"/>
                          <a:cs typeface="Times New Roman" panose="02020603050405020304" pitchFamily="18" charset="0"/>
                          <a:sym typeface="+mn-ea"/>
                        </a:rPr>
                        <a:t>以</a:t>
                      </a:r>
                      <a:r>
                        <a:rPr lang="zh-CN" altLang="en-US" sz="1400" kern="100" dirty="0">
                          <a:solidFill>
                            <a:schemeClr val="tx1"/>
                          </a:solidFill>
                          <a:effectLst/>
                          <a:latin typeface="+mn-ea"/>
                          <a:cs typeface="Times New Roman" panose="02020603050405020304" pitchFamily="18" charset="0"/>
                          <a:sym typeface="+mn-ea"/>
                        </a:rPr>
                        <a:t>潇河大桥</a:t>
                      </a:r>
                      <a:r>
                        <a:rPr lang="zh-CN" altLang="zh-CN" sz="1400" kern="100" dirty="0">
                          <a:solidFill>
                            <a:schemeClr val="tx1"/>
                          </a:solidFill>
                          <a:latin typeface="+mn-ea"/>
                          <a:cs typeface="Times New Roman" panose="02020603050405020304" pitchFamily="18" charset="0"/>
                          <a:sym typeface="+mn-ea"/>
                        </a:rPr>
                        <a:t>工程</a:t>
                      </a:r>
                      <a:r>
                        <a:rPr lang="zh-CN" altLang="zh-CN" sz="1400" kern="100" dirty="0">
                          <a:solidFill>
                            <a:schemeClr val="tx1"/>
                          </a:solidFill>
                          <a:effectLst/>
                          <a:latin typeface="+mn-ea"/>
                          <a:cs typeface="Times New Roman" panose="02020603050405020304" pitchFamily="18" charset="0"/>
                          <a:sym typeface="+mn-ea"/>
                        </a:rPr>
                        <a:t>安装施工为例，</a:t>
                      </a:r>
                      <a:r>
                        <a:rPr lang="zh-CN" altLang="zh-CN" sz="1400" kern="100" dirty="0">
                          <a:solidFill>
                            <a:srgbClr val="FF0000"/>
                          </a:solidFill>
                          <a:effectLst/>
                          <a:latin typeface="+mn-ea"/>
                          <a:cs typeface="Times New Roman" panose="02020603050405020304" pitchFamily="18" charset="0"/>
                          <a:sym typeface="+mn-ea"/>
                        </a:rPr>
                        <a:t>常规施工方案是如</a:t>
                      </a:r>
                      <a:r>
                        <a:rPr lang="zh-CN" altLang="en-US" sz="1400" kern="100" dirty="0">
                          <a:solidFill>
                            <a:srgbClr val="FF0000"/>
                          </a:solidFill>
                          <a:effectLst/>
                          <a:latin typeface="+mn-ea"/>
                          <a:cs typeface="Times New Roman" panose="02020603050405020304" pitchFamily="18" charset="0"/>
                          <a:sym typeface="+mn-ea"/>
                        </a:rPr>
                        <a:t>左</a:t>
                      </a:r>
                      <a:r>
                        <a:rPr lang="zh-CN" altLang="zh-CN" sz="1400" kern="100" dirty="0">
                          <a:solidFill>
                            <a:srgbClr val="FF0000"/>
                          </a:solidFill>
                          <a:effectLst/>
                          <a:latin typeface="+mn-ea"/>
                          <a:cs typeface="Times New Roman" panose="02020603050405020304" pitchFamily="18" charset="0"/>
                          <a:sym typeface="+mn-ea"/>
                        </a:rPr>
                        <a:t>图</a:t>
                      </a:r>
                      <a:r>
                        <a:rPr lang="zh-CN" altLang="zh-CN" sz="1400" kern="100" dirty="0">
                          <a:solidFill>
                            <a:schemeClr val="tx1"/>
                          </a:solidFill>
                          <a:effectLst/>
                          <a:latin typeface="+mn-ea"/>
                          <a:cs typeface="Times New Roman" panose="02020603050405020304" pitchFamily="18" charset="0"/>
                          <a:sym typeface="+mn-ea"/>
                        </a:rPr>
                        <a:t>，</a:t>
                      </a:r>
                      <a:r>
                        <a:rPr lang="zh-CN" altLang="zh-CN" sz="1400" kern="100" dirty="0">
                          <a:solidFill>
                            <a:srgbClr val="000000"/>
                          </a:solidFill>
                          <a:effectLst/>
                          <a:latin typeface="+mn-ea"/>
                          <a:cs typeface="Times New Roman" panose="02020603050405020304" pitchFamily="18" charset="0"/>
                          <a:sym typeface="+mn-ea"/>
                        </a:rPr>
                        <a:t>每安装一节塔体则搭设安装</a:t>
                      </a:r>
                      <a:r>
                        <a:rPr lang="zh-CN" altLang="en-US" sz="1400" kern="100" dirty="0">
                          <a:solidFill>
                            <a:srgbClr val="000000"/>
                          </a:solidFill>
                          <a:effectLst/>
                          <a:latin typeface="+mn-ea"/>
                          <a:cs typeface="Times New Roman" panose="02020603050405020304" pitchFamily="18" charset="0"/>
                          <a:sym typeface="+mn-ea"/>
                        </a:rPr>
                        <a:t>一个</a:t>
                      </a:r>
                      <a:endParaRPr lang="zh-CN" altLang="en-US" sz="1400" kern="100" dirty="0">
                        <a:solidFill>
                          <a:srgbClr val="000000"/>
                        </a:solidFill>
                        <a:effectLst/>
                        <a:latin typeface="+mn-ea"/>
                        <a:cs typeface="Times New Roman" panose="02020603050405020304" pitchFamily="18" charset="0"/>
                        <a:sym typeface="+mn-ea"/>
                      </a:endParaRPr>
                    </a:p>
                    <a:p>
                      <a:pPr marL="0" indent="0" algn="l">
                        <a:lnSpc>
                          <a:spcPct val="150000"/>
                        </a:lnSpc>
                        <a:spcBef>
                          <a:spcPct val="0"/>
                        </a:spcBef>
                        <a:spcAft>
                          <a:spcPct val="0"/>
                        </a:spcAft>
                      </a:pPr>
                      <a:r>
                        <a:rPr lang="zh-CN" altLang="zh-CN" sz="1400" kern="100" dirty="0">
                          <a:solidFill>
                            <a:srgbClr val="000000"/>
                          </a:solidFill>
                          <a:effectLst/>
                          <a:latin typeface="+mn-ea"/>
                          <a:cs typeface="Times New Roman" panose="02020603050405020304" pitchFamily="18" charset="0"/>
                          <a:sym typeface="+mn-ea"/>
                        </a:rPr>
                        <a:t>施工操作平台，由于每层平台尺寸不一样，</a:t>
                      </a:r>
                      <a:r>
                        <a:rPr lang="zh-CN" altLang="en-US" sz="1400" kern="100" dirty="0">
                          <a:solidFill>
                            <a:srgbClr val="000000"/>
                          </a:solidFill>
                          <a:effectLst/>
                          <a:latin typeface="+mn-ea"/>
                          <a:cs typeface="Times New Roman" panose="02020603050405020304" pitchFamily="18" charset="0"/>
                          <a:sym typeface="+mn-ea"/>
                        </a:rPr>
                        <a:t>就需要</a:t>
                      </a:r>
                      <a:r>
                        <a:rPr lang="zh-CN" altLang="zh-CN" sz="1400" kern="100" dirty="0">
                          <a:solidFill>
                            <a:srgbClr val="000000"/>
                          </a:solidFill>
                          <a:effectLst/>
                          <a:latin typeface="+mn-ea"/>
                          <a:cs typeface="Times New Roman" panose="02020603050405020304" pitchFamily="18" charset="0"/>
                          <a:sym typeface="+mn-ea"/>
                        </a:rPr>
                        <a:t>加工制作不同形状尺寸的</a:t>
                      </a:r>
                      <a:r>
                        <a:rPr lang="zh-CN" altLang="en-US" sz="1400" kern="100" dirty="0">
                          <a:solidFill>
                            <a:srgbClr val="000000"/>
                          </a:solidFill>
                          <a:effectLst/>
                          <a:latin typeface="+mn-ea"/>
                          <a:cs typeface="Times New Roman" panose="02020603050405020304" pitchFamily="18" charset="0"/>
                          <a:sym typeface="+mn-ea"/>
                        </a:rPr>
                        <a:t>临时</a:t>
                      </a:r>
                      <a:r>
                        <a:rPr lang="zh-CN" altLang="zh-CN" sz="1400" kern="100" dirty="0">
                          <a:solidFill>
                            <a:srgbClr val="000000"/>
                          </a:solidFill>
                          <a:effectLst/>
                          <a:latin typeface="+mn-ea"/>
                          <a:cs typeface="Times New Roman" panose="02020603050405020304" pitchFamily="18" charset="0"/>
                          <a:sym typeface="+mn-ea"/>
                        </a:rPr>
                        <a:t>操作平台，</a:t>
                      </a:r>
                      <a:endParaRPr lang="zh-CN" altLang="zh-CN" sz="1400" kern="100" dirty="0">
                        <a:solidFill>
                          <a:srgbClr val="000000"/>
                        </a:solidFill>
                        <a:effectLst/>
                        <a:latin typeface="+mn-ea"/>
                        <a:cs typeface="Times New Roman" panose="02020603050405020304" pitchFamily="18" charset="0"/>
                        <a:sym typeface="+mn-ea"/>
                      </a:endParaRPr>
                    </a:p>
                    <a:p>
                      <a:pPr marL="0" indent="0" algn="l">
                        <a:lnSpc>
                          <a:spcPct val="150000"/>
                        </a:lnSpc>
                        <a:spcBef>
                          <a:spcPct val="0"/>
                        </a:spcBef>
                        <a:spcAft>
                          <a:spcPct val="0"/>
                        </a:spcAft>
                      </a:pPr>
                      <a:r>
                        <a:rPr lang="zh-CN" altLang="zh-CN" sz="1400" kern="100" dirty="0">
                          <a:solidFill>
                            <a:srgbClr val="000000"/>
                          </a:solidFill>
                          <a:effectLst/>
                          <a:latin typeface="+mn-ea"/>
                          <a:cs typeface="Times New Roman" panose="02020603050405020304" pitchFamily="18" charset="0"/>
                          <a:sym typeface="+mn-ea"/>
                        </a:rPr>
                        <a:t>如此则需要</a:t>
                      </a:r>
                      <a:r>
                        <a:rPr lang="zh-CN" altLang="en-US" sz="1400" kern="100" dirty="0">
                          <a:solidFill>
                            <a:srgbClr val="000000"/>
                          </a:solidFill>
                          <a:effectLst/>
                          <a:latin typeface="+mn-ea"/>
                          <a:cs typeface="Times New Roman" panose="02020603050405020304" pitchFamily="18" charset="0"/>
                          <a:sym typeface="+mn-ea"/>
                        </a:rPr>
                        <a:t>耗费</a:t>
                      </a:r>
                      <a:r>
                        <a:rPr lang="zh-CN" altLang="zh-CN" sz="1400" kern="100" dirty="0">
                          <a:solidFill>
                            <a:srgbClr val="000000"/>
                          </a:solidFill>
                          <a:effectLst/>
                          <a:latin typeface="+mn-ea"/>
                          <a:cs typeface="Times New Roman" panose="02020603050405020304" pitchFamily="18" charset="0"/>
                          <a:sym typeface="+mn-ea"/>
                        </a:rPr>
                        <a:t>大量的材料，</a:t>
                      </a:r>
                      <a:r>
                        <a:rPr lang="zh-CN" altLang="en-US" sz="1400" kern="100" dirty="0">
                          <a:solidFill>
                            <a:srgbClr val="000000"/>
                          </a:solidFill>
                          <a:effectLst/>
                          <a:latin typeface="+mn-ea"/>
                          <a:cs typeface="Times New Roman" panose="02020603050405020304" pitchFamily="18" charset="0"/>
                          <a:sym typeface="+mn-ea"/>
                        </a:rPr>
                        <a:t>且</a:t>
                      </a:r>
                      <a:r>
                        <a:rPr lang="zh-CN" altLang="zh-CN" sz="1400" kern="100" dirty="0">
                          <a:solidFill>
                            <a:srgbClr val="000000"/>
                          </a:solidFill>
                          <a:effectLst/>
                          <a:latin typeface="+mn-ea"/>
                          <a:cs typeface="Times New Roman" panose="02020603050405020304" pitchFamily="18" charset="0"/>
                          <a:sym typeface="+mn-ea"/>
                        </a:rPr>
                        <a:t>施工结束</a:t>
                      </a:r>
                      <a:r>
                        <a:rPr lang="zh-CN" altLang="en-US" sz="1400" kern="100" dirty="0">
                          <a:solidFill>
                            <a:srgbClr val="000000"/>
                          </a:solidFill>
                          <a:effectLst/>
                          <a:latin typeface="+mn-ea"/>
                          <a:cs typeface="Times New Roman" panose="02020603050405020304" pitchFamily="18" charset="0"/>
                          <a:sym typeface="+mn-ea"/>
                        </a:rPr>
                        <a:t>以后</a:t>
                      </a:r>
                      <a:r>
                        <a:rPr lang="zh-CN" altLang="zh-CN" sz="1400" kern="100" dirty="0">
                          <a:solidFill>
                            <a:srgbClr val="000000"/>
                          </a:solidFill>
                          <a:effectLst/>
                          <a:latin typeface="+mn-ea"/>
                          <a:cs typeface="Times New Roman" panose="02020603050405020304" pitchFamily="18" charset="0"/>
                          <a:sym typeface="+mn-ea"/>
                        </a:rPr>
                        <a:t>这些材料很难再</a:t>
                      </a:r>
                      <a:r>
                        <a:rPr lang="zh-CN" altLang="en-US" sz="1400" kern="100" dirty="0">
                          <a:solidFill>
                            <a:srgbClr val="000000"/>
                          </a:solidFill>
                          <a:effectLst/>
                          <a:latin typeface="+mn-ea"/>
                          <a:cs typeface="Times New Roman" panose="02020603050405020304" pitchFamily="18" charset="0"/>
                          <a:sym typeface="+mn-ea"/>
                        </a:rPr>
                        <a:t>被</a:t>
                      </a:r>
                      <a:r>
                        <a:rPr lang="zh-CN" altLang="zh-CN" sz="1400" kern="100" dirty="0">
                          <a:solidFill>
                            <a:srgbClr val="000000"/>
                          </a:solidFill>
                          <a:effectLst/>
                          <a:latin typeface="+mn-ea"/>
                          <a:cs typeface="Times New Roman" panose="02020603050405020304" pitchFamily="18" charset="0"/>
                          <a:sym typeface="+mn-ea"/>
                        </a:rPr>
                        <a:t>重复利用，</a:t>
                      </a:r>
                      <a:r>
                        <a:rPr lang="zh-CN" altLang="en-US" sz="1400" kern="100" dirty="0">
                          <a:solidFill>
                            <a:srgbClr val="000000"/>
                          </a:solidFill>
                          <a:effectLst/>
                          <a:latin typeface="+mn-ea"/>
                          <a:cs typeface="Times New Roman" panose="02020603050405020304" pitchFamily="18" charset="0"/>
                          <a:sym typeface="+mn-ea"/>
                        </a:rPr>
                        <a:t>从而</a:t>
                      </a:r>
                      <a:r>
                        <a:rPr lang="zh-CN" altLang="zh-CN" sz="1400" kern="100" dirty="0">
                          <a:solidFill>
                            <a:srgbClr val="000000"/>
                          </a:solidFill>
                          <a:effectLst/>
                          <a:latin typeface="+mn-ea"/>
                          <a:cs typeface="Times New Roman" panose="02020603050405020304" pitchFamily="18" charset="0"/>
                          <a:sym typeface="+mn-ea"/>
                        </a:rPr>
                        <a:t>将造成大量的</a:t>
                      </a:r>
                      <a:endParaRPr lang="zh-CN" altLang="zh-CN" sz="1400" kern="100" dirty="0">
                        <a:solidFill>
                          <a:srgbClr val="000000"/>
                        </a:solidFill>
                        <a:effectLst/>
                        <a:latin typeface="+mn-ea"/>
                        <a:cs typeface="Times New Roman" panose="02020603050405020304" pitchFamily="18" charset="0"/>
                        <a:sym typeface="+mn-ea"/>
                      </a:endParaRPr>
                    </a:p>
                    <a:p>
                      <a:pPr marL="0" indent="0" algn="l">
                        <a:lnSpc>
                          <a:spcPct val="150000"/>
                        </a:lnSpc>
                        <a:spcBef>
                          <a:spcPct val="0"/>
                        </a:spcBef>
                        <a:spcAft>
                          <a:spcPct val="0"/>
                        </a:spcAft>
                      </a:pPr>
                      <a:r>
                        <a:rPr lang="zh-CN" altLang="zh-CN" sz="1400" kern="100" dirty="0">
                          <a:solidFill>
                            <a:srgbClr val="000000"/>
                          </a:solidFill>
                          <a:effectLst/>
                          <a:latin typeface="+mn-ea"/>
                          <a:cs typeface="Times New Roman" panose="02020603050405020304" pitchFamily="18" charset="0"/>
                          <a:sym typeface="+mn-ea"/>
                        </a:rPr>
                        <a:t>材料浪费，而且</a:t>
                      </a:r>
                      <a:r>
                        <a:rPr lang="zh-CN" altLang="en-US" sz="1400" kern="100" dirty="0">
                          <a:solidFill>
                            <a:srgbClr val="000000"/>
                          </a:solidFill>
                          <a:effectLst/>
                          <a:latin typeface="+mn-ea"/>
                          <a:cs typeface="Times New Roman" panose="02020603050405020304" pitchFamily="18" charset="0"/>
                          <a:sym typeface="+mn-ea"/>
                        </a:rPr>
                        <a:t>如此</a:t>
                      </a:r>
                      <a:r>
                        <a:rPr lang="zh-CN" altLang="zh-CN" sz="1400" kern="100" dirty="0">
                          <a:solidFill>
                            <a:srgbClr val="000000"/>
                          </a:solidFill>
                          <a:effectLst/>
                          <a:latin typeface="+mn-ea"/>
                          <a:cs typeface="Times New Roman" panose="02020603050405020304" pitchFamily="18" charset="0"/>
                          <a:sym typeface="+mn-ea"/>
                        </a:rPr>
                        <a:t>多层</a:t>
                      </a:r>
                      <a:r>
                        <a:rPr lang="zh-CN" altLang="en-US" sz="1400" kern="100" dirty="0">
                          <a:solidFill>
                            <a:srgbClr val="000000"/>
                          </a:solidFill>
                          <a:effectLst/>
                          <a:latin typeface="+mn-ea"/>
                          <a:cs typeface="Times New Roman" panose="02020603050405020304" pitchFamily="18" charset="0"/>
                          <a:sym typeface="+mn-ea"/>
                        </a:rPr>
                        <a:t>的临时操作</a:t>
                      </a:r>
                      <a:r>
                        <a:rPr lang="zh-CN" altLang="zh-CN" sz="1400" kern="100" dirty="0">
                          <a:solidFill>
                            <a:srgbClr val="000000"/>
                          </a:solidFill>
                          <a:effectLst/>
                          <a:latin typeface="+mn-ea"/>
                          <a:cs typeface="Times New Roman" panose="02020603050405020304" pitchFamily="18" charset="0"/>
                          <a:sym typeface="+mn-ea"/>
                        </a:rPr>
                        <a:t>平台的拆除安全风险也很大。</a:t>
                      </a:r>
                      <a:endParaRPr lang="zh-CN" altLang="zh-CN" sz="1400" kern="100" dirty="0">
                        <a:effectLst/>
                        <a:latin typeface="+mn-ea"/>
                        <a:ea typeface="+mn-ea"/>
                        <a:cs typeface="Times New Roman" panose="02020603050405020304" pitchFamily="18" charset="0"/>
                      </a:endParaRPr>
                    </a:p>
                    <a:p>
                      <a:pPr marL="0" indent="0" algn="l">
                        <a:lnSpc>
                          <a:spcPct val="150000"/>
                        </a:lnSpc>
                        <a:spcBef>
                          <a:spcPct val="0"/>
                        </a:spcBef>
                        <a:spcAft>
                          <a:spcPct val="0"/>
                        </a:spcAft>
                      </a:pPr>
                      <a:r>
                        <a:rPr lang="en-US" altLang="zh-CN" sz="1400" b="0" i="0" dirty="0">
                          <a:solidFill>
                            <a:srgbClr val="000000"/>
                          </a:solidFill>
                          <a:latin typeface="宋体" panose="02010600030101010101" pitchFamily="2" charset="-122"/>
                          <a:ea typeface="宋体" panose="02010600030101010101" pitchFamily="2" charset="-122"/>
                        </a:rPr>
                        <a:t>   </a:t>
                      </a:r>
                      <a:r>
                        <a:rPr lang="zh-CN" altLang="en-US" sz="1400" kern="100" dirty="0">
                          <a:solidFill>
                            <a:srgbClr val="000000"/>
                          </a:solidFill>
                          <a:effectLst/>
                          <a:latin typeface="+mn-ea"/>
                          <a:cs typeface="Times New Roman" panose="02020603050405020304" pitchFamily="18" charset="0"/>
                          <a:sym typeface="+mn-ea"/>
                        </a:rPr>
                        <a:t>公司技术团队</a:t>
                      </a:r>
                      <a:r>
                        <a:rPr lang="zh-CN" altLang="en-US" sz="1400" kern="100" dirty="0">
                          <a:solidFill>
                            <a:schemeClr val="tx1"/>
                          </a:solidFill>
                          <a:effectLst/>
                          <a:latin typeface="+mn-ea"/>
                          <a:cs typeface="Times New Roman" panose="02020603050405020304" pitchFamily="18" charset="0"/>
                          <a:sym typeface="+mn-ea"/>
                        </a:rPr>
                        <a:t>研发出</a:t>
                      </a:r>
                      <a:r>
                        <a:rPr lang="zh-CN" altLang="zh-CN" sz="1400" kern="100" dirty="0">
                          <a:solidFill>
                            <a:schemeClr val="tx1"/>
                          </a:solidFill>
                          <a:effectLst/>
                          <a:latin typeface="+mn-ea"/>
                          <a:cs typeface="Times New Roman" panose="02020603050405020304" pitchFamily="18" charset="0"/>
                          <a:sym typeface="+mn-ea"/>
                        </a:rPr>
                        <a:t>一</a:t>
                      </a:r>
                      <a:r>
                        <a:rPr lang="zh-CN" altLang="en-US" sz="1400" kern="100" dirty="0">
                          <a:solidFill>
                            <a:schemeClr val="tx1"/>
                          </a:solidFill>
                          <a:effectLst/>
                          <a:latin typeface="+mn-ea"/>
                          <a:cs typeface="Times New Roman" panose="02020603050405020304" pitchFamily="18" charset="0"/>
                          <a:sym typeface="+mn-ea"/>
                        </a:rPr>
                        <a:t>套</a:t>
                      </a:r>
                      <a:r>
                        <a:rPr lang="zh-CN" altLang="zh-CN" sz="1400" kern="100" dirty="0">
                          <a:solidFill>
                            <a:schemeClr val="tx1"/>
                          </a:solidFill>
                          <a:effectLst/>
                          <a:latin typeface="+mn-ea"/>
                          <a:cs typeface="Times New Roman" panose="02020603050405020304" pitchFamily="18" charset="0"/>
                          <a:sym typeface="+mn-ea"/>
                        </a:rPr>
                        <a:t>可</a:t>
                      </a:r>
                      <a:r>
                        <a:rPr lang="zh-CN" altLang="en-US" sz="1400" kern="100" dirty="0">
                          <a:solidFill>
                            <a:schemeClr val="tx1"/>
                          </a:solidFill>
                          <a:effectLst/>
                          <a:latin typeface="+mn-ea"/>
                          <a:cs typeface="Times New Roman" panose="02020603050405020304" pitchFamily="18" charset="0"/>
                          <a:sym typeface="+mn-ea"/>
                        </a:rPr>
                        <a:t>自主</a:t>
                      </a:r>
                      <a:r>
                        <a:rPr lang="zh-CN" altLang="zh-CN" sz="1400" kern="100" dirty="0">
                          <a:solidFill>
                            <a:schemeClr val="tx1"/>
                          </a:solidFill>
                          <a:effectLst/>
                          <a:latin typeface="+mn-ea"/>
                          <a:cs typeface="Times New Roman" panose="02020603050405020304" pitchFamily="18" charset="0"/>
                          <a:sym typeface="+mn-ea"/>
                        </a:rPr>
                        <a:t>提升滑动</a:t>
                      </a:r>
                      <a:r>
                        <a:rPr lang="zh-CN" altLang="en-US" sz="1400" kern="100" dirty="0">
                          <a:solidFill>
                            <a:schemeClr val="tx1"/>
                          </a:solidFill>
                          <a:effectLst/>
                          <a:latin typeface="+mn-ea"/>
                          <a:cs typeface="Times New Roman" panose="02020603050405020304" pitchFamily="18" charset="0"/>
                          <a:sym typeface="+mn-ea"/>
                        </a:rPr>
                        <a:t>且可</a:t>
                      </a:r>
                      <a:r>
                        <a:rPr lang="zh-CN" altLang="zh-CN" sz="1400" kern="100" dirty="0">
                          <a:solidFill>
                            <a:schemeClr val="tx1"/>
                          </a:solidFill>
                          <a:effectLst/>
                          <a:latin typeface="+mn-ea"/>
                          <a:cs typeface="Times New Roman" panose="02020603050405020304" pitchFamily="18" charset="0"/>
                          <a:sym typeface="+mn-ea"/>
                        </a:rPr>
                        <a:t>变</a:t>
                      </a:r>
                      <a:r>
                        <a:rPr lang="zh-CN" altLang="en-US" sz="1400" kern="100" dirty="0">
                          <a:solidFill>
                            <a:schemeClr val="tx1"/>
                          </a:solidFill>
                          <a:effectLst/>
                          <a:latin typeface="+mn-ea"/>
                          <a:cs typeface="Times New Roman" panose="02020603050405020304" pitchFamily="18" charset="0"/>
                          <a:sym typeface="+mn-ea"/>
                        </a:rPr>
                        <a:t>截面</a:t>
                      </a:r>
                      <a:r>
                        <a:rPr lang="zh-CN" altLang="zh-CN" sz="1400" kern="100" dirty="0">
                          <a:solidFill>
                            <a:schemeClr val="tx1"/>
                          </a:solidFill>
                          <a:effectLst/>
                          <a:latin typeface="+mn-ea"/>
                          <a:cs typeface="Times New Roman" panose="02020603050405020304" pitchFamily="18" charset="0"/>
                          <a:sym typeface="+mn-ea"/>
                        </a:rPr>
                        <a:t>的框架操作</a:t>
                      </a:r>
                      <a:r>
                        <a:rPr lang="zh-CN" altLang="zh-CN" sz="1400" kern="100" dirty="0">
                          <a:solidFill>
                            <a:schemeClr val="tx1"/>
                          </a:solidFill>
                          <a:latin typeface="+mn-ea"/>
                          <a:cs typeface="Times New Roman" panose="02020603050405020304" pitchFamily="18" charset="0"/>
                          <a:sym typeface="+mn-ea"/>
                        </a:rPr>
                        <a:t>平台</a:t>
                      </a:r>
                      <a:r>
                        <a:rPr lang="zh-CN" altLang="en-US" sz="1400" kern="100" dirty="0">
                          <a:solidFill>
                            <a:schemeClr val="tx1"/>
                          </a:solidFill>
                          <a:latin typeface="+mn-ea"/>
                          <a:cs typeface="Times New Roman" panose="02020603050405020304" pitchFamily="18" charset="0"/>
                          <a:sym typeface="+mn-ea"/>
                        </a:rPr>
                        <a:t>如右</a:t>
                      </a:r>
                      <a:r>
                        <a:rPr lang="zh-CN" altLang="zh-CN" sz="1400" kern="100" dirty="0">
                          <a:solidFill>
                            <a:schemeClr val="tx1"/>
                          </a:solidFill>
                          <a:effectLst/>
                          <a:latin typeface="+mn-ea"/>
                          <a:cs typeface="Times New Roman" panose="02020603050405020304" pitchFamily="18" charset="0"/>
                          <a:sym typeface="+mn-ea"/>
                        </a:rPr>
                        <a:t>图</a:t>
                      </a:r>
                      <a:r>
                        <a:rPr lang="zh-CN" altLang="en-US" sz="1400" kern="100" dirty="0">
                          <a:solidFill>
                            <a:schemeClr val="tx1"/>
                          </a:solidFill>
                          <a:latin typeface="+mn-ea"/>
                          <a:cs typeface="Times New Roman" panose="02020603050405020304" pitchFamily="18" charset="0"/>
                          <a:sym typeface="+mn-ea"/>
                        </a:rPr>
                        <a:t>来</a:t>
                      </a:r>
                      <a:r>
                        <a:rPr lang="zh-CN" altLang="zh-CN" sz="1400" kern="100" dirty="0">
                          <a:solidFill>
                            <a:schemeClr val="tx1"/>
                          </a:solidFill>
                          <a:latin typeface="+mn-ea"/>
                          <a:cs typeface="Times New Roman" panose="02020603050405020304" pitchFamily="18" charset="0"/>
                          <a:sym typeface="+mn-ea"/>
                        </a:rPr>
                        <a:t>满足</a:t>
                      </a:r>
                      <a:r>
                        <a:rPr lang="zh-CN" altLang="zh-CN" sz="1400" kern="100" dirty="0">
                          <a:solidFill>
                            <a:schemeClr val="tx1"/>
                          </a:solidFill>
                          <a:effectLst/>
                          <a:latin typeface="+mn-ea"/>
                          <a:cs typeface="Times New Roman" panose="02020603050405020304" pitchFamily="18" charset="0"/>
                          <a:sym typeface="+mn-ea"/>
                        </a:rPr>
                        <a:t>空间钢</a:t>
                      </a:r>
                      <a:endParaRPr lang="zh-CN" altLang="zh-CN" sz="1400" kern="100" dirty="0">
                        <a:solidFill>
                          <a:schemeClr val="tx1"/>
                        </a:solidFill>
                        <a:effectLst/>
                        <a:latin typeface="+mn-ea"/>
                        <a:cs typeface="Times New Roman" panose="02020603050405020304" pitchFamily="18" charset="0"/>
                        <a:sym typeface="+mn-ea"/>
                      </a:endParaRPr>
                    </a:p>
                    <a:p>
                      <a:pPr marL="0" indent="0" algn="l">
                        <a:lnSpc>
                          <a:spcPct val="150000"/>
                        </a:lnSpc>
                        <a:spcBef>
                          <a:spcPct val="0"/>
                        </a:spcBef>
                        <a:spcAft>
                          <a:spcPct val="0"/>
                        </a:spcAft>
                      </a:pPr>
                      <a:r>
                        <a:rPr lang="zh-CN" altLang="zh-CN" sz="1400" kern="100" dirty="0">
                          <a:solidFill>
                            <a:schemeClr val="tx1"/>
                          </a:solidFill>
                          <a:effectLst/>
                          <a:latin typeface="+mn-ea"/>
                          <a:cs typeface="Times New Roman" panose="02020603050405020304" pitchFamily="18" charset="0"/>
                          <a:sym typeface="+mn-ea"/>
                        </a:rPr>
                        <a:t>箱扭曲斜塔</a:t>
                      </a:r>
                      <a:r>
                        <a:rPr lang="zh-CN" altLang="en-US" sz="1400" kern="100" dirty="0">
                          <a:solidFill>
                            <a:schemeClr val="tx1"/>
                          </a:solidFill>
                          <a:effectLst/>
                          <a:latin typeface="+mn-ea"/>
                          <a:cs typeface="Times New Roman" panose="02020603050405020304" pitchFamily="18" charset="0"/>
                          <a:sym typeface="+mn-ea"/>
                        </a:rPr>
                        <a:t>所有安装口位置的</a:t>
                      </a:r>
                      <a:r>
                        <a:rPr lang="zh-CN" altLang="zh-CN" sz="1400" kern="100" dirty="0">
                          <a:solidFill>
                            <a:schemeClr val="tx1"/>
                          </a:solidFill>
                          <a:effectLst/>
                          <a:latin typeface="+mn-ea"/>
                          <a:cs typeface="Times New Roman" panose="02020603050405020304" pitchFamily="18" charset="0"/>
                          <a:sym typeface="+mn-ea"/>
                        </a:rPr>
                        <a:t>施工需要，这样则大大</a:t>
                      </a:r>
                      <a:r>
                        <a:rPr lang="zh-CN" altLang="en-US" sz="1400" kern="100" dirty="0">
                          <a:solidFill>
                            <a:schemeClr val="tx1"/>
                          </a:solidFill>
                          <a:effectLst/>
                          <a:latin typeface="+mn-ea"/>
                          <a:cs typeface="Times New Roman" panose="02020603050405020304" pitchFamily="18" charset="0"/>
                          <a:sym typeface="+mn-ea"/>
                        </a:rPr>
                        <a:t>的</a:t>
                      </a:r>
                      <a:r>
                        <a:rPr lang="zh-CN" altLang="zh-CN" sz="1400" kern="100" dirty="0">
                          <a:solidFill>
                            <a:schemeClr val="tx1"/>
                          </a:solidFill>
                          <a:effectLst/>
                          <a:latin typeface="+mn-ea"/>
                          <a:cs typeface="Times New Roman" panose="02020603050405020304" pitchFamily="18" charset="0"/>
                          <a:sym typeface="+mn-ea"/>
                        </a:rPr>
                        <a:t>减少</a:t>
                      </a:r>
                      <a:r>
                        <a:rPr lang="zh-CN" altLang="en-US" sz="1400" kern="100" dirty="0">
                          <a:solidFill>
                            <a:schemeClr val="tx1"/>
                          </a:solidFill>
                          <a:effectLst/>
                          <a:latin typeface="+mn-ea"/>
                          <a:cs typeface="Times New Roman" panose="02020603050405020304" pitchFamily="18" charset="0"/>
                          <a:sym typeface="+mn-ea"/>
                        </a:rPr>
                        <a:t>了平台</a:t>
                      </a:r>
                      <a:r>
                        <a:rPr lang="zh-CN" altLang="zh-CN" sz="1400" kern="100" dirty="0">
                          <a:solidFill>
                            <a:schemeClr val="tx1"/>
                          </a:solidFill>
                          <a:effectLst/>
                          <a:latin typeface="+mn-ea"/>
                          <a:cs typeface="Times New Roman" panose="02020603050405020304" pitchFamily="18" charset="0"/>
                          <a:sym typeface="+mn-ea"/>
                        </a:rPr>
                        <a:t>原材料</a:t>
                      </a:r>
                      <a:r>
                        <a:rPr lang="zh-CN" altLang="en-US" sz="1400" kern="100" dirty="0">
                          <a:solidFill>
                            <a:schemeClr val="tx1"/>
                          </a:solidFill>
                          <a:effectLst/>
                          <a:latin typeface="+mn-ea"/>
                          <a:cs typeface="Times New Roman" panose="02020603050405020304" pitchFamily="18" charset="0"/>
                          <a:sym typeface="+mn-ea"/>
                        </a:rPr>
                        <a:t>的</a:t>
                      </a:r>
                      <a:r>
                        <a:rPr lang="zh-CN" altLang="zh-CN" sz="1400" kern="100" dirty="0">
                          <a:solidFill>
                            <a:schemeClr val="tx1"/>
                          </a:solidFill>
                          <a:effectLst/>
                          <a:latin typeface="+mn-ea"/>
                          <a:cs typeface="Times New Roman" panose="02020603050405020304" pitchFamily="18" charset="0"/>
                          <a:sym typeface="+mn-ea"/>
                        </a:rPr>
                        <a:t>使用量</a:t>
                      </a:r>
                      <a:r>
                        <a:rPr lang="zh-CN" altLang="en-US" sz="1400" kern="100" dirty="0">
                          <a:solidFill>
                            <a:schemeClr val="tx1"/>
                          </a:solidFill>
                          <a:effectLst/>
                          <a:latin typeface="+mn-ea"/>
                          <a:cs typeface="Times New Roman" panose="02020603050405020304" pitchFamily="18" charset="0"/>
                          <a:sym typeface="+mn-ea"/>
                        </a:rPr>
                        <a:t>，</a:t>
                      </a:r>
                      <a:r>
                        <a:rPr lang="zh-CN" altLang="en-US" sz="1400" kern="100" dirty="0">
                          <a:solidFill>
                            <a:srgbClr val="FF0000"/>
                          </a:solidFill>
                          <a:effectLst/>
                          <a:latin typeface="+mn-ea"/>
                          <a:cs typeface="Times New Roman" panose="02020603050405020304" pitchFamily="18" charset="0"/>
                          <a:sym typeface="+mn-ea"/>
                        </a:rPr>
                        <a:t>经计算其</a:t>
                      </a:r>
                      <a:endParaRPr lang="zh-CN" altLang="en-US" sz="1400" kern="100" dirty="0">
                        <a:solidFill>
                          <a:srgbClr val="FF0000"/>
                        </a:solidFill>
                        <a:effectLst/>
                        <a:latin typeface="+mn-ea"/>
                        <a:cs typeface="Times New Roman" panose="02020603050405020304" pitchFamily="18" charset="0"/>
                        <a:sym typeface="+mn-ea"/>
                      </a:endParaRPr>
                    </a:p>
                    <a:p>
                      <a:pPr marL="0" indent="0" algn="l">
                        <a:lnSpc>
                          <a:spcPct val="150000"/>
                        </a:lnSpc>
                        <a:spcBef>
                          <a:spcPct val="0"/>
                        </a:spcBef>
                        <a:spcAft>
                          <a:spcPct val="0"/>
                        </a:spcAft>
                      </a:pPr>
                      <a:r>
                        <a:rPr lang="zh-CN" altLang="en-US" sz="1400" kern="100" dirty="0">
                          <a:solidFill>
                            <a:srgbClr val="FF0000"/>
                          </a:solidFill>
                          <a:effectLst/>
                          <a:latin typeface="+mn-ea"/>
                          <a:cs typeface="Times New Roman" panose="02020603050405020304" pitchFamily="18" charset="0"/>
                          <a:sym typeface="+mn-ea"/>
                        </a:rPr>
                        <a:t>原材节省达</a:t>
                      </a:r>
                      <a:r>
                        <a:rPr lang="en-US" altLang="zh-CN" sz="1400" kern="100" dirty="0">
                          <a:solidFill>
                            <a:srgbClr val="FF0000"/>
                          </a:solidFill>
                          <a:effectLst/>
                          <a:latin typeface="+mn-ea"/>
                          <a:cs typeface="Times New Roman" panose="02020603050405020304" pitchFamily="18" charset="0"/>
                          <a:sym typeface="+mn-ea"/>
                        </a:rPr>
                        <a:t>90%</a:t>
                      </a:r>
                      <a:r>
                        <a:rPr lang="zh-CN" altLang="zh-CN" sz="1400" kern="100" dirty="0">
                          <a:solidFill>
                            <a:srgbClr val="FF0000"/>
                          </a:solidFill>
                          <a:effectLst/>
                          <a:latin typeface="+mn-ea"/>
                          <a:cs typeface="Times New Roman" panose="02020603050405020304" pitchFamily="18" charset="0"/>
                          <a:sym typeface="+mn-ea"/>
                        </a:rPr>
                        <a:t>以上，节约了施工成本</a:t>
                      </a:r>
                      <a:r>
                        <a:rPr lang="zh-CN" altLang="zh-CN" sz="1400" kern="100" dirty="0">
                          <a:solidFill>
                            <a:srgbClr val="000000"/>
                          </a:solidFill>
                          <a:effectLst/>
                          <a:latin typeface="+mn-ea"/>
                          <a:cs typeface="Times New Roman" panose="02020603050405020304" pitchFamily="18" charset="0"/>
                          <a:sym typeface="+mn-ea"/>
                        </a:rPr>
                        <a:t>，工程结束后</a:t>
                      </a:r>
                      <a:r>
                        <a:rPr lang="zh-CN" altLang="en-US" sz="1400" kern="100" dirty="0">
                          <a:solidFill>
                            <a:srgbClr val="000000"/>
                          </a:solidFill>
                          <a:effectLst/>
                          <a:latin typeface="+mn-ea"/>
                          <a:cs typeface="Times New Roman" panose="02020603050405020304" pitchFamily="18" charset="0"/>
                          <a:sym typeface="+mn-ea"/>
                        </a:rPr>
                        <a:t>可进行反向</a:t>
                      </a:r>
                      <a:r>
                        <a:rPr lang="zh-CN" altLang="zh-CN" sz="1400" kern="100" dirty="0">
                          <a:solidFill>
                            <a:srgbClr val="000000"/>
                          </a:solidFill>
                          <a:effectLst/>
                          <a:latin typeface="+mn-ea"/>
                          <a:cs typeface="Times New Roman" panose="02020603050405020304" pitchFamily="18" charset="0"/>
                          <a:sym typeface="+mn-ea"/>
                        </a:rPr>
                        <a:t>拆除</a:t>
                      </a:r>
                      <a:r>
                        <a:rPr lang="zh-CN" altLang="en-US" sz="1400" kern="100" dirty="0">
                          <a:solidFill>
                            <a:srgbClr val="000000"/>
                          </a:solidFill>
                          <a:latin typeface="+mn-ea"/>
                          <a:cs typeface="Times New Roman" panose="02020603050405020304" pitchFamily="18" charset="0"/>
                          <a:sym typeface="+mn-ea"/>
                        </a:rPr>
                        <a:t>，以</a:t>
                      </a:r>
                      <a:r>
                        <a:rPr lang="zh-CN" altLang="zh-CN" sz="1400" kern="100" dirty="0">
                          <a:solidFill>
                            <a:srgbClr val="000000"/>
                          </a:solidFill>
                          <a:effectLst/>
                          <a:latin typeface="+mn-ea"/>
                          <a:cs typeface="Times New Roman" panose="02020603050405020304" pitchFamily="18" charset="0"/>
                          <a:sym typeface="+mn-ea"/>
                        </a:rPr>
                        <a:t>便</a:t>
                      </a:r>
                      <a:r>
                        <a:rPr lang="zh-CN" altLang="en-US" sz="1400" kern="100" dirty="0">
                          <a:solidFill>
                            <a:srgbClr val="000000"/>
                          </a:solidFill>
                          <a:effectLst/>
                          <a:latin typeface="+mn-ea"/>
                          <a:cs typeface="Times New Roman" panose="02020603050405020304" pitchFamily="18" charset="0"/>
                          <a:sym typeface="+mn-ea"/>
                        </a:rPr>
                        <a:t>后续重复利用</a:t>
                      </a:r>
                      <a:r>
                        <a:rPr lang="zh-CN" altLang="zh-CN" sz="1400" kern="100" dirty="0">
                          <a:solidFill>
                            <a:srgbClr val="000000"/>
                          </a:solidFill>
                          <a:effectLst/>
                          <a:latin typeface="+mn-ea"/>
                          <a:cs typeface="Times New Roman" panose="02020603050405020304" pitchFamily="18" charset="0"/>
                          <a:sym typeface="+mn-ea"/>
                        </a:rPr>
                        <a:t>。</a:t>
                      </a:r>
                      <a:endParaRPr lang="en-US" altLang="zh-CN" sz="1400" b="0" i="0" dirty="0">
                        <a:solidFill>
                          <a:srgbClr val="000000"/>
                        </a:solidFill>
                        <a:latin typeface="宋体" panose="02010600030101010101" pitchFamily="2" charset="-122"/>
                        <a:ea typeface="宋体" panose="02010600030101010101" pitchFamily="2" charset="-122"/>
                      </a:endParaRPr>
                    </a:p>
                  </a:txBody>
                  <a:tcPr marL="0" marR="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6350" cap="flat" cmpd="sng">
                      <a:solidFill>
                        <a:srgbClr val="000008"/>
                      </a:solidFill>
                      <a:prstDash val="solid"/>
                      <a:headEnd type="none" w="med" len="med"/>
                      <a:tailEnd type="none" w="med" len="med"/>
                    </a:lnB>
                    <a:noFill/>
                  </a:tcPr>
                </a:tc>
              </a:tr>
              <a:tr h="3227070">
                <a:tc>
                  <a:txBody>
                    <a:bodyPr/>
                    <a:lstStyle/>
                    <a:p>
                      <a:pPr marL="0" indent="0" algn="ctr">
                        <a:spcBef>
                          <a:spcPct val="0"/>
                        </a:spcBef>
                        <a:spcAft>
                          <a:spcPct val="0"/>
                        </a:spcAft>
                      </a:pPr>
                      <a:r>
                        <a:rPr lang="en-US" altLang="zh-CN" sz="1200" b="1">
                          <a:solidFill>
                            <a:srgbClr val="000000"/>
                          </a:solidFill>
                          <a:latin typeface="宋体" panose="02010600030101010101" pitchFamily="2" charset="-122"/>
                          <a:ea typeface="宋体" panose="02010600030101010101" pitchFamily="2" charset="-122"/>
                        </a:rPr>
                        <a:t>2</a:t>
                      </a:r>
                      <a:endParaRPr lang="en-US" altLang="zh-CN" sz="1200" b="1">
                        <a:solidFill>
                          <a:srgbClr val="000000"/>
                        </a:solidFill>
                        <a:latin typeface="宋体" panose="02010600030101010101" pitchFamily="2" charset="-122"/>
                        <a:ea typeface="宋体" panose="02010600030101010101" pitchFamily="2" charset="-122"/>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just">
                        <a:lnSpc>
                          <a:spcPct val="150000"/>
                        </a:lnSpc>
                      </a:pPr>
                      <a:r>
                        <a:rPr lang="zh-CN" altLang="en-US" sz="1100" b="1" dirty="0">
                          <a:latin typeface="宋体" panose="02010600030101010101" pitchFamily="2" charset="-122"/>
                          <a:ea typeface="宋体" panose="02010600030101010101" pitchFamily="2" charset="-122"/>
                        </a:rPr>
                        <a:t> </a:t>
                      </a:r>
                      <a:r>
                        <a:rPr lang="en-US" altLang="zh-CN" sz="1100" kern="100" dirty="0">
                          <a:solidFill>
                            <a:srgbClr val="000000"/>
                          </a:solidFill>
                          <a:effectLst/>
                          <a:latin typeface="Times New Roman" panose="02020603050405020304" pitchFamily="18" charset="0"/>
                          <a:ea typeface="宋体" panose="02010600030101010101" pitchFamily="2" charset="-122"/>
                          <a:sym typeface="+mn-ea"/>
                        </a:rPr>
                        <a:t>     </a:t>
                      </a:r>
                      <a:r>
                        <a:rPr lang="en-US" altLang="zh-CN" sz="1400" kern="100" dirty="0">
                          <a:solidFill>
                            <a:srgbClr val="000000"/>
                          </a:solidFill>
                          <a:effectLst/>
                          <a:latin typeface="Times New Roman" panose="02020603050405020304" pitchFamily="18" charset="0"/>
                          <a:ea typeface="宋体" panose="02010600030101010101" pitchFamily="2" charset="-122"/>
                          <a:sym typeface="+mn-ea"/>
                        </a:rPr>
                        <a:t> </a:t>
                      </a:r>
                      <a:r>
                        <a:rPr lang="zh-CN" altLang="zh-CN" sz="1400" kern="100" dirty="0">
                          <a:solidFill>
                            <a:srgbClr val="000000"/>
                          </a:solidFill>
                          <a:effectLst/>
                          <a:latin typeface="Times New Roman" panose="02020603050405020304" pitchFamily="18" charset="0"/>
                          <a:ea typeface="宋体" panose="02010600030101010101" pitchFamily="2" charset="-122"/>
                          <a:sym typeface="+mn-ea"/>
                        </a:rPr>
                        <a:t>利用</a:t>
                      </a:r>
                      <a:r>
                        <a:rPr lang="zh-CN" altLang="zh-CN" sz="1400" kern="100" dirty="0">
                          <a:solidFill>
                            <a:srgbClr val="FF0000"/>
                          </a:solidFill>
                          <a:effectLst/>
                          <a:latin typeface="Times New Roman" panose="02020603050405020304" pitchFamily="18" charset="0"/>
                          <a:ea typeface="宋体" panose="02010600030101010101" pitchFamily="2" charset="-122"/>
                          <a:sym typeface="+mn-ea"/>
                        </a:rPr>
                        <a:t>水平面内</a:t>
                      </a:r>
                      <a:r>
                        <a:rPr lang="zh-CN" altLang="en-US" sz="1400" kern="100" dirty="0">
                          <a:solidFill>
                            <a:srgbClr val="FF0000"/>
                          </a:solidFill>
                          <a:effectLst/>
                          <a:latin typeface="Times New Roman" panose="02020603050405020304" pitchFamily="18" charset="0"/>
                          <a:ea typeface="宋体" panose="02010600030101010101" pitchFamily="2" charset="-122"/>
                          <a:sym typeface="+mn-ea"/>
                        </a:rPr>
                        <a:t>可</a:t>
                      </a:r>
                      <a:r>
                        <a:rPr lang="zh-CN" altLang="zh-CN" sz="1400" kern="100" dirty="0">
                          <a:solidFill>
                            <a:srgbClr val="FF0000"/>
                          </a:solidFill>
                          <a:effectLst/>
                          <a:latin typeface="Times New Roman" panose="02020603050405020304" pitchFamily="18" charset="0"/>
                          <a:ea typeface="宋体" panose="02010600030101010101" pitchFamily="2" charset="-122"/>
                          <a:sym typeface="+mn-ea"/>
                        </a:rPr>
                        <a:t>变截面“</a:t>
                      </a:r>
                      <a:r>
                        <a:rPr lang="zh-CN" altLang="en-US" sz="1400" kern="100" dirty="0">
                          <a:solidFill>
                            <a:srgbClr val="FF0000"/>
                          </a:solidFill>
                          <a:effectLst/>
                          <a:latin typeface="Times New Roman" panose="02020603050405020304" pitchFamily="18" charset="0"/>
                          <a:ea typeface="宋体" panose="02010600030101010101" pitchFamily="2" charset="-122"/>
                          <a:sym typeface="+mn-ea"/>
                        </a:rPr>
                        <a:t>四连杆</a:t>
                      </a:r>
                      <a:r>
                        <a:rPr lang="zh-CN" altLang="zh-CN" sz="1400" kern="100" dirty="0">
                          <a:solidFill>
                            <a:srgbClr val="FF0000"/>
                          </a:solidFill>
                          <a:effectLst/>
                          <a:latin typeface="Times New Roman" panose="02020603050405020304" pitchFamily="18" charset="0"/>
                          <a:ea typeface="宋体" panose="02010600030101010101" pitchFamily="2" charset="-122"/>
                          <a:sym typeface="+mn-ea"/>
                        </a:rPr>
                        <a:t>”原理设计</a:t>
                      </a:r>
                      <a:r>
                        <a:rPr lang="zh-CN" altLang="en-US" sz="1400" kern="100" dirty="0">
                          <a:solidFill>
                            <a:srgbClr val="FF0000"/>
                          </a:solidFill>
                          <a:latin typeface="Times New Roman" panose="02020603050405020304" pitchFamily="18" charset="0"/>
                          <a:sym typeface="+mn-ea"/>
                        </a:rPr>
                        <a:t>“</a:t>
                      </a:r>
                      <a:r>
                        <a:rPr lang="zh-CN" altLang="zh-CN" sz="1400" kern="100" dirty="0">
                          <a:solidFill>
                            <a:srgbClr val="FF0000"/>
                          </a:solidFill>
                          <a:latin typeface="Times New Roman" panose="02020603050405020304" pitchFamily="18" charset="0"/>
                          <a:sym typeface="+mn-ea"/>
                        </a:rPr>
                        <a:t>爬模</a:t>
                      </a:r>
                      <a:r>
                        <a:rPr lang="zh-CN" altLang="en-US" sz="1400" kern="100" dirty="0">
                          <a:solidFill>
                            <a:srgbClr val="FF0000"/>
                          </a:solidFill>
                          <a:latin typeface="Times New Roman" panose="02020603050405020304" pitchFamily="18" charset="0"/>
                          <a:sym typeface="+mn-ea"/>
                        </a:rPr>
                        <a:t>”</a:t>
                      </a:r>
                      <a:r>
                        <a:rPr lang="zh-CN" altLang="zh-CN" sz="1400" kern="100" dirty="0">
                          <a:solidFill>
                            <a:srgbClr val="FF0000"/>
                          </a:solidFill>
                          <a:latin typeface="Times New Roman" panose="02020603050405020304" pitchFamily="18" charset="0"/>
                          <a:sym typeface="+mn-ea"/>
                        </a:rPr>
                        <a:t> </a:t>
                      </a:r>
                      <a:r>
                        <a:rPr lang="zh-CN" altLang="zh-CN" sz="1400" kern="100" dirty="0">
                          <a:solidFill>
                            <a:srgbClr val="FF0000"/>
                          </a:solidFill>
                          <a:effectLst/>
                          <a:latin typeface="Times New Roman" panose="02020603050405020304" pitchFamily="18" charset="0"/>
                          <a:ea typeface="宋体" panose="02010600030101010101" pitchFamily="2" charset="-122"/>
                          <a:sym typeface="+mn-ea"/>
                        </a:rPr>
                        <a:t>滑动</a:t>
                      </a:r>
                      <a:r>
                        <a:rPr lang="zh-CN" altLang="zh-CN" sz="1400" kern="100" dirty="0">
                          <a:solidFill>
                            <a:srgbClr val="FF0000"/>
                          </a:solidFill>
                          <a:effectLst/>
                          <a:latin typeface="Times New Roman" panose="02020603050405020304" pitchFamily="18" charset="0"/>
                          <a:ea typeface="宋体" panose="02010600030101010101" pitchFamily="2" charset="-122"/>
                          <a:sym typeface="+mn-ea"/>
                        </a:rPr>
                        <a:t>升降操作平台</a:t>
                      </a:r>
                      <a:r>
                        <a:rPr lang="zh-CN" altLang="zh-CN" sz="1400" kern="100" dirty="0">
                          <a:solidFill>
                            <a:srgbClr val="000000"/>
                          </a:solidFill>
                          <a:effectLst/>
                          <a:latin typeface="Times New Roman" panose="02020603050405020304" pitchFamily="18" charset="0"/>
                          <a:ea typeface="宋体" panose="02010600030101010101" pitchFamily="2" charset="-122"/>
                          <a:sym typeface="+mn-ea"/>
                        </a:rPr>
                        <a:t>；</a:t>
                      </a:r>
                      <a:r>
                        <a:rPr lang="zh-CN" altLang="zh-CN" sz="1400" dirty="0">
                          <a:sym typeface="+mn-ea"/>
                        </a:rPr>
                        <a:t>即有四组独立单元</a:t>
                      </a:r>
                      <a:endParaRPr lang="zh-CN" altLang="zh-CN" sz="1400" dirty="0">
                        <a:sym typeface="+mn-ea"/>
                      </a:endParaRPr>
                    </a:p>
                    <a:p>
                      <a:pPr algn="just">
                        <a:lnSpc>
                          <a:spcPct val="150000"/>
                        </a:lnSpc>
                      </a:pPr>
                      <a:r>
                        <a:rPr lang="zh-CN" altLang="zh-CN" sz="1400" dirty="0">
                          <a:sym typeface="+mn-ea"/>
                        </a:rPr>
                        <a:t>平台</a:t>
                      </a:r>
                      <a:r>
                        <a:rPr lang="zh-CN" altLang="zh-CN" sz="1400" dirty="0">
                          <a:sym typeface="+mn-ea"/>
                        </a:rPr>
                        <a:t>上下设置搭接，通过连接轴组合成一个四边形框架平台，且相对侧平台位于另两平台之上或</a:t>
                      </a:r>
                      <a:endParaRPr lang="zh-CN" altLang="zh-CN" sz="1400" dirty="0">
                        <a:sym typeface="+mn-ea"/>
                      </a:endParaRPr>
                    </a:p>
                    <a:p>
                      <a:pPr algn="just">
                        <a:lnSpc>
                          <a:spcPct val="150000"/>
                        </a:lnSpc>
                      </a:pPr>
                      <a:r>
                        <a:rPr lang="zh-CN" altLang="zh-CN" sz="1400" dirty="0">
                          <a:sym typeface="+mn-ea"/>
                        </a:rPr>
                        <a:t>之下。</a:t>
                      </a:r>
                      <a:r>
                        <a:rPr lang="zh-CN" altLang="zh-CN" sz="1400" dirty="0">
                          <a:solidFill>
                            <a:srgbClr val="FF0000"/>
                          </a:solidFill>
                          <a:sym typeface="+mn-ea"/>
                        </a:rPr>
                        <a:t>该平台的四个连接点只设有一个“铰接固定点”，其余三点均在四个单元平台中心横梁上</a:t>
                      </a:r>
                      <a:endParaRPr lang="zh-CN" altLang="zh-CN" sz="1400" dirty="0">
                        <a:solidFill>
                          <a:srgbClr val="FF0000"/>
                        </a:solidFill>
                        <a:sym typeface="+mn-ea"/>
                      </a:endParaRPr>
                    </a:p>
                    <a:p>
                      <a:pPr algn="just">
                        <a:lnSpc>
                          <a:spcPct val="150000"/>
                        </a:lnSpc>
                      </a:pPr>
                      <a:r>
                        <a:rPr lang="zh-CN" altLang="zh-CN" sz="1400" dirty="0">
                          <a:solidFill>
                            <a:srgbClr val="FF0000"/>
                          </a:solidFill>
                          <a:sym typeface="+mn-ea"/>
                        </a:rPr>
                        <a:t>设计为</a:t>
                      </a:r>
                      <a:r>
                        <a:rPr lang="zh-CN" altLang="zh-CN" sz="1400" dirty="0">
                          <a:solidFill>
                            <a:srgbClr val="FF0000"/>
                          </a:solidFill>
                          <a:sym typeface="+mn-ea"/>
                        </a:rPr>
                        <a:t>可相对滑动的滑槽，并通过连接轴相互相连，如此可满足不同形状截面箱型体的构造</a:t>
                      </a:r>
                      <a:r>
                        <a:rPr lang="zh-CN" altLang="zh-CN" sz="1400" kern="100" dirty="0">
                          <a:solidFill>
                            <a:srgbClr val="FF0000"/>
                          </a:solidFill>
                          <a:effectLst/>
                          <a:latin typeface="Times New Roman" panose="02020603050405020304" pitchFamily="18" charset="0"/>
                          <a:ea typeface="宋体" panose="02010600030101010101" pitchFamily="2" charset="-122"/>
                          <a:sym typeface="+mn-ea"/>
                        </a:rPr>
                        <a:t>空间</a:t>
                      </a:r>
                      <a:endParaRPr lang="zh-CN" altLang="en-US" sz="1400" kern="100" dirty="0">
                        <a:solidFill>
                          <a:srgbClr val="FF0000"/>
                        </a:solidFill>
                        <a:effectLst/>
                        <a:latin typeface="Times New Roman" panose="02020603050405020304" pitchFamily="18" charset="0"/>
                        <a:ea typeface="宋体" panose="02010600030101010101" pitchFamily="2" charset="-122"/>
                        <a:sym typeface="+mn-ea"/>
                      </a:endParaRPr>
                    </a:p>
                    <a:p>
                      <a:pPr algn="just">
                        <a:lnSpc>
                          <a:spcPct val="150000"/>
                        </a:lnSpc>
                      </a:pPr>
                      <a:r>
                        <a:rPr lang="zh-CN" altLang="en-US" sz="1400" kern="100" dirty="0">
                          <a:solidFill>
                            <a:srgbClr val="FF0000"/>
                          </a:solidFill>
                          <a:effectLst/>
                          <a:latin typeface="Times New Roman" panose="02020603050405020304" pitchFamily="18" charset="0"/>
                          <a:ea typeface="宋体" panose="02010600030101010101" pitchFamily="2" charset="-122"/>
                          <a:sym typeface="+mn-ea"/>
                        </a:rPr>
                        <a:t>任意截</a:t>
                      </a:r>
                      <a:r>
                        <a:rPr lang="zh-CN" altLang="en-US" sz="1400" kern="100" dirty="0">
                          <a:solidFill>
                            <a:srgbClr val="FF0000"/>
                          </a:solidFill>
                          <a:effectLst/>
                          <a:latin typeface="Times New Roman" panose="02020603050405020304" pitchFamily="18" charset="0"/>
                          <a:ea typeface="宋体" panose="02010600030101010101" pitchFamily="2" charset="-122"/>
                          <a:sym typeface="+mn-ea"/>
                        </a:rPr>
                        <a:t>面</a:t>
                      </a:r>
                      <a:r>
                        <a:rPr lang="zh-CN" altLang="zh-CN" sz="1400" kern="100" dirty="0">
                          <a:solidFill>
                            <a:srgbClr val="FF0000"/>
                          </a:solidFill>
                          <a:effectLst/>
                          <a:latin typeface="Times New Roman" panose="02020603050405020304" pitchFamily="18" charset="0"/>
                          <a:ea typeface="宋体" panose="02010600030101010101" pitchFamily="2" charset="-122"/>
                          <a:sym typeface="+mn-ea"/>
                        </a:rPr>
                        <a:t>钢箱扭曲斜塔施工用操作平台，包括上层平台、下层平台和连接所述上层平台与下层平</a:t>
                      </a:r>
                      <a:r>
                        <a:rPr lang="zh-CN" altLang="zh-CN" sz="1400" kern="100" dirty="0">
                          <a:solidFill>
                            <a:srgbClr val="FF0000"/>
                          </a:solidFill>
                          <a:effectLst/>
                          <a:latin typeface="Times New Roman" panose="02020603050405020304" pitchFamily="18" charset="0"/>
                          <a:ea typeface="宋体" panose="02010600030101010101" pitchFamily="2" charset="-122"/>
                          <a:sym typeface="+mn-ea"/>
                        </a:rPr>
                        <a:t>台</a:t>
                      </a:r>
                      <a:endParaRPr lang="zh-CN" altLang="zh-CN" sz="1400" kern="100" dirty="0">
                        <a:solidFill>
                          <a:srgbClr val="FF0000"/>
                        </a:solidFill>
                        <a:effectLst/>
                        <a:latin typeface="Times New Roman" panose="02020603050405020304" pitchFamily="18" charset="0"/>
                        <a:ea typeface="宋体" panose="02010600030101010101" pitchFamily="2" charset="-122"/>
                        <a:sym typeface="+mn-ea"/>
                      </a:endParaRPr>
                    </a:p>
                    <a:p>
                      <a:pPr algn="just">
                        <a:lnSpc>
                          <a:spcPct val="150000"/>
                        </a:lnSpc>
                      </a:pPr>
                      <a:r>
                        <a:rPr lang="zh-CN" altLang="zh-CN" sz="1400" kern="100" dirty="0">
                          <a:solidFill>
                            <a:srgbClr val="FF0000"/>
                          </a:solidFill>
                          <a:effectLst/>
                          <a:latin typeface="Times New Roman" panose="02020603050405020304" pitchFamily="18" charset="0"/>
                          <a:ea typeface="宋体" panose="02010600030101010101" pitchFamily="2" charset="-122"/>
                          <a:sym typeface="+mn-ea"/>
                        </a:rPr>
                        <a:t>的</a:t>
                      </a:r>
                      <a:r>
                        <a:rPr lang="zh-CN" altLang="zh-CN" sz="1400" kern="100" dirty="0">
                          <a:solidFill>
                            <a:srgbClr val="FF0000"/>
                          </a:solidFill>
                          <a:effectLst/>
                          <a:latin typeface="Times New Roman" panose="02020603050405020304" pitchFamily="18" charset="0"/>
                          <a:ea typeface="宋体" panose="02010600030101010101" pitchFamily="2" charset="-122"/>
                          <a:sym typeface="+mn-ea"/>
                        </a:rPr>
                        <a:t>若干连接杆</a:t>
                      </a:r>
                      <a:r>
                        <a:rPr lang="zh-CN" altLang="zh-CN" sz="1400" kern="100" dirty="0">
                          <a:solidFill>
                            <a:srgbClr val="000000"/>
                          </a:solidFill>
                          <a:effectLst/>
                          <a:latin typeface="Times New Roman" panose="02020603050405020304" pitchFamily="18" charset="0"/>
                          <a:ea typeface="宋体" panose="02010600030101010101" pitchFamily="2" charset="-122"/>
                          <a:sym typeface="+mn-ea"/>
                        </a:rPr>
                        <a:t>；</a:t>
                      </a:r>
                      <a:endParaRPr lang="en-US" altLang="zh-CN" sz="1400" kern="100" dirty="0">
                        <a:solidFill>
                          <a:srgbClr val="000000"/>
                        </a:solidFill>
                        <a:effectLst/>
                        <a:latin typeface="Times New Roman" panose="02020603050405020304" pitchFamily="18" charset="0"/>
                        <a:ea typeface="宋体" panose="02010600030101010101" pitchFamily="2" charset="-122"/>
                      </a:endParaRPr>
                    </a:p>
                    <a:p>
                      <a:pPr marL="0" indent="0" algn="l" defTabSz="266700" fontAlgn="base">
                        <a:lnSpc>
                          <a:spcPct val="170000"/>
                        </a:lnSpc>
                        <a:spcBef>
                          <a:spcPct val="0"/>
                        </a:spcBef>
                        <a:spcAft>
                          <a:spcPct val="0"/>
                        </a:spcAft>
                      </a:pPr>
                      <a:r>
                        <a:rPr lang="zh-CN" altLang="en-US" sz="1400" kern="100" dirty="0">
                          <a:solidFill>
                            <a:srgbClr val="FF0000"/>
                          </a:solidFill>
                          <a:latin typeface="黑体" panose="02010609060101010101" pitchFamily="49" charset="-122"/>
                          <a:ea typeface="黑体" panose="02010609060101010101" pitchFamily="49" charset="-122"/>
                          <a:cs typeface="Times New Roman" panose="02020603050405020304" pitchFamily="18" charset="0"/>
                          <a:sym typeface="+mn-ea"/>
                        </a:rPr>
                        <a:t>   “四连杆”平台</a:t>
                      </a:r>
                      <a:r>
                        <a:rPr lang="zh-CN" altLang="zh-CN" sz="1400" kern="100" dirty="0">
                          <a:solidFill>
                            <a:srgbClr val="FF0000"/>
                          </a:solidFill>
                          <a:latin typeface="黑体" panose="02010609060101010101" pitchFamily="49" charset="-122"/>
                          <a:ea typeface="黑体" panose="02010609060101010101" pitchFamily="49" charset="-122"/>
                          <a:cs typeface="Times New Roman" panose="02020603050405020304" pitchFamily="18" charset="0"/>
                          <a:sym typeface="+mn-ea"/>
                        </a:rPr>
                        <a:t>技术</a:t>
                      </a:r>
                      <a:r>
                        <a:rPr lang="zh-CN" altLang="en-US" sz="1400" b="1" dirty="0">
                          <a:solidFill>
                            <a:srgbClr val="FF0000"/>
                          </a:solidFill>
                          <a:latin typeface="宋体" panose="02010600030101010101" pitchFamily="2" charset="-122"/>
                          <a:ea typeface="宋体" panose="02010600030101010101" pitchFamily="2" charset="-122"/>
                          <a:sym typeface="+mn-ea"/>
                        </a:rPr>
                        <a:t>适用范围：</a:t>
                      </a:r>
                      <a:endParaRPr lang="zh-CN" altLang="en-US" sz="1400" b="1" dirty="0">
                        <a:solidFill>
                          <a:srgbClr val="000000"/>
                        </a:solidFill>
                        <a:latin typeface="宋体" panose="02010600030101010101" pitchFamily="2" charset="-122"/>
                        <a:ea typeface="宋体" panose="02010600030101010101" pitchFamily="2" charset="-122"/>
                        <a:sym typeface="+mn-ea"/>
                      </a:endParaRPr>
                    </a:p>
                    <a:p>
                      <a:pPr marL="0" indent="0" algn="l" defTabSz="266700" fontAlgn="base">
                        <a:lnSpc>
                          <a:spcPct val="170000"/>
                        </a:lnSpc>
                        <a:spcBef>
                          <a:spcPct val="0"/>
                        </a:spcBef>
                        <a:spcAft>
                          <a:spcPct val="0"/>
                        </a:spcAft>
                      </a:pPr>
                      <a:r>
                        <a:rPr lang="zh-CN" altLang="en-US" sz="1400" b="1" dirty="0">
                          <a:solidFill>
                            <a:srgbClr val="000000"/>
                          </a:solidFill>
                          <a:latin typeface="宋体" panose="02010600030101010101" pitchFamily="2" charset="-122"/>
                          <a:ea typeface="宋体" panose="02010600030101010101" pitchFamily="2" charset="-122"/>
                          <a:sym typeface="+mn-ea"/>
                        </a:rPr>
                        <a:t> </a:t>
                      </a:r>
                      <a:r>
                        <a:rPr lang="en-US" altLang="zh-CN" sz="1400" b="1" dirty="0">
                          <a:solidFill>
                            <a:srgbClr val="000000"/>
                          </a:solidFill>
                          <a:latin typeface="宋体" panose="02010600030101010101" pitchFamily="2" charset="-122"/>
                          <a:ea typeface="宋体" panose="02010600030101010101" pitchFamily="2" charset="-122"/>
                          <a:sym typeface="+mn-ea"/>
                        </a:rPr>
                        <a:t>   </a:t>
                      </a:r>
                      <a:r>
                        <a:rPr lang="zh-CN" altLang="en-US" sz="1400" dirty="0">
                          <a:latin typeface="宋体" panose="02010600030101010101" pitchFamily="2" charset="-122"/>
                          <a:ea typeface="宋体" panose="02010600030101010101" pitchFamily="2" charset="-122"/>
                          <a:sym typeface="+mn-ea"/>
                        </a:rPr>
                        <a:t>本技术适用于</a:t>
                      </a:r>
                      <a:r>
                        <a:rPr lang="zh-CN" altLang="en-US" sz="1400" dirty="0">
                          <a:solidFill>
                            <a:srgbClr val="FF0000"/>
                          </a:solidFill>
                          <a:latin typeface="宋体" panose="02010600030101010101" pitchFamily="2" charset="-122"/>
                          <a:ea typeface="宋体" panose="02010600030101010101" pitchFamily="2" charset="-122"/>
                          <a:sym typeface="+mn-ea"/>
                        </a:rPr>
                        <a:t>桥梁工程中多种结构形式的桥塔以及市政工程中的高耸结构等标志性建筑</a:t>
                      </a:r>
                      <a:r>
                        <a:rPr lang="zh-CN" altLang="en-US" sz="1400" dirty="0">
                          <a:latin typeface="宋体" panose="02010600030101010101" pitchFamily="2" charset="-122"/>
                          <a:ea typeface="宋体" panose="02010600030101010101" pitchFamily="2" charset="-122"/>
                          <a:sym typeface="+mn-ea"/>
                        </a:rPr>
                        <a:t>，可推</a:t>
                      </a:r>
                      <a:endParaRPr lang="zh-CN" altLang="en-US" sz="1400" dirty="0">
                        <a:latin typeface="宋体" panose="02010600030101010101" pitchFamily="2" charset="-122"/>
                        <a:ea typeface="宋体" panose="02010600030101010101" pitchFamily="2" charset="-122"/>
                        <a:sym typeface="+mn-ea"/>
                      </a:endParaRPr>
                    </a:p>
                    <a:p>
                      <a:pPr marL="0" indent="0" algn="l" defTabSz="266700" fontAlgn="base">
                        <a:lnSpc>
                          <a:spcPct val="170000"/>
                        </a:lnSpc>
                        <a:spcBef>
                          <a:spcPct val="0"/>
                        </a:spcBef>
                        <a:spcAft>
                          <a:spcPct val="0"/>
                        </a:spcAft>
                      </a:pPr>
                      <a:r>
                        <a:rPr lang="zh-CN" altLang="en-US" sz="1400" dirty="0">
                          <a:latin typeface="宋体" panose="02010600030101010101" pitchFamily="2" charset="-122"/>
                          <a:ea typeface="宋体" panose="02010600030101010101" pitchFamily="2" charset="-122"/>
                          <a:sym typeface="+mn-ea"/>
                        </a:rPr>
                        <a:t>广应用于多种结构形式，多种截面结构、装配式建筑的现场安装工作。</a:t>
                      </a:r>
                      <a:r>
                        <a:rPr lang="en-US" altLang="zh-CN" sz="1100" b="1" dirty="0">
                          <a:latin typeface="宋体" panose="02010600030101010101" pitchFamily="2" charset="-122"/>
                          <a:ea typeface="宋体" panose="02010600030101010101" pitchFamily="2" charset="-122"/>
                        </a:rPr>
                        <a:t>                                                   </a:t>
                      </a:r>
                      <a:r>
                        <a:rPr lang="zh-CN" sz="1100" b="1" dirty="0">
                          <a:latin typeface="宋体" panose="02010600030101010101" pitchFamily="2" charset="-122"/>
                          <a:ea typeface="宋体" panose="02010600030101010101" pitchFamily="2" charset="-122"/>
                        </a:rPr>
                        <a:t> </a:t>
                      </a:r>
                      <a:endParaRPr lang="zh-CN" sz="1200" b="0" i="0" dirty="0">
                        <a:solidFill>
                          <a:srgbClr val="000000"/>
                        </a:solidFill>
                        <a:latin typeface="宋体" panose="02010600030101010101" pitchFamily="2" charset="-122"/>
                        <a:ea typeface="宋体" panose="02010600030101010101" pitchFamily="2" charset="-122"/>
                      </a:endParaRPr>
                    </a:p>
                  </a:txBody>
                  <a:tcPr marL="0" marR="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
        <p:nvSpPr>
          <p:cNvPr id="42" name="燕尾形 41"/>
          <p:cNvSpPr/>
          <p:nvPr/>
        </p:nvSpPr>
        <p:spPr>
          <a:xfrm>
            <a:off x="407670" y="92075"/>
            <a:ext cx="2511425"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r>
              <a:rPr lang="zh-CN" altLang="en-US" sz="1800">
                <a:ln w="15875">
                  <a:solidFill>
                    <a:schemeClr val="bg1"/>
                  </a:solidFill>
                </a:ln>
                <a:solidFill>
                  <a:schemeClr val="bg1"/>
                </a:solidFill>
                <a:effectLst/>
                <a:sym typeface="+mn-ea"/>
              </a:rPr>
              <a:t>四、主要创新点</a:t>
            </a:r>
            <a:endParaRPr lang="zh-CN" altLang="en-US" sz="1800">
              <a:ln w="15875">
                <a:solidFill>
                  <a:schemeClr val="bg1"/>
                </a:solidFill>
              </a:ln>
              <a:solidFill>
                <a:schemeClr val="bg1"/>
              </a:solidFill>
              <a:effectLst/>
              <a:sym typeface="+mn-ea"/>
            </a:endParaRPr>
          </a:p>
        </p:txBody>
      </p:sp>
      <p:pic>
        <p:nvPicPr>
          <p:cNvPr id="4" name="图片 3"/>
          <p:cNvPicPr>
            <a:picLocks noChangeAspect="1"/>
          </p:cNvPicPr>
          <p:nvPr/>
        </p:nvPicPr>
        <p:blipFill rotWithShape="1">
          <a:blip r:embed="rId2"/>
          <a:srcRect l="68081" t="30432" r="25657" b="46163"/>
          <a:stretch>
            <a:fillRect/>
          </a:stretch>
        </p:blipFill>
        <p:spPr>
          <a:xfrm>
            <a:off x="9048115" y="981075"/>
            <a:ext cx="949960" cy="1670050"/>
          </a:xfrm>
          <a:prstGeom prst="rect">
            <a:avLst/>
          </a:prstGeom>
        </p:spPr>
      </p:pic>
      <p:sp>
        <p:nvSpPr>
          <p:cNvPr id="5" name="文本框 4"/>
          <p:cNvSpPr txBox="1"/>
          <p:nvPr/>
        </p:nvSpPr>
        <p:spPr>
          <a:xfrm>
            <a:off x="8904605" y="6093460"/>
            <a:ext cx="1331595" cy="306705"/>
          </a:xfrm>
          <a:prstGeom prst="rect">
            <a:avLst/>
          </a:prstGeom>
          <a:solidFill>
            <a:schemeClr val="accent2"/>
          </a:solidFill>
        </p:spPr>
        <p:txBody>
          <a:bodyPr wrap="square" rtlCol="0" anchor="t">
            <a:noAutofit/>
          </a:bodyPr>
          <a:lstStyle/>
          <a:p>
            <a:pPr indent="34925" algn="ctr">
              <a:lnSpc>
                <a:spcPct val="110000"/>
              </a:lnSpc>
              <a:buClrTx/>
              <a:buSzTx/>
              <a:buFontTx/>
            </a:pPr>
            <a:r>
              <a:rPr lang="en-US" altLang="zh-CN" sz="1000" b="1" kern="100" dirty="0">
                <a:solidFill>
                  <a:schemeClr val="bg1"/>
                </a:solidFill>
                <a:latin typeface="Adobe 黑体 Std R" panose="020B0400000000000000" pitchFamily="34" charset="-122"/>
                <a:ea typeface="Adobe 黑体 Std R" panose="020B0400000000000000" pitchFamily="34" charset="-122"/>
                <a:sym typeface="+mn-ea"/>
              </a:rPr>
              <a:t>四连杆</a:t>
            </a:r>
            <a:r>
              <a:rPr lang="zh-CN" altLang="en-US" sz="1000" b="1" kern="100" dirty="0">
                <a:solidFill>
                  <a:schemeClr val="bg1"/>
                </a:solidFill>
                <a:latin typeface="Adobe 黑体 Std R" panose="020B0400000000000000" pitchFamily="34" charset="-122"/>
                <a:ea typeface="Adobe 黑体 Std R" panose="020B0400000000000000" pitchFamily="34" charset="-122"/>
                <a:sym typeface="+mn-ea"/>
              </a:rPr>
              <a:t>结构原理</a:t>
            </a:r>
            <a:endParaRPr lang="zh-CN" altLang="en-US" sz="1000" b="1" kern="100" dirty="0">
              <a:solidFill>
                <a:schemeClr val="bg1"/>
              </a:solidFill>
              <a:latin typeface="Adobe 黑体 Std R" panose="020B0400000000000000" pitchFamily="34" charset="-122"/>
              <a:ea typeface="Adobe 黑体 Std R" panose="020B0400000000000000" pitchFamily="34" charset="-122"/>
              <a:sym typeface="+mn-ea"/>
            </a:endParaRPr>
          </a:p>
        </p:txBody>
      </p:sp>
      <p:sp>
        <p:nvSpPr>
          <p:cNvPr id="2" name="文本框 1"/>
          <p:cNvSpPr txBox="1"/>
          <p:nvPr/>
        </p:nvSpPr>
        <p:spPr>
          <a:xfrm>
            <a:off x="8903970" y="2781300"/>
            <a:ext cx="1348740" cy="306705"/>
          </a:xfrm>
          <a:prstGeom prst="rect">
            <a:avLst/>
          </a:prstGeom>
          <a:solidFill>
            <a:schemeClr val="accent2"/>
          </a:solidFill>
        </p:spPr>
        <p:txBody>
          <a:bodyPr wrap="square" rtlCol="0" anchor="t">
            <a:noAutofit/>
          </a:bodyPr>
          <a:lstStyle/>
          <a:p>
            <a:pPr indent="34925" algn="ctr">
              <a:lnSpc>
                <a:spcPct val="110000"/>
              </a:lnSpc>
              <a:buClrTx/>
              <a:buSzTx/>
              <a:buFontTx/>
            </a:pPr>
            <a:r>
              <a:rPr lang="zh-CN" altLang="en-US" sz="1000" b="1" kern="100" dirty="0">
                <a:solidFill>
                  <a:schemeClr val="bg1"/>
                </a:solidFill>
                <a:latin typeface="Adobe 黑体 Std R" panose="020B0400000000000000" pitchFamily="34" charset="-122"/>
                <a:ea typeface="Adobe 黑体 Std R" panose="020B0400000000000000" pitchFamily="34" charset="-122"/>
                <a:sym typeface="+mn-ea"/>
              </a:rPr>
              <a:t>传统作业方式简图</a:t>
            </a:r>
            <a:endParaRPr lang="zh-CN" altLang="en-US" sz="1000" b="1" kern="100" dirty="0">
              <a:solidFill>
                <a:schemeClr val="bg1"/>
              </a:solidFill>
              <a:latin typeface="Adobe 黑体 Std R" panose="020B0400000000000000" pitchFamily="34" charset="-122"/>
              <a:ea typeface="Adobe 黑体 Std R" panose="020B0400000000000000" pitchFamily="34" charset="-122"/>
              <a:sym typeface="+mn-ea"/>
            </a:endParaRPr>
          </a:p>
        </p:txBody>
      </p:sp>
      <p:sp>
        <p:nvSpPr>
          <p:cNvPr id="6" name="文本框 5"/>
          <p:cNvSpPr txBox="1"/>
          <p:nvPr/>
        </p:nvSpPr>
        <p:spPr>
          <a:xfrm>
            <a:off x="10416540" y="2781300"/>
            <a:ext cx="1298575" cy="306705"/>
          </a:xfrm>
          <a:prstGeom prst="rect">
            <a:avLst/>
          </a:prstGeom>
          <a:solidFill>
            <a:schemeClr val="accent2"/>
          </a:solidFill>
        </p:spPr>
        <p:txBody>
          <a:bodyPr wrap="square" rtlCol="0" anchor="t">
            <a:noAutofit/>
          </a:bodyPr>
          <a:lstStyle/>
          <a:p>
            <a:pPr indent="34925" algn="ctr">
              <a:lnSpc>
                <a:spcPct val="110000"/>
              </a:lnSpc>
              <a:buClrTx/>
              <a:buSzTx/>
              <a:buFontTx/>
            </a:pPr>
            <a:r>
              <a:rPr lang="zh-CN" altLang="en-US" sz="1000" b="1" kern="100" dirty="0">
                <a:solidFill>
                  <a:schemeClr val="bg1"/>
                </a:solidFill>
                <a:latin typeface="Adobe 黑体 Std R" panose="020B0400000000000000" pitchFamily="34" charset="-122"/>
                <a:ea typeface="Adobe 黑体 Std R" panose="020B0400000000000000" pitchFamily="34" charset="-122"/>
                <a:sym typeface="+mn-ea"/>
              </a:rPr>
              <a:t>创新作业方式简图</a:t>
            </a:r>
            <a:endParaRPr lang="zh-CN" altLang="en-US" sz="10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7" name="图片 6"/>
          <p:cNvPicPr>
            <a:picLocks noChangeAspect="1"/>
          </p:cNvPicPr>
          <p:nvPr/>
        </p:nvPicPr>
        <p:blipFill rotWithShape="1">
          <a:blip r:embed="rId2"/>
          <a:srcRect l="76095" t="30432" r="18898" b="46163"/>
          <a:stretch>
            <a:fillRect/>
          </a:stretch>
        </p:blipFill>
        <p:spPr>
          <a:xfrm>
            <a:off x="10632440" y="981075"/>
            <a:ext cx="791210" cy="1670050"/>
          </a:xfrm>
          <a:prstGeom prst="rect">
            <a:avLst/>
          </a:prstGeom>
        </p:spPr>
      </p:pic>
      <p:pic>
        <p:nvPicPr>
          <p:cNvPr id="3" name="图片 -2147482613" descr="QQ截图20191116093206"/>
          <p:cNvPicPr>
            <a:picLocks noChangeAspect="1"/>
          </p:cNvPicPr>
          <p:nvPr/>
        </p:nvPicPr>
        <p:blipFill>
          <a:blip r:embed="rId3"/>
          <a:stretch>
            <a:fillRect/>
          </a:stretch>
        </p:blipFill>
        <p:spPr>
          <a:xfrm>
            <a:off x="8976360" y="3285490"/>
            <a:ext cx="2724150" cy="1744345"/>
          </a:xfrm>
          <a:prstGeom prst="rect">
            <a:avLst/>
          </a:prstGeom>
          <a:noFill/>
          <a:ln w="9525">
            <a:noFill/>
          </a:ln>
        </p:spPr>
      </p:pic>
      <p:pic>
        <p:nvPicPr>
          <p:cNvPr id="37" name="图片 36"/>
          <p:cNvPicPr/>
          <p:nvPr/>
        </p:nvPicPr>
        <p:blipFill>
          <a:blip r:embed="rId4"/>
          <a:stretch>
            <a:fillRect/>
          </a:stretch>
        </p:blipFill>
        <p:spPr>
          <a:xfrm>
            <a:off x="10260330" y="5116830"/>
            <a:ext cx="1535430" cy="1254125"/>
          </a:xfrm>
          <a:prstGeom prst="rect">
            <a:avLst/>
          </a:prstGeom>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438221" y="2180430"/>
            <a:ext cx="1802813" cy="14107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5134" name="TextBox 22"/>
          <p:cNvSpPr txBox="1"/>
          <p:nvPr/>
        </p:nvSpPr>
        <p:spPr>
          <a:xfrm>
            <a:off x="1438222" y="2180430"/>
            <a:ext cx="1802812" cy="1419225"/>
          </a:xfrm>
          <a:prstGeom prst="rect">
            <a:avLst/>
          </a:prstGeom>
          <a:noFill/>
          <a:ln w="9525">
            <a:noFill/>
          </a:ln>
        </p:spPr>
        <p:txBody>
          <a:bodyPr wrap="square" anchor="t">
            <a:spAutoFit/>
          </a:bodyPr>
          <a:lstStyle/>
          <a:p>
            <a:pPr algn="ctr"/>
            <a:r>
              <a:rPr lang="en-US" altLang="zh-CN" sz="8630" b="1" dirty="0">
                <a:solidFill>
                  <a:srgbClr val="007CE2"/>
                </a:solidFill>
                <a:latin typeface="方正粗黑宋简体" panose="02000000000000000000" pitchFamily="2" charset="-122"/>
                <a:ea typeface="方正粗黑宋简体" panose="02000000000000000000" pitchFamily="2" charset="-122"/>
              </a:rPr>
              <a:t>05</a:t>
            </a:r>
            <a:endParaRPr lang="en-US" altLang="zh-CN" sz="8630" b="1" dirty="0">
              <a:solidFill>
                <a:srgbClr val="007CE2"/>
              </a:solidFill>
              <a:latin typeface="方正粗黑宋简体" panose="02000000000000000000" pitchFamily="2" charset="-122"/>
              <a:ea typeface="方正粗黑宋简体" panose="02000000000000000000" pitchFamily="2" charset="-122"/>
            </a:endParaRPr>
          </a:p>
        </p:txBody>
      </p:sp>
      <p:sp>
        <p:nvSpPr>
          <p:cNvPr id="3" name="文本框 2"/>
          <p:cNvSpPr txBox="1"/>
          <p:nvPr/>
        </p:nvSpPr>
        <p:spPr>
          <a:xfrm>
            <a:off x="4079875" y="1845310"/>
            <a:ext cx="6861810" cy="2122805"/>
          </a:xfrm>
          <a:prstGeom prst="rect">
            <a:avLst/>
          </a:prstGeom>
        </p:spPr>
        <p:txBody>
          <a:bodyPr wrap="square">
            <a:spAutoFit/>
          </a:bodyPr>
          <a:p>
            <a:pPr marL="0" indent="0" algn="ctr" defTabSz="266700">
              <a:lnSpc>
                <a:spcPct val="110000"/>
              </a:lnSpc>
              <a:spcBef>
                <a:spcPct val="0"/>
              </a:spcBef>
              <a:spcAft>
                <a:spcPct val="0"/>
              </a:spcAft>
            </a:pPr>
            <a:r>
              <a:rPr lang="zh-CN" altLang="zh-CN" sz="6000" b="1" dirty="0">
                <a:solidFill>
                  <a:schemeClr val="bg1"/>
                </a:solidFill>
                <a:latin typeface="思源黑体 CN Heavy" panose="020B0A00000000000000" pitchFamily="34" charset="-122"/>
                <a:ea typeface="思源黑体 CN Heavy" panose="020B0A00000000000000" pitchFamily="34" charset="-122"/>
              </a:rPr>
              <a:t>项目应用情况、经济效益和社会效益	</a:t>
            </a:r>
            <a:endParaRPr lang="zh-CN" altLang="zh-CN" sz="6000" b="1" dirty="0">
              <a:solidFill>
                <a:schemeClr val="bg1"/>
              </a:solidFill>
              <a:latin typeface="思源黑体 CN Heavy" panose="020B0A00000000000000" pitchFamily="34" charset="-122"/>
              <a:ea typeface="思源黑体 CN Heavy" panose="020B0A00000000000000" pitchFamily="34" charset="-122"/>
              <a:hlinkClick r:id="rId1" action="ppaction://hlinkfile"/>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燕尾形 11"/>
          <p:cNvSpPr/>
          <p:nvPr/>
        </p:nvSpPr>
        <p:spPr>
          <a:xfrm>
            <a:off x="407670" y="146685"/>
            <a:ext cx="5323205"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r>
              <a:rPr lang="zh-CN" altLang="en-US" sz="1800">
                <a:ln w="15875">
                  <a:solidFill>
                    <a:schemeClr val="bg1"/>
                  </a:solidFill>
                </a:ln>
                <a:solidFill>
                  <a:schemeClr val="bg1"/>
                </a:solidFill>
                <a:effectLst/>
                <a:sym typeface="+mn-ea"/>
              </a:rPr>
              <a:t>五、项目应用情况、经济效益和社会效益</a:t>
            </a:r>
            <a:endParaRPr lang="zh-CN" altLang="en-US" sz="1800">
              <a:ln w="15875">
                <a:solidFill>
                  <a:schemeClr val="bg1"/>
                </a:solidFill>
              </a:ln>
              <a:solidFill>
                <a:schemeClr val="bg1"/>
              </a:solidFill>
              <a:effectLst/>
              <a:sym typeface="+mn-ea"/>
            </a:endParaRPr>
          </a:p>
        </p:txBody>
      </p:sp>
      <p:sp>
        <p:nvSpPr>
          <p:cNvPr id="2" name="文本框 1"/>
          <p:cNvSpPr txBox="1"/>
          <p:nvPr/>
        </p:nvSpPr>
        <p:spPr>
          <a:xfrm>
            <a:off x="479425" y="648335"/>
            <a:ext cx="3477895" cy="337185"/>
          </a:xfrm>
          <a:prstGeom prst="rect">
            <a:avLst/>
          </a:prstGeom>
          <a:solidFill>
            <a:schemeClr val="accent2"/>
          </a:solidFill>
        </p:spPr>
        <p:txBody>
          <a:bodyPr wrap="square" anchor="t">
            <a:noAutofit/>
          </a:bodyPr>
          <a:lstStyle/>
          <a:p>
            <a:pPr lvl="0" indent="34925" algn="l">
              <a:buClrTx/>
              <a:buSzTx/>
              <a:buFontTx/>
            </a:pPr>
            <a:r>
              <a:rPr lang="en-US" altLang="zh-CN" sz="1400" b="1" kern="100" dirty="0">
                <a:solidFill>
                  <a:schemeClr val="bg1"/>
                </a:solidFill>
                <a:latin typeface="Adobe 黑体 Std R" panose="020B0400000000000000" pitchFamily="34" charset="-122"/>
                <a:ea typeface="Adobe 黑体 Std R" panose="020B0400000000000000" pitchFamily="34" charset="-122"/>
                <a:sym typeface="+mn-ea"/>
              </a:rPr>
              <a:t>5</a:t>
            </a: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a:t>
            </a:r>
            <a:r>
              <a:rPr lang="en-US" altLang="zh-CN" sz="1400" b="1" kern="100" dirty="0">
                <a:solidFill>
                  <a:schemeClr val="bg1"/>
                </a:solidFill>
                <a:latin typeface="Adobe 黑体 Std R" panose="020B0400000000000000" pitchFamily="34" charset="-122"/>
                <a:ea typeface="Adobe 黑体 Std R" panose="020B0400000000000000" pitchFamily="34" charset="-122"/>
                <a:sym typeface="+mn-ea"/>
              </a:rPr>
              <a:t>1</a:t>
            </a: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.近三年应用项目社会效益证明材料</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sp>
        <p:nvSpPr>
          <p:cNvPr id="5" name="文本框 4"/>
          <p:cNvSpPr txBox="1"/>
          <p:nvPr/>
        </p:nvSpPr>
        <p:spPr>
          <a:xfrm>
            <a:off x="479425" y="1052830"/>
            <a:ext cx="2382520" cy="5255895"/>
          </a:xfrm>
          <a:prstGeom prst="rect">
            <a:avLst/>
          </a:prstGeom>
        </p:spPr>
        <p:txBody>
          <a:bodyPr wrap="square">
            <a:spAutoFit/>
          </a:bodyPr>
          <a:lstStyle/>
          <a:p>
            <a:pPr marL="0" indent="304800" algn="l" defTabSz="266700">
              <a:lnSpc>
                <a:spcPct val="140000"/>
              </a:lnSpc>
              <a:spcBef>
                <a:spcPct val="0"/>
              </a:spcBef>
              <a:spcAft>
                <a:spcPct val="0"/>
              </a:spcAft>
            </a:pPr>
            <a:r>
              <a:rPr lang="zh-CN" altLang="en-US" sz="1600">
                <a:solidFill>
                  <a:srgbClr val="FF0000"/>
                </a:solidFill>
                <a:latin typeface="宋体" panose="02010600030101010101" pitchFamily="2" charset="-122"/>
                <a:ea typeface="宋体" panose="02010600030101010101" pitchFamily="2" charset="-122"/>
              </a:rPr>
              <a:t>本成果高效解决了双扭曲塔体安装、焊接等一系列问题，有效节约工期，提升施工质量，确保了施工安全隐患。项目成果得到河北建协专家科技评价，达到国内</a:t>
            </a:r>
            <a:r>
              <a:rPr lang="en-US" altLang="zh-CN" sz="1600">
                <a:solidFill>
                  <a:srgbClr val="FF0000"/>
                </a:solidFill>
                <a:latin typeface="宋体" panose="02010600030101010101" pitchFamily="2" charset="-122"/>
                <a:ea typeface="宋体" panose="02010600030101010101" pitchFamily="2" charset="-122"/>
              </a:rPr>
              <a:t>“</a:t>
            </a:r>
            <a:r>
              <a:rPr lang="zh-CN" altLang="en-US" sz="1600">
                <a:solidFill>
                  <a:srgbClr val="FF0000"/>
                </a:solidFill>
                <a:latin typeface="宋体" panose="02010600030101010101" pitchFamily="2" charset="-122"/>
                <a:ea typeface="宋体" panose="02010600030101010101" pitchFamily="2" charset="-122"/>
              </a:rPr>
              <a:t>领先水平</a:t>
            </a:r>
            <a:r>
              <a:rPr lang="en-US" altLang="zh-CN" sz="1600">
                <a:solidFill>
                  <a:srgbClr val="FF0000"/>
                </a:solidFill>
                <a:latin typeface="宋体" panose="02010600030101010101" pitchFamily="2" charset="-122"/>
                <a:ea typeface="宋体" panose="02010600030101010101" pitchFamily="2" charset="-122"/>
              </a:rPr>
              <a:t>”</a:t>
            </a:r>
            <a:r>
              <a:rPr lang="zh-CN" altLang="en-US" sz="1600">
                <a:solidFill>
                  <a:srgbClr val="FF0000"/>
                </a:solidFill>
                <a:latin typeface="宋体" panose="02010600030101010101" pitchFamily="2" charset="-122"/>
                <a:ea typeface="宋体" panose="02010600030101010101" pitchFamily="2" charset="-122"/>
              </a:rPr>
              <a:t>，并获得了业主及社会各界的一致好评，作为政府性标志性建筑，自</a:t>
            </a:r>
            <a:r>
              <a:rPr lang="en-US" altLang="zh-CN" sz="1600">
                <a:solidFill>
                  <a:srgbClr val="FF0000"/>
                </a:solidFill>
                <a:latin typeface="宋体" panose="02010600030101010101" pitchFamily="2" charset="-122"/>
                <a:ea typeface="宋体" panose="02010600030101010101" pitchFamily="2" charset="-122"/>
              </a:rPr>
              <a:t>2020</a:t>
            </a:r>
            <a:r>
              <a:rPr lang="zh-CN" altLang="en-US" sz="1600">
                <a:solidFill>
                  <a:srgbClr val="FF0000"/>
                </a:solidFill>
                <a:latin typeface="宋体" panose="02010600030101010101" pitchFamily="2" charset="-122"/>
                <a:ea typeface="宋体" panose="02010600030101010101" pitchFamily="2" charset="-122"/>
              </a:rPr>
              <a:t>年</a:t>
            </a:r>
            <a:r>
              <a:rPr lang="en-US" altLang="zh-CN" sz="1600">
                <a:solidFill>
                  <a:srgbClr val="FF0000"/>
                </a:solidFill>
                <a:latin typeface="宋体" panose="02010600030101010101" pitchFamily="2" charset="-122"/>
                <a:ea typeface="宋体" panose="02010600030101010101" pitchFamily="2" charset="-122"/>
              </a:rPr>
              <a:t>7</a:t>
            </a:r>
            <a:r>
              <a:rPr lang="zh-CN" altLang="en-US" sz="1600">
                <a:solidFill>
                  <a:srgbClr val="FF0000"/>
                </a:solidFill>
                <a:latin typeface="宋体" panose="02010600030101010101" pitchFamily="2" charset="-122"/>
                <a:ea typeface="宋体" panose="02010600030101010101" pitchFamily="2" charset="-122"/>
              </a:rPr>
              <a:t>月完成项目后，由于其项目施工难度大，取得市场认可，接二连三公司中标项目达</a:t>
            </a:r>
            <a:r>
              <a:rPr lang="en-US" altLang="zh-CN" sz="1600">
                <a:solidFill>
                  <a:srgbClr val="FF0000"/>
                </a:solidFill>
                <a:latin typeface="宋体" panose="02010600030101010101" pitchFamily="2" charset="-122"/>
                <a:ea typeface="宋体" panose="02010600030101010101" pitchFamily="2" charset="-122"/>
              </a:rPr>
              <a:t>14</a:t>
            </a:r>
            <a:r>
              <a:rPr lang="zh-CN" altLang="en-US" sz="1600">
                <a:solidFill>
                  <a:srgbClr val="FF0000"/>
                </a:solidFill>
                <a:latin typeface="宋体" panose="02010600030101010101" pitchFamily="2" charset="-122"/>
                <a:ea typeface="宋体" panose="02010600030101010101" pitchFamily="2" charset="-122"/>
              </a:rPr>
              <a:t>项，即：</a:t>
            </a:r>
            <a:endParaRPr lang="zh-CN" altLang="en-US" sz="1600">
              <a:solidFill>
                <a:srgbClr val="FF0000"/>
              </a:solidFill>
              <a:latin typeface="宋体" panose="02010600030101010101" pitchFamily="2" charset="-122"/>
              <a:ea typeface="宋体" panose="02010600030101010101" pitchFamily="2" charset="-122"/>
            </a:endParaRPr>
          </a:p>
        </p:txBody>
      </p:sp>
      <p:sp>
        <p:nvSpPr>
          <p:cNvPr id="6" name="文本框 5"/>
          <p:cNvSpPr txBox="1"/>
          <p:nvPr/>
        </p:nvSpPr>
        <p:spPr>
          <a:xfrm>
            <a:off x="2783840" y="1125855"/>
            <a:ext cx="5609590" cy="5462270"/>
          </a:xfrm>
          <a:prstGeom prst="rect">
            <a:avLst/>
          </a:prstGeom>
        </p:spPr>
        <p:txBody>
          <a:bodyPr wrap="square">
            <a:noAutofit/>
          </a:bodyPr>
          <a:lstStyle/>
          <a:p>
            <a:pPr marL="0" indent="17145" algn="l" defTabSz="266700">
              <a:lnSpc>
                <a:spcPct val="130000"/>
              </a:lnSpc>
              <a:spcBef>
                <a:spcPct val="0"/>
              </a:spcBef>
              <a:spcAft>
                <a:spcPct val="0"/>
              </a:spcAft>
            </a:pPr>
            <a:r>
              <a:rPr lang="en-US" altLang="zh-CN" sz="1400" b="1">
                <a:solidFill>
                  <a:srgbClr val="000000"/>
                </a:solidFill>
                <a:latin typeface="宋体" panose="02010600030101010101" pitchFamily="2" charset="-122"/>
                <a:ea typeface="宋体" panose="02010600030101010101" pitchFamily="2" charset="-122"/>
              </a:rPr>
              <a:t>2021</a:t>
            </a:r>
            <a:r>
              <a:rPr lang="zh-CN" altLang="en-US" sz="1400" b="1">
                <a:solidFill>
                  <a:srgbClr val="000000"/>
                </a:solidFill>
                <a:latin typeface="宋体" panose="02010600030101010101" pitchFamily="2" charset="-122"/>
                <a:ea typeface="宋体" panose="02010600030101010101" pitchFamily="2" charset="-122"/>
              </a:rPr>
              <a:t>年度中标项目有</a:t>
            </a:r>
            <a:r>
              <a:rPr lang="en-US" altLang="zh-CN" sz="1400" b="1">
                <a:solidFill>
                  <a:srgbClr val="000000"/>
                </a:solidFill>
                <a:latin typeface="宋体" panose="02010600030101010101" pitchFamily="2" charset="-122"/>
                <a:ea typeface="宋体" panose="02010600030101010101" pitchFamily="2" charset="-122"/>
              </a:rPr>
              <a:t>3</a:t>
            </a:r>
            <a:r>
              <a:rPr lang="zh-CN" altLang="en-US" sz="1400" b="1">
                <a:solidFill>
                  <a:srgbClr val="000000"/>
                </a:solidFill>
                <a:latin typeface="宋体" panose="02010600030101010101" pitchFamily="2" charset="-122"/>
                <a:ea typeface="宋体" panose="02010600030101010101" pitchFamily="2" charset="-122"/>
              </a:rPr>
              <a:t>个项目：</a:t>
            </a:r>
            <a:endParaRPr lang="zh-CN" altLang="en-US" sz="1400" b="1">
              <a:solidFill>
                <a:srgbClr val="000000"/>
              </a:solidFill>
              <a:latin typeface="宋体" panose="02010600030101010101" pitchFamily="2" charset="-122"/>
              <a:ea typeface="宋体" panose="02010600030101010101" pitchFamily="2" charset="-122"/>
            </a:endParaRPr>
          </a:p>
          <a:p>
            <a:pPr marL="0" indent="17145" algn="l" defTabSz="266700">
              <a:lnSpc>
                <a:spcPct val="130000"/>
              </a:lnSpc>
              <a:spcBef>
                <a:spcPct val="0"/>
              </a:spcBef>
              <a:spcAft>
                <a:spcPct val="0"/>
              </a:spcAft>
            </a:pPr>
            <a:r>
              <a:rPr lang="zh-CN" altLang="en-US" sz="1400">
                <a:solidFill>
                  <a:srgbClr val="000000"/>
                </a:solidFill>
                <a:latin typeface="宋体" panose="02010600030101010101" pitchFamily="2" charset="-122"/>
                <a:ea typeface="宋体" panose="02010600030101010101" pitchFamily="2" charset="-122"/>
              </a:rPr>
              <a:t>（</a:t>
            </a:r>
            <a:r>
              <a:rPr lang="en-US" altLang="zh-CN" sz="1400">
                <a:solidFill>
                  <a:srgbClr val="000000"/>
                </a:solidFill>
                <a:latin typeface="宋体" panose="02010600030101010101" pitchFamily="2" charset="-122"/>
                <a:ea typeface="宋体" panose="02010600030101010101" pitchFamily="2" charset="-122"/>
              </a:rPr>
              <a:t>1</a:t>
            </a:r>
            <a:r>
              <a:rPr lang="zh-CN" altLang="en-US" sz="1400">
                <a:solidFill>
                  <a:srgbClr val="000000"/>
                </a:solidFill>
                <a:latin typeface="宋体" panose="02010600030101010101" pitchFamily="2" charset="-122"/>
                <a:ea typeface="宋体" panose="02010600030101010101" pitchFamily="2" charset="-122"/>
              </a:rPr>
              <a:t>）雄县至白沟连接线（一期）工程用钢量</a:t>
            </a:r>
            <a:r>
              <a:rPr lang="en-US" altLang="zh-CN" sz="1400">
                <a:solidFill>
                  <a:srgbClr val="000000"/>
                </a:solidFill>
                <a:latin typeface="宋体" panose="02010600030101010101" pitchFamily="2" charset="-122"/>
                <a:ea typeface="宋体" panose="02010600030101010101" pitchFamily="2" charset="-122"/>
              </a:rPr>
              <a:t>800t</a:t>
            </a:r>
            <a:r>
              <a:rPr lang="zh-CN" altLang="en-US" sz="1400">
                <a:solidFill>
                  <a:srgbClr val="000000"/>
                </a:solidFill>
                <a:latin typeface="宋体" panose="02010600030101010101" pitchFamily="2" charset="-122"/>
                <a:ea typeface="宋体" panose="02010600030101010101" pitchFamily="2" charset="-122"/>
              </a:rPr>
              <a:t>；</a:t>
            </a:r>
            <a:endParaRPr lang="zh-CN" altLang="en-US" sz="1400">
              <a:solidFill>
                <a:srgbClr val="000000"/>
              </a:solidFill>
              <a:latin typeface="宋体" panose="02010600030101010101" pitchFamily="2" charset="-122"/>
              <a:ea typeface="宋体" panose="02010600030101010101" pitchFamily="2" charset="-122"/>
            </a:endParaRPr>
          </a:p>
          <a:p>
            <a:pPr marL="0" indent="17145" algn="l" defTabSz="266700">
              <a:lnSpc>
                <a:spcPct val="130000"/>
              </a:lnSpc>
              <a:spcBef>
                <a:spcPct val="0"/>
              </a:spcBef>
              <a:spcAft>
                <a:spcPct val="0"/>
              </a:spcAft>
            </a:pPr>
            <a:r>
              <a:rPr lang="zh-CN" altLang="en-US" sz="1400">
                <a:solidFill>
                  <a:srgbClr val="000000"/>
                </a:solidFill>
                <a:latin typeface="宋体" panose="02010600030101010101" pitchFamily="2" charset="-122"/>
                <a:ea typeface="宋体" panose="02010600030101010101" pitchFamily="2" charset="-122"/>
              </a:rPr>
              <a:t>（</a:t>
            </a:r>
            <a:r>
              <a:rPr lang="en-US" altLang="zh-CN" sz="1400">
                <a:solidFill>
                  <a:srgbClr val="000000"/>
                </a:solidFill>
                <a:latin typeface="宋体" panose="02010600030101010101" pitchFamily="2" charset="-122"/>
                <a:ea typeface="宋体" panose="02010600030101010101" pitchFamily="2" charset="-122"/>
              </a:rPr>
              <a:t>2</a:t>
            </a:r>
            <a:r>
              <a:rPr lang="zh-CN" altLang="en-US" sz="1400">
                <a:solidFill>
                  <a:srgbClr val="000000"/>
                </a:solidFill>
                <a:latin typeface="宋体" panose="02010600030101010101" pitchFamily="2" charset="-122"/>
                <a:ea typeface="宋体" panose="02010600030101010101" pitchFamily="2" charset="-122"/>
              </a:rPr>
              <a:t>）省道</a:t>
            </a:r>
            <a:r>
              <a:rPr lang="en-US" altLang="zh-CN" sz="1400">
                <a:solidFill>
                  <a:srgbClr val="000000"/>
                </a:solidFill>
                <a:latin typeface="宋体" panose="02010600030101010101" pitchFamily="2" charset="-122"/>
                <a:ea typeface="宋体" panose="02010600030101010101" pitchFamily="2" charset="-122"/>
              </a:rPr>
              <a:t>S333</a:t>
            </a:r>
            <a:r>
              <a:rPr lang="zh-CN" altLang="en-US" sz="1400">
                <a:solidFill>
                  <a:srgbClr val="000000"/>
                </a:solidFill>
                <a:latin typeface="宋体" panose="02010600030101010101" pitchFamily="2" charset="-122"/>
                <a:ea typeface="宋体" panose="02010600030101010101" pitchFamily="2" charset="-122"/>
              </a:rPr>
              <a:t>东延项目用钢量</a:t>
            </a:r>
            <a:r>
              <a:rPr lang="en-US" altLang="zh-CN" sz="1400">
                <a:solidFill>
                  <a:srgbClr val="000000"/>
                </a:solidFill>
                <a:latin typeface="宋体" panose="02010600030101010101" pitchFamily="2" charset="-122"/>
                <a:ea typeface="宋体" panose="02010600030101010101" pitchFamily="2" charset="-122"/>
              </a:rPr>
              <a:t>3457.8t</a:t>
            </a:r>
            <a:r>
              <a:rPr lang="zh-CN" altLang="en-US" sz="1400">
                <a:solidFill>
                  <a:srgbClr val="000000"/>
                </a:solidFill>
                <a:latin typeface="宋体" panose="02010600030101010101" pitchFamily="2" charset="-122"/>
                <a:ea typeface="宋体" panose="02010600030101010101" pitchFamily="2" charset="-122"/>
              </a:rPr>
              <a:t>；</a:t>
            </a:r>
            <a:endParaRPr lang="zh-CN" altLang="en-US" sz="1400">
              <a:solidFill>
                <a:srgbClr val="000000"/>
              </a:solidFill>
              <a:latin typeface="宋体" panose="02010600030101010101" pitchFamily="2" charset="-122"/>
              <a:ea typeface="宋体" panose="02010600030101010101" pitchFamily="2" charset="-122"/>
            </a:endParaRPr>
          </a:p>
          <a:p>
            <a:pPr marL="0" indent="17145" algn="l" defTabSz="266700">
              <a:lnSpc>
                <a:spcPct val="130000"/>
              </a:lnSpc>
              <a:spcBef>
                <a:spcPct val="0"/>
              </a:spcBef>
              <a:spcAft>
                <a:spcPct val="0"/>
              </a:spcAft>
            </a:pPr>
            <a:r>
              <a:rPr lang="zh-CN" altLang="en-US" sz="1400">
                <a:solidFill>
                  <a:srgbClr val="000000"/>
                </a:solidFill>
                <a:latin typeface="宋体" panose="02010600030101010101" pitchFamily="2" charset="-122"/>
                <a:ea typeface="宋体" panose="02010600030101010101" pitchFamily="2" charset="-122"/>
              </a:rPr>
              <a:t>（</a:t>
            </a:r>
            <a:r>
              <a:rPr lang="en-US" altLang="zh-CN" sz="1400">
                <a:solidFill>
                  <a:srgbClr val="000000"/>
                </a:solidFill>
                <a:latin typeface="宋体" panose="02010600030101010101" pitchFamily="2" charset="-122"/>
                <a:ea typeface="宋体" panose="02010600030101010101" pitchFamily="2" charset="-122"/>
              </a:rPr>
              <a:t>3</a:t>
            </a:r>
            <a:r>
              <a:rPr lang="zh-CN" altLang="en-US" sz="1400">
                <a:solidFill>
                  <a:srgbClr val="000000"/>
                </a:solidFill>
                <a:latin typeface="宋体" panose="02010600030101010101" pitchFamily="2" charset="-122"/>
                <a:ea typeface="宋体" panose="02010600030101010101" pitchFamily="2" charset="-122"/>
              </a:rPr>
              <a:t>）聊城市兴华路跨徒骇河大桥项目用钢量</a:t>
            </a:r>
            <a:r>
              <a:rPr lang="en-US" altLang="zh-CN" sz="1400">
                <a:solidFill>
                  <a:srgbClr val="000000"/>
                </a:solidFill>
                <a:latin typeface="宋体" panose="02010600030101010101" pitchFamily="2" charset="-122"/>
                <a:ea typeface="宋体" panose="02010600030101010101" pitchFamily="2" charset="-122"/>
              </a:rPr>
              <a:t>9159t</a:t>
            </a:r>
            <a:r>
              <a:rPr lang="zh-CN" altLang="en-US" sz="1400">
                <a:solidFill>
                  <a:srgbClr val="000000"/>
                </a:solidFill>
                <a:latin typeface="宋体" panose="02010600030101010101" pitchFamily="2" charset="-122"/>
                <a:ea typeface="宋体" panose="02010600030101010101" pitchFamily="2" charset="-122"/>
              </a:rPr>
              <a:t>；</a:t>
            </a:r>
            <a:endParaRPr lang="zh-CN" altLang="en-US" sz="1400">
              <a:solidFill>
                <a:srgbClr val="000000"/>
              </a:solidFill>
              <a:latin typeface="宋体" panose="02010600030101010101" pitchFamily="2" charset="-122"/>
              <a:ea typeface="宋体" panose="02010600030101010101" pitchFamily="2" charset="-122"/>
            </a:endParaRPr>
          </a:p>
          <a:p>
            <a:pPr marL="0" indent="17145" algn="l" defTabSz="266700">
              <a:lnSpc>
                <a:spcPct val="130000"/>
              </a:lnSpc>
              <a:spcBef>
                <a:spcPct val="0"/>
              </a:spcBef>
              <a:spcAft>
                <a:spcPct val="0"/>
              </a:spcAft>
            </a:pPr>
            <a:r>
              <a:rPr lang="en-US" altLang="zh-CN" sz="1400" b="1">
                <a:solidFill>
                  <a:srgbClr val="000000"/>
                </a:solidFill>
                <a:latin typeface="宋体" panose="02010600030101010101" pitchFamily="2" charset="-122"/>
                <a:ea typeface="宋体" panose="02010600030101010101" pitchFamily="2" charset="-122"/>
              </a:rPr>
              <a:t>2022</a:t>
            </a:r>
            <a:r>
              <a:rPr lang="zh-CN" altLang="en-US" sz="1400" b="1">
                <a:solidFill>
                  <a:srgbClr val="000000"/>
                </a:solidFill>
                <a:latin typeface="宋体" panose="02010600030101010101" pitchFamily="2" charset="-122"/>
                <a:ea typeface="宋体" panose="02010600030101010101" pitchFamily="2" charset="-122"/>
              </a:rPr>
              <a:t>年度中标项目有</a:t>
            </a:r>
            <a:r>
              <a:rPr lang="en-US" altLang="zh-CN" sz="1400" b="1">
                <a:solidFill>
                  <a:srgbClr val="000000"/>
                </a:solidFill>
                <a:latin typeface="宋体" panose="02010600030101010101" pitchFamily="2" charset="-122"/>
                <a:ea typeface="宋体" panose="02010600030101010101" pitchFamily="2" charset="-122"/>
              </a:rPr>
              <a:t>4</a:t>
            </a:r>
            <a:r>
              <a:rPr lang="zh-CN" altLang="en-US" sz="1400" b="1">
                <a:solidFill>
                  <a:srgbClr val="000000"/>
                </a:solidFill>
                <a:latin typeface="宋体" panose="02010600030101010101" pitchFamily="2" charset="-122"/>
                <a:ea typeface="宋体" panose="02010600030101010101" pitchFamily="2" charset="-122"/>
              </a:rPr>
              <a:t>个项目：</a:t>
            </a:r>
            <a:endParaRPr lang="zh-CN" altLang="en-US" sz="1400" b="1">
              <a:solidFill>
                <a:srgbClr val="000000"/>
              </a:solidFill>
              <a:latin typeface="宋体" panose="02010600030101010101" pitchFamily="2" charset="-122"/>
              <a:ea typeface="宋体" panose="02010600030101010101" pitchFamily="2" charset="-122"/>
            </a:endParaRPr>
          </a:p>
          <a:p>
            <a:pPr marL="0" indent="17145" algn="l" defTabSz="266700">
              <a:lnSpc>
                <a:spcPct val="130000"/>
              </a:lnSpc>
              <a:spcBef>
                <a:spcPct val="0"/>
              </a:spcBef>
              <a:spcAft>
                <a:spcPct val="0"/>
              </a:spcAft>
            </a:pPr>
            <a:r>
              <a:rPr lang="zh-CN" altLang="en-US" sz="1400">
                <a:solidFill>
                  <a:srgbClr val="000000"/>
                </a:solidFill>
                <a:latin typeface="宋体" panose="02010600030101010101" pitchFamily="2" charset="-122"/>
                <a:ea typeface="宋体" panose="02010600030101010101" pitchFamily="2" charset="-122"/>
              </a:rPr>
              <a:t>（</a:t>
            </a:r>
            <a:r>
              <a:rPr lang="en-US" altLang="zh-CN" sz="1400">
                <a:solidFill>
                  <a:srgbClr val="000000"/>
                </a:solidFill>
                <a:latin typeface="宋体" panose="02010600030101010101" pitchFamily="2" charset="-122"/>
                <a:ea typeface="宋体" panose="02010600030101010101" pitchFamily="2" charset="-122"/>
              </a:rPr>
              <a:t>1</a:t>
            </a:r>
            <a:r>
              <a:rPr lang="zh-CN" altLang="en-US" sz="1400">
                <a:solidFill>
                  <a:srgbClr val="000000"/>
                </a:solidFill>
                <a:latin typeface="宋体" panose="02010600030101010101" pitchFamily="2" charset="-122"/>
                <a:ea typeface="宋体" panose="02010600030101010101" pitchFamily="2" charset="-122"/>
              </a:rPr>
              <a:t>）复兴大街与新城大道项目用钢量</a:t>
            </a:r>
            <a:r>
              <a:rPr lang="en-US" altLang="zh-CN" sz="1400">
                <a:solidFill>
                  <a:srgbClr val="000000"/>
                </a:solidFill>
                <a:latin typeface="宋体" panose="02010600030101010101" pitchFamily="2" charset="-122"/>
                <a:ea typeface="宋体" panose="02010600030101010101" pitchFamily="2" charset="-122"/>
              </a:rPr>
              <a:t>287.912t</a:t>
            </a:r>
            <a:r>
              <a:rPr lang="zh-CN" altLang="en-US" sz="1400">
                <a:solidFill>
                  <a:srgbClr val="000000"/>
                </a:solidFill>
                <a:latin typeface="宋体" panose="02010600030101010101" pitchFamily="2" charset="-122"/>
                <a:ea typeface="宋体" panose="02010600030101010101" pitchFamily="2" charset="-122"/>
              </a:rPr>
              <a:t>；</a:t>
            </a:r>
            <a:endParaRPr lang="zh-CN" altLang="en-US" sz="1400">
              <a:solidFill>
                <a:srgbClr val="000000"/>
              </a:solidFill>
              <a:latin typeface="宋体" panose="02010600030101010101" pitchFamily="2" charset="-122"/>
              <a:ea typeface="宋体" panose="02010600030101010101" pitchFamily="2" charset="-122"/>
            </a:endParaRPr>
          </a:p>
          <a:p>
            <a:pPr marL="0" indent="17145" algn="l" defTabSz="266700">
              <a:lnSpc>
                <a:spcPct val="130000"/>
              </a:lnSpc>
              <a:spcBef>
                <a:spcPct val="0"/>
              </a:spcBef>
              <a:spcAft>
                <a:spcPct val="0"/>
              </a:spcAft>
            </a:pPr>
            <a:r>
              <a:rPr lang="zh-CN" altLang="en-US" sz="1400">
                <a:solidFill>
                  <a:srgbClr val="000000"/>
                </a:solidFill>
                <a:latin typeface="宋体" panose="02010600030101010101" pitchFamily="2" charset="-122"/>
                <a:ea typeface="宋体" panose="02010600030101010101" pitchFamily="2" charset="-122"/>
              </a:rPr>
              <a:t>（</a:t>
            </a:r>
            <a:r>
              <a:rPr lang="en-US" altLang="zh-CN" sz="1400">
                <a:solidFill>
                  <a:srgbClr val="000000"/>
                </a:solidFill>
                <a:latin typeface="宋体" panose="02010600030101010101" pitchFamily="2" charset="-122"/>
                <a:ea typeface="宋体" panose="02010600030101010101" pitchFamily="2" charset="-122"/>
              </a:rPr>
              <a:t>2</a:t>
            </a:r>
            <a:r>
              <a:rPr lang="zh-CN" altLang="en-US" sz="1400">
                <a:solidFill>
                  <a:srgbClr val="000000"/>
                </a:solidFill>
                <a:latin typeface="宋体" panose="02010600030101010101" pitchFamily="2" charset="-122"/>
                <a:ea typeface="宋体" panose="02010600030101010101" pitchFamily="2" charset="-122"/>
              </a:rPr>
              <a:t>）学府路太平河桥项目用钢量</a:t>
            </a:r>
            <a:r>
              <a:rPr lang="en-US" altLang="zh-CN" sz="1400">
                <a:solidFill>
                  <a:srgbClr val="000000"/>
                </a:solidFill>
                <a:latin typeface="宋体" panose="02010600030101010101" pitchFamily="2" charset="-122"/>
                <a:ea typeface="宋体" panose="02010600030101010101" pitchFamily="2" charset="-122"/>
              </a:rPr>
              <a:t>15000t</a:t>
            </a:r>
            <a:r>
              <a:rPr lang="zh-CN" altLang="en-US" sz="1400">
                <a:solidFill>
                  <a:srgbClr val="000000"/>
                </a:solidFill>
                <a:latin typeface="宋体" panose="02010600030101010101" pitchFamily="2" charset="-122"/>
                <a:ea typeface="宋体" panose="02010600030101010101" pitchFamily="2" charset="-122"/>
              </a:rPr>
              <a:t>；</a:t>
            </a:r>
            <a:endParaRPr lang="zh-CN" altLang="en-US" sz="1400">
              <a:solidFill>
                <a:srgbClr val="000000"/>
              </a:solidFill>
              <a:latin typeface="宋体" panose="02010600030101010101" pitchFamily="2" charset="-122"/>
              <a:ea typeface="宋体" panose="02010600030101010101" pitchFamily="2" charset="-122"/>
            </a:endParaRPr>
          </a:p>
          <a:p>
            <a:pPr marL="0" indent="17145" algn="l" defTabSz="266700">
              <a:lnSpc>
                <a:spcPct val="130000"/>
              </a:lnSpc>
              <a:spcBef>
                <a:spcPct val="0"/>
              </a:spcBef>
              <a:spcAft>
                <a:spcPct val="0"/>
              </a:spcAft>
            </a:pPr>
            <a:r>
              <a:rPr lang="zh-CN" altLang="en-US" sz="1400">
                <a:solidFill>
                  <a:srgbClr val="000000"/>
                </a:solidFill>
                <a:latin typeface="宋体" panose="02010600030101010101" pitchFamily="2" charset="-122"/>
                <a:ea typeface="宋体" panose="02010600030101010101" pitchFamily="2" charset="-122"/>
              </a:rPr>
              <a:t>（</a:t>
            </a:r>
            <a:r>
              <a:rPr lang="en-US" altLang="zh-CN" sz="1400">
                <a:solidFill>
                  <a:srgbClr val="000000"/>
                </a:solidFill>
                <a:latin typeface="宋体" panose="02010600030101010101" pitchFamily="2" charset="-122"/>
                <a:ea typeface="宋体" panose="02010600030101010101" pitchFamily="2" charset="-122"/>
              </a:rPr>
              <a:t>3</a:t>
            </a:r>
            <a:r>
              <a:rPr lang="zh-CN" altLang="en-US" sz="1400">
                <a:solidFill>
                  <a:srgbClr val="000000"/>
                </a:solidFill>
                <a:latin typeface="宋体" panose="02010600030101010101" pitchFamily="2" charset="-122"/>
                <a:ea typeface="宋体" panose="02010600030101010101" pitchFamily="2" charset="-122"/>
              </a:rPr>
              <a:t>）太原武宿（国际）机场高架桥项目用钢量</a:t>
            </a:r>
            <a:r>
              <a:rPr lang="en-US" altLang="zh-CN" sz="1400">
                <a:solidFill>
                  <a:srgbClr val="000000"/>
                </a:solidFill>
                <a:latin typeface="宋体" panose="02010600030101010101" pitchFamily="2" charset="-122"/>
                <a:ea typeface="宋体" panose="02010600030101010101" pitchFamily="2" charset="-122"/>
              </a:rPr>
              <a:t>8847.11t</a:t>
            </a:r>
            <a:r>
              <a:rPr lang="zh-CN" altLang="en-US" sz="1400">
                <a:solidFill>
                  <a:srgbClr val="000000"/>
                </a:solidFill>
                <a:latin typeface="宋体" panose="02010600030101010101" pitchFamily="2" charset="-122"/>
                <a:ea typeface="宋体" panose="02010600030101010101" pitchFamily="2" charset="-122"/>
              </a:rPr>
              <a:t>；</a:t>
            </a:r>
            <a:endParaRPr lang="zh-CN" altLang="en-US" sz="1400">
              <a:solidFill>
                <a:srgbClr val="000000"/>
              </a:solidFill>
              <a:latin typeface="宋体" panose="02010600030101010101" pitchFamily="2" charset="-122"/>
              <a:ea typeface="宋体" panose="02010600030101010101" pitchFamily="2" charset="-122"/>
            </a:endParaRPr>
          </a:p>
          <a:p>
            <a:pPr marL="0" indent="17145" algn="l" defTabSz="266700">
              <a:lnSpc>
                <a:spcPct val="130000"/>
              </a:lnSpc>
              <a:spcBef>
                <a:spcPct val="0"/>
              </a:spcBef>
              <a:spcAft>
                <a:spcPct val="0"/>
              </a:spcAft>
            </a:pPr>
            <a:r>
              <a:rPr lang="zh-CN" altLang="en-US" sz="1400">
                <a:solidFill>
                  <a:srgbClr val="000000"/>
                </a:solidFill>
                <a:latin typeface="宋体" panose="02010600030101010101" pitchFamily="2" charset="-122"/>
                <a:ea typeface="宋体" panose="02010600030101010101" pitchFamily="2" charset="-122"/>
              </a:rPr>
              <a:t>（</a:t>
            </a:r>
            <a:r>
              <a:rPr lang="en-US" altLang="zh-CN" sz="1400">
                <a:solidFill>
                  <a:srgbClr val="000000"/>
                </a:solidFill>
                <a:latin typeface="宋体" panose="02010600030101010101" pitchFamily="2" charset="-122"/>
                <a:ea typeface="宋体" panose="02010600030101010101" pitchFamily="2" charset="-122"/>
              </a:rPr>
              <a:t>4</a:t>
            </a:r>
            <a:r>
              <a:rPr lang="zh-CN" altLang="en-US" sz="1400">
                <a:solidFill>
                  <a:srgbClr val="000000"/>
                </a:solidFill>
                <a:latin typeface="宋体" panose="02010600030101010101" pitchFamily="2" charset="-122"/>
                <a:ea typeface="宋体" panose="02010600030101010101" pitchFamily="2" charset="-122"/>
              </a:rPr>
              <a:t>）济南黄河大桥项目用钢量</a:t>
            </a:r>
            <a:r>
              <a:rPr lang="en-US" altLang="zh-CN" sz="1400">
                <a:solidFill>
                  <a:srgbClr val="000000"/>
                </a:solidFill>
                <a:latin typeface="宋体" panose="02010600030101010101" pitchFamily="2" charset="-122"/>
                <a:ea typeface="宋体" panose="02010600030101010101" pitchFamily="2" charset="-122"/>
              </a:rPr>
              <a:t>9300t</a:t>
            </a:r>
            <a:r>
              <a:rPr lang="zh-CN" altLang="en-US" sz="1400">
                <a:solidFill>
                  <a:srgbClr val="000000"/>
                </a:solidFill>
                <a:latin typeface="宋体" panose="02010600030101010101" pitchFamily="2" charset="-122"/>
                <a:ea typeface="宋体" panose="02010600030101010101" pitchFamily="2" charset="-122"/>
              </a:rPr>
              <a:t>；</a:t>
            </a:r>
            <a:endParaRPr lang="zh-CN" altLang="en-US" sz="1400">
              <a:solidFill>
                <a:srgbClr val="000000"/>
              </a:solidFill>
              <a:latin typeface="宋体" panose="02010600030101010101" pitchFamily="2" charset="-122"/>
              <a:ea typeface="宋体" panose="02010600030101010101" pitchFamily="2" charset="-122"/>
            </a:endParaRPr>
          </a:p>
          <a:p>
            <a:pPr marL="0" indent="17145" algn="l" defTabSz="266700">
              <a:lnSpc>
                <a:spcPct val="130000"/>
              </a:lnSpc>
              <a:spcBef>
                <a:spcPct val="0"/>
              </a:spcBef>
              <a:spcAft>
                <a:spcPct val="0"/>
              </a:spcAft>
            </a:pPr>
            <a:r>
              <a:rPr lang="en-US" altLang="zh-CN" sz="1400" b="1">
                <a:solidFill>
                  <a:srgbClr val="000000"/>
                </a:solidFill>
                <a:latin typeface="宋体" panose="02010600030101010101" pitchFamily="2" charset="-122"/>
                <a:ea typeface="宋体" panose="02010600030101010101" pitchFamily="2" charset="-122"/>
              </a:rPr>
              <a:t>2023</a:t>
            </a:r>
            <a:r>
              <a:rPr lang="zh-CN" altLang="en-US" sz="1400" b="1">
                <a:solidFill>
                  <a:srgbClr val="000000"/>
                </a:solidFill>
                <a:latin typeface="宋体" panose="02010600030101010101" pitchFamily="2" charset="-122"/>
                <a:ea typeface="宋体" panose="02010600030101010101" pitchFamily="2" charset="-122"/>
              </a:rPr>
              <a:t>年度中标项目有</a:t>
            </a:r>
            <a:r>
              <a:rPr lang="en-US" altLang="zh-CN" sz="1400" b="1">
                <a:solidFill>
                  <a:srgbClr val="000000"/>
                </a:solidFill>
                <a:latin typeface="宋体" panose="02010600030101010101" pitchFamily="2" charset="-122"/>
                <a:ea typeface="宋体" panose="02010600030101010101" pitchFamily="2" charset="-122"/>
              </a:rPr>
              <a:t>7</a:t>
            </a:r>
            <a:r>
              <a:rPr lang="zh-CN" altLang="en-US" sz="1400" b="1">
                <a:solidFill>
                  <a:srgbClr val="000000"/>
                </a:solidFill>
                <a:latin typeface="宋体" panose="02010600030101010101" pitchFamily="2" charset="-122"/>
                <a:ea typeface="宋体" panose="02010600030101010101" pitchFamily="2" charset="-122"/>
              </a:rPr>
              <a:t>个项目：</a:t>
            </a:r>
            <a:endParaRPr lang="zh-CN" altLang="en-US" sz="1400" b="1">
              <a:solidFill>
                <a:srgbClr val="000000"/>
              </a:solidFill>
              <a:latin typeface="宋体" panose="02010600030101010101" pitchFamily="2" charset="-122"/>
              <a:ea typeface="宋体" panose="02010600030101010101" pitchFamily="2" charset="-122"/>
            </a:endParaRPr>
          </a:p>
          <a:p>
            <a:pPr marL="0" indent="17145" algn="l" defTabSz="266700">
              <a:lnSpc>
                <a:spcPct val="130000"/>
              </a:lnSpc>
              <a:spcBef>
                <a:spcPct val="0"/>
              </a:spcBef>
              <a:spcAft>
                <a:spcPct val="0"/>
              </a:spcAft>
            </a:pPr>
            <a:r>
              <a:rPr lang="zh-CN" altLang="en-US" sz="1400">
                <a:solidFill>
                  <a:srgbClr val="000000"/>
                </a:solidFill>
                <a:latin typeface="宋体" panose="02010600030101010101" pitchFamily="2" charset="-122"/>
                <a:ea typeface="宋体" panose="02010600030101010101" pitchFamily="2" charset="-122"/>
              </a:rPr>
              <a:t>（</a:t>
            </a:r>
            <a:r>
              <a:rPr lang="en-US" altLang="zh-CN" sz="1400">
                <a:solidFill>
                  <a:srgbClr val="000000"/>
                </a:solidFill>
                <a:latin typeface="宋体" panose="02010600030101010101" pitchFamily="2" charset="-122"/>
                <a:ea typeface="宋体" panose="02010600030101010101" pitchFamily="2" charset="-122"/>
              </a:rPr>
              <a:t>1</a:t>
            </a:r>
            <a:r>
              <a:rPr lang="zh-CN" altLang="en-US" sz="1400">
                <a:solidFill>
                  <a:srgbClr val="000000"/>
                </a:solidFill>
                <a:latin typeface="宋体" panose="02010600030101010101" pitchFamily="2" charset="-122"/>
                <a:ea typeface="宋体" panose="02010600030101010101" pitchFamily="2" charset="-122"/>
              </a:rPr>
              <a:t>）石家庄市泊水公园桥项目用钢量</a:t>
            </a:r>
            <a:r>
              <a:rPr lang="en-US" altLang="zh-CN" sz="1400">
                <a:solidFill>
                  <a:srgbClr val="000000"/>
                </a:solidFill>
                <a:latin typeface="宋体" panose="02010600030101010101" pitchFamily="2" charset="-122"/>
                <a:ea typeface="宋体" panose="02010600030101010101" pitchFamily="2" charset="-122"/>
              </a:rPr>
              <a:t>5613.9t</a:t>
            </a:r>
            <a:r>
              <a:rPr lang="zh-CN" altLang="en-US" sz="1400">
                <a:solidFill>
                  <a:srgbClr val="000000"/>
                </a:solidFill>
                <a:latin typeface="宋体" panose="02010600030101010101" pitchFamily="2" charset="-122"/>
                <a:ea typeface="宋体" panose="02010600030101010101" pitchFamily="2" charset="-122"/>
              </a:rPr>
              <a:t>；</a:t>
            </a:r>
            <a:endParaRPr lang="zh-CN" altLang="en-US" sz="1400">
              <a:solidFill>
                <a:srgbClr val="000000"/>
              </a:solidFill>
              <a:latin typeface="宋体" panose="02010600030101010101" pitchFamily="2" charset="-122"/>
              <a:ea typeface="宋体" panose="02010600030101010101" pitchFamily="2" charset="-122"/>
            </a:endParaRPr>
          </a:p>
          <a:p>
            <a:pPr marL="0" indent="17145" algn="l" defTabSz="266700">
              <a:lnSpc>
                <a:spcPct val="130000"/>
              </a:lnSpc>
              <a:spcBef>
                <a:spcPct val="0"/>
              </a:spcBef>
              <a:spcAft>
                <a:spcPct val="0"/>
              </a:spcAft>
            </a:pPr>
            <a:r>
              <a:rPr lang="zh-CN" altLang="en-US" sz="1400">
                <a:solidFill>
                  <a:srgbClr val="000000"/>
                </a:solidFill>
                <a:latin typeface="宋体" panose="02010600030101010101" pitchFamily="2" charset="-122"/>
                <a:ea typeface="宋体" panose="02010600030101010101" pitchFamily="2" charset="-122"/>
              </a:rPr>
              <a:t>（</a:t>
            </a:r>
            <a:r>
              <a:rPr lang="en-US" altLang="zh-CN" sz="1400">
                <a:solidFill>
                  <a:srgbClr val="000000"/>
                </a:solidFill>
                <a:latin typeface="宋体" panose="02010600030101010101" pitchFamily="2" charset="-122"/>
                <a:ea typeface="宋体" panose="02010600030101010101" pitchFamily="2" charset="-122"/>
              </a:rPr>
              <a:t>2</a:t>
            </a:r>
            <a:r>
              <a:rPr lang="zh-CN" altLang="en-US" sz="1400">
                <a:solidFill>
                  <a:srgbClr val="000000"/>
                </a:solidFill>
                <a:latin typeface="宋体" panose="02010600030101010101" pitchFamily="2" charset="-122"/>
                <a:ea typeface="宋体" panose="02010600030101010101" pitchFamily="2" charset="-122"/>
              </a:rPr>
              <a:t>）九龙湾配套设施一期项目用钢量</a:t>
            </a:r>
            <a:r>
              <a:rPr lang="en-US" altLang="zh-CN" sz="1400">
                <a:solidFill>
                  <a:srgbClr val="000000"/>
                </a:solidFill>
                <a:latin typeface="宋体" panose="02010600030101010101" pitchFamily="2" charset="-122"/>
                <a:ea typeface="宋体" panose="02010600030101010101" pitchFamily="2" charset="-122"/>
              </a:rPr>
              <a:t>570.983t</a:t>
            </a:r>
            <a:r>
              <a:rPr lang="zh-CN" altLang="en-US" sz="1400">
                <a:solidFill>
                  <a:srgbClr val="000000"/>
                </a:solidFill>
                <a:latin typeface="宋体" panose="02010600030101010101" pitchFamily="2" charset="-122"/>
                <a:ea typeface="宋体" panose="02010600030101010101" pitchFamily="2" charset="-122"/>
              </a:rPr>
              <a:t>；</a:t>
            </a:r>
            <a:endParaRPr lang="zh-CN" altLang="en-US" sz="1400">
              <a:solidFill>
                <a:srgbClr val="000000"/>
              </a:solidFill>
              <a:latin typeface="宋体" panose="02010600030101010101" pitchFamily="2" charset="-122"/>
              <a:ea typeface="宋体" panose="02010600030101010101" pitchFamily="2" charset="-122"/>
            </a:endParaRPr>
          </a:p>
          <a:p>
            <a:pPr marL="0" indent="17145" algn="l" defTabSz="266700">
              <a:lnSpc>
                <a:spcPct val="130000"/>
              </a:lnSpc>
              <a:spcBef>
                <a:spcPct val="0"/>
              </a:spcBef>
              <a:spcAft>
                <a:spcPct val="0"/>
              </a:spcAft>
            </a:pPr>
            <a:r>
              <a:rPr lang="zh-CN" altLang="en-US" sz="1400">
                <a:solidFill>
                  <a:srgbClr val="000000"/>
                </a:solidFill>
                <a:latin typeface="宋体" panose="02010600030101010101" pitchFamily="2" charset="-122"/>
                <a:ea typeface="宋体" panose="02010600030101010101" pitchFamily="2" charset="-122"/>
              </a:rPr>
              <a:t>（</a:t>
            </a:r>
            <a:r>
              <a:rPr lang="en-US" altLang="zh-CN" sz="1400">
                <a:solidFill>
                  <a:srgbClr val="000000"/>
                </a:solidFill>
                <a:latin typeface="宋体" panose="02010600030101010101" pitchFamily="2" charset="-122"/>
                <a:ea typeface="宋体" panose="02010600030101010101" pitchFamily="2" charset="-122"/>
              </a:rPr>
              <a:t>3</a:t>
            </a:r>
            <a:r>
              <a:rPr lang="zh-CN" altLang="en-US" sz="1400">
                <a:solidFill>
                  <a:srgbClr val="000000"/>
                </a:solidFill>
                <a:latin typeface="宋体" panose="02010600030101010101" pitchFamily="2" charset="-122"/>
                <a:ea typeface="宋体" panose="02010600030101010101" pitchFamily="2" charset="-122"/>
              </a:rPr>
              <a:t>）复兴大街南三环互通匝道桥钢箱梁工程用钢量</a:t>
            </a:r>
            <a:r>
              <a:rPr lang="en-US" altLang="zh-CN" sz="1400">
                <a:solidFill>
                  <a:srgbClr val="000000"/>
                </a:solidFill>
                <a:latin typeface="宋体" panose="02010600030101010101" pitchFamily="2" charset="-122"/>
                <a:ea typeface="宋体" panose="02010600030101010101" pitchFamily="2" charset="-122"/>
              </a:rPr>
              <a:t>1398.905t</a:t>
            </a:r>
            <a:r>
              <a:rPr lang="zh-CN" altLang="en-US" sz="1400">
                <a:solidFill>
                  <a:srgbClr val="000000"/>
                </a:solidFill>
                <a:latin typeface="宋体" panose="02010600030101010101" pitchFamily="2" charset="-122"/>
                <a:ea typeface="宋体" panose="02010600030101010101" pitchFamily="2" charset="-122"/>
              </a:rPr>
              <a:t>；</a:t>
            </a:r>
            <a:endParaRPr lang="zh-CN" altLang="en-US" sz="1400">
              <a:solidFill>
                <a:srgbClr val="000000"/>
              </a:solidFill>
              <a:latin typeface="宋体" panose="02010600030101010101" pitchFamily="2" charset="-122"/>
              <a:ea typeface="宋体" panose="02010600030101010101" pitchFamily="2" charset="-122"/>
            </a:endParaRPr>
          </a:p>
          <a:p>
            <a:pPr marL="0" indent="17145" algn="l" defTabSz="266700">
              <a:lnSpc>
                <a:spcPct val="130000"/>
              </a:lnSpc>
              <a:spcBef>
                <a:spcPct val="0"/>
              </a:spcBef>
              <a:spcAft>
                <a:spcPct val="0"/>
              </a:spcAft>
            </a:pPr>
            <a:r>
              <a:rPr lang="zh-CN" altLang="en-US" sz="1400">
                <a:solidFill>
                  <a:srgbClr val="000000"/>
                </a:solidFill>
                <a:latin typeface="宋体" panose="02010600030101010101" pitchFamily="2" charset="-122"/>
                <a:ea typeface="宋体" panose="02010600030101010101" pitchFamily="2" charset="-122"/>
              </a:rPr>
              <a:t>（</a:t>
            </a:r>
            <a:r>
              <a:rPr lang="en-US" altLang="zh-CN" sz="1400">
                <a:solidFill>
                  <a:srgbClr val="000000"/>
                </a:solidFill>
                <a:latin typeface="宋体" panose="02010600030101010101" pitchFamily="2" charset="-122"/>
                <a:ea typeface="宋体" panose="02010600030101010101" pitchFamily="2" charset="-122"/>
              </a:rPr>
              <a:t>4</a:t>
            </a:r>
            <a:r>
              <a:rPr lang="zh-CN" altLang="en-US" sz="1400">
                <a:solidFill>
                  <a:srgbClr val="000000"/>
                </a:solidFill>
                <a:latin typeface="宋体" panose="02010600030101010101" pitchFamily="2" charset="-122"/>
                <a:ea typeface="宋体" panose="02010600030101010101" pitchFamily="2" charset="-122"/>
              </a:rPr>
              <a:t>）上跨天山公园桥梁工程用钢量</a:t>
            </a:r>
            <a:r>
              <a:rPr lang="en-US" altLang="zh-CN" sz="1400">
                <a:solidFill>
                  <a:srgbClr val="000000"/>
                </a:solidFill>
                <a:latin typeface="宋体" panose="02010600030101010101" pitchFamily="2" charset="-122"/>
                <a:ea typeface="宋体" panose="02010600030101010101" pitchFamily="2" charset="-122"/>
              </a:rPr>
              <a:t>385.51t</a:t>
            </a:r>
            <a:r>
              <a:rPr lang="zh-CN" altLang="en-US" sz="1400">
                <a:solidFill>
                  <a:srgbClr val="000000"/>
                </a:solidFill>
                <a:latin typeface="宋体" panose="02010600030101010101" pitchFamily="2" charset="-122"/>
                <a:ea typeface="宋体" panose="02010600030101010101" pitchFamily="2" charset="-122"/>
              </a:rPr>
              <a:t>；</a:t>
            </a:r>
            <a:endParaRPr lang="zh-CN" altLang="en-US" sz="1400">
              <a:solidFill>
                <a:srgbClr val="000000"/>
              </a:solidFill>
              <a:latin typeface="宋体" panose="02010600030101010101" pitchFamily="2" charset="-122"/>
              <a:ea typeface="宋体" panose="02010600030101010101" pitchFamily="2" charset="-122"/>
            </a:endParaRPr>
          </a:p>
          <a:p>
            <a:pPr marL="0" indent="17145" algn="l" defTabSz="266700">
              <a:lnSpc>
                <a:spcPct val="130000"/>
              </a:lnSpc>
              <a:spcBef>
                <a:spcPct val="0"/>
              </a:spcBef>
              <a:spcAft>
                <a:spcPct val="0"/>
              </a:spcAft>
            </a:pPr>
            <a:r>
              <a:rPr lang="zh-CN" altLang="en-US" sz="1400">
                <a:solidFill>
                  <a:srgbClr val="000000"/>
                </a:solidFill>
                <a:latin typeface="宋体" panose="02010600030101010101" pitchFamily="2" charset="-122"/>
                <a:ea typeface="宋体" panose="02010600030101010101" pitchFamily="2" charset="-122"/>
              </a:rPr>
              <a:t>（</a:t>
            </a:r>
            <a:r>
              <a:rPr lang="en-US" altLang="zh-CN" sz="1400">
                <a:solidFill>
                  <a:srgbClr val="000000"/>
                </a:solidFill>
                <a:latin typeface="宋体" panose="02010600030101010101" pitchFamily="2" charset="-122"/>
                <a:ea typeface="宋体" panose="02010600030101010101" pitchFamily="2" charset="-122"/>
              </a:rPr>
              <a:t>5</a:t>
            </a:r>
            <a:r>
              <a:rPr lang="zh-CN" altLang="en-US" sz="1400">
                <a:solidFill>
                  <a:srgbClr val="000000"/>
                </a:solidFill>
                <a:latin typeface="宋体" panose="02010600030101010101" pitchFamily="2" charset="-122"/>
                <a:ea typeface="宋体" panose="02010600030101010101" pitchFamily="2" charset="-122"/>
              </a:rPr>
              <a:t>）跨越裕华东路及石栾大街系列桥梁用钢量</a:t>
            </a:r>
            <a:r>
              <a:rPr lang="en-US" altLang="zh-CN" sz="1400">
                <a:solidFill>
                  <a:srgbClr val="000000"/>
                </a:solidFill>
                <a:latin typeface="宋体" panose="02010600030101010101" pitchFamily="2" charset="-122"/>
                <a:ea typeface="宋体" panose="02010600030101010101" pitchFamily="2" charset="-122"/>
              </a:rPr>
              <a:t>2012t</a:t>
            </a:r>
            <a:r>
              <a:rPr lang="zh-CN" altLang="en-US" sz="1400">
                <a:solidFill>
                  <a:srgbClr val="000000"/>
                </a:solidFill>
                <a:latin typeface="宋体" panose="02010600030101010101" pitchFamily="2" charset="-122"/>
                <a:ea typeface="宋体" panose="02010600030101010101" pitchFamily="2" charset="-122"/>
              </a:rPr>
              <a:t>；</a:t>
            </a:r>
            <a:endParaRPr lang="zh-CN" altLang="en-US" sz="1400">
              <a:solidFill>
                <a:srgbClr val="000000"/>
              </a:solidFill>
              <a:latin typeface="宋体" panose="02010600030101010101" pitchFamily="2" charset="-122"/>
              <a:ea typeface="宋体" panose="02010600030101010101" pitchFamily="2" charset="-122"/>
            </a:endParaRPr>
          </a:p>
          <a:p>
            <a:pPr marL="0" indent="17145" algn="l" defTabSz="266700">
              <a:lnSpc>
                <a:spcPct val="130000"/>
              </a:lnSpc>
              <a:spcBef>
                <a:spcPct val="0"/>
              </a:spcBef>
              <a:spcAft>
                <a:spcPct val="0"/>
              </a:spcAft>
            </a:pPr>
            <a:r>
              <a:rPr lang="zh-CN" altLang="en-US" sz="1400">
                <a:solidFill>
                  <a:srgbClr val="000000"/>
                </a:solidFill>
                <a:latin typeface="宋体" panose="02010600030101010101" pitchFamily="2" charset="-122"/>
                <a:ea typeface="宋体" panose="02010600030101010101" pitchFamily="2" charset="-122"/>
              </a:rPr>
              <a:t>（</a:t>
            </a:r>
            <a:r>
              <a:rPr lang="en-US" altLang="zh-CN" sz="1400">
                <a:solidFill>
                  <a:srgbClr val="000000"/>
                </a:solidFill>
                <a:latin typeface="宋体" panose="02010600030101010101" pitchFamily="2" charset="-122"/>
                <a:ea typeface="宋体" panose="02010600030101010101" pitchFamily="2" charset="-122"/>
              </a:rPr>
              <a:t>6</a:t>
            </a:r>
            <a:r>
              <a:rPr lang="zh-CN" altLang="en-US" sz="1400">
                <a:solidFill>
                  <a:srgbClr val="000000"/>
                </a:solidFill>
                <a:latin typeface="宋体" panose="02010600030101010101" pitchFamily="2" charset="-122"/>
                <a:ea typeface="宋体" panose="02010600030101010101" pitchFamily="2" charset="-122"/>
              </a:rPr>
              <a:t>）盐城市新洋港斜拉索大桥工程用钢量</a:t>
            </a:r>
            <a:r>
              <a:rPr lang="en-US" altLang="zh-CN" sz="1400">
                <a:solidFill>
                  <a:srgbClr val="000000"/>
                </a:solidFill>
                <a:latin typeface="宋体" panose="02010600030101010101" pitchFamily="2" charset="-122"/>
                <a:ea typeface="宋体" panose="02010600030101010101" pitchFamily="2" charset="-122"/>
              </a:rPr>
              <a:t>8200t</a:t>
            </a:r>
            <a:r>
              <a:rPr lang="zh-CN" altLang="en-US" sz="1400">
                <a:solidFill>
                  <a:srgbClr val="000000"/>
                </a:solidFill>
                <a:latin typeface="宋体" panose="02010600030101010101" pitchFamily="2" charset="-122"/>
                <a:ea typeface="宋体" panose="02010600030101010101" pitchFamily="2" charset="-122"/>
              </a:rPr>
              <a:t>；</a:t>
            </a:r>
            <a:endParaRPr lang="zh-CN" altLang="en-US" sz="1400">
              <a:solidFill>
                <a:srgbClr val="000000"/>
              </a:solidFill>
              <a:latin typeface="宋体" panose="02010600030101010101" pitchFamily="2" charset="-122"/>
              <a:ea typeface="宋体" panose="02010600030101010101" pitchFamily="2" charset="-122"/>
            </a:endParaRPr>
          </a:p>
          <a:p>
            <a:pPr marL="0" indent="17145" algn="l" defTabSz="266700">
              <a:lnSpc>
                <a:spcPct val="130000"/>
              </a:lnSpc>
              <a:spcBef>
                <a:spcPct val="0"/>
              </a:spcBef>
              <a:spcAft>
                <a:spcPct val="0"/>
              </a:spcAft>
            </a:pPr>
            <a:r>
              <a:rPr lang="zh-CN" altLang="en-US" sz="1400">
                <a:solidFill>
                  <a:srgbClr val="000000"/>
                </a:solidFill>
                <a:latin typeface="宋体" panose="02010600030101010101" pitchFamily="2" charset="-122"/>
                <a:ea typeface="宋体" panose="02010600030101010101" pitchFamily="2" charset="-122"/>
              </a:rPr>
              <a:t>（</a:t>
            </a:r>
            <a:r>
              <a:rPr lang="en-US" altLang="zh-CN" sz="1400">
                <a:solidFill>
                  <a:srgbClr val="000000"/>
                </a:solidFill>
                <a:latin typeface="宋体" panose="02010600030101010101" pitchFamily="2" charset="-122"/>
                <a:ea typeface="宋体" panose="02010600030101010101" pitchFamily="2" charset="-122"/>
              </a:rPr>
              <a:t>7</a:t>
            </a:r>
            <a:r>
              <a:rPr lang="zh-CN" altLang="en-US" sz="1400">
                <a:solidFill>
                  <a:srgbClr val="000000"/>
                </a:solidFill>
                <a:latin typeface="宋体" panose="02010600030101010101" pitchFamily="2" charset="-122"/>
                <a:ea typeface="宋体" panose="02010600030101010101" pitchFamily="2" charset="-122"/>
              </a:rPr>
              <a:t>）高铁片区</a:t>
            </a:r>
            <a:r>
              <a:rPr lang="en-US" altLang="zh-CN" sz="1400">
                <a:solidFill>
                  <a:srgbClr val="000000"/>
                </a:solidFill>
                <a:latin typeface="宋体" panose="02010600030101010101" pitchFamily="2" charset="-122"/>
                <a:ea typeface="宋体" panose="02010600030101010101" pitchFamily="2" charset="-122"/>
              </a:rPr>
              <a:t>32</a:t>
            </a:r>
            <a:r>
              <a:rPr lang="zh-CN" altLang="en-US" sz="1400">
                <a:solidFill>
                  <a:srgbClr val="000000"/>
                </a:solidFill>
                <a:latin typeface="宋体" panose="02010600030101010101" pitchFamily="2" charset="-122"/>
                <a:ea typeface="宋体" panose="02010600030101010101" pitchFamily="2" charset="-122"/>
              </a:rPr>
              <a:t>号地块城市会客厅项目用钢量</a:t>
            </a:r>
            <a:r>
              <a:rPr lang="en-US" altLang="zh-CN" sz="1400">
                <a:solidFill>
                  <a:srgbClr val="000000"/>
                </a:solidFill>
                <a:latin typeface="宋体" panose="02010600030101010101" pitchFamily="2" charset="-122"/>
                <a:ea typeface="宋体" panose="02010600030101010101" pitchFamily="2" charset="-122"/>
              </a:rPr>
              <a:t>7288.873t.</a:t>
            </a:r>
            <a:endParaRPr lang="en-US" altLang="zh-CN" sz="1400">
              <a:solidFill>
                <a:srgbClr val="000000"/>
              </a:solidFill>
              <a:latin typeface="宋体" panose="02010600030101010101" pitchFamily="2" charset="-122"/>
              <a:ea typeface="宋体" panose="02010600030101010101" pitchFamily="2" charset="-122"/>
            </a:endParaRPr>
          </a:p>
          <a:p>
            <a:pPr marL="0" indent="17145" algn="l" defTabSz="266700">
              <a:lnSpc>
                <a:spcPct val="130000"/>
              </a:lnSpc>
              <a:spcBef>
                <a:spcPct val="0"/>
              </a:spcBef>
              <a:spcAft>
                <a:spcPct val="0"/>
              </a:spcAft>
            </a:pPr>
            <a:r>
              <a:rPr lang="en-US" altLang="zh-CN" sz="1400">
                <a:solidFill>
                  <a:srgbClr val="000000"/>
                </a:solidFill>
                <a:latin typeface="宋体" panose="02010600030101010101" pitchFamily="2" charset="-122"/>
                <a:ea typeface="宋体" panose="02010600030101010101" pitchFamily="2" charset="-122"/>
              </a:rPr>
              <a:t>    </a:t>
            </a:r>
            <a:r>
              <a:rPr lang="zh-CN" altLang="en-US" sz="1400">
                <a:solidFill>
                  <a:srgbClr val="000000"/>
                </a:solidFill>
                <a:latin typeface="宋体" panose="02010600030101010101" pitchFamily="2" charset="-122"/>
                <a:ea typeface="宋体" panose="02010600030101010101" pitchFamily="2" charset="-122"/>
              </a:rPr>
              <a:t>上述</a:t>
            </a:r>
            <a:r>
              <a:rPr lang="en-US" altLang="zh-CN" sz="1400">
                <a:solidFill>
                  <a:srgbClr val="000000"/>
                </a:solidFill>
                <a:latin typeface="宋体" panose="02010600030101010101" pitchFamily="2" charset="-122"/>
                <a:ea typeface="宋体" panose="02010600030101010101" pitchFamily="2" charset="-122"/>
              </a:rPr>
              <a:t>14</a:t>
            </a:r>
            <a:r>
              <a:rPr lang="zh-CN" altLang="en-US" sz="1400">
                <a:solidFill>
                  <a:srgbClr val="000000"/>
                </a:solidFill>
                <a:latin typeface="宋体" panose="02010600030101010101" pitchFamily="2" charset="-122"/>
                <a:ea typeface="宋体" panose="02010600030101010101" pitchFamily="2" charset="-122"/>
              </a:rPr>
              <a:t>个项目应用效果良好</a:t>
            </a:r>
            <a:r>
              <a:rPr lang="en-US" altLang="zh-CN" sz="1400">
                <a:solidFill>
                  <a:srgbClr val="000000"/>
                </a:solidFill>
                <a:latin typeface="宋体" panose="02010600030101010101" pitchFamily="2" charset="-122"/>
                <a:ea typeface="宋体" panose="02010600030101010101" pitchFamily="2" charset="-122"/>
              </a:rPr>
              <a:t>,</a:t>
            </a:r>
            <a:r>
              <a:rPr lang="zh-CN" altLang="en-US" sz="1400">
                <a:solidFill>
                  <a:srgbClr val="000000"/>
                </a:solidFill>
                <a:latin typeface="宋体" panose="02010600030101010101" pitchFamily="2" charset="-122"/>
                <a:ea typeface="宋体" panose="02010600030101010101" pitchFamily="2" charset="-122"/>
              </a:rPr>
              <a:t>创造了良好的经济效益，已实现规模化应用，成果的转化程度高。下面是近三年来应用项目的概况简介：</a:t>
            </a:r>
            <a:endParaRPr lang="zh-CN" altLang="en-US" sz="1400">
              <a:solidFill>
                <a:srgbClr val="000000"/>
              </a:solidFill>
              <a:latin typeface="宋体" panose="02010600030101010101" pitchFamily="2" charset="-122"/>
              <a:ea typeface="宋体" panose="02010600030101010101" pitchFamily="2" charset="-122"/>
            </a:endParaRPr>
          </a:p>
        </p:txBody>
      </p:sp>
      <p:graphicFrame>
        <p:nvGraphicFramePr>
          <p:cNvPr id="9" name="表格 8"/>
          <p:cNvGraphicFramePr/>
          <p:nvPr>
            <p:custDataLst>
              <p:tags r:id="rId1"/>
            </p:custDataLst>
          </p:nvPr>
        </p:nvGraphicFramePr>
        <p:xfrm>
          <a:off x="8427085" y="764540"/>
          <a:ext cx="3482975" cy="5666105"/>
        </p:xfrm>
        <a:graphic>
          <a:graphicData uri="http://schemas.openxmlformats.org/drawingml/2006/table">
            <a:tbl>
              <a:tblPr/>
              <a:tblGrid>
                <a:gridCol w="746760"/>
                <a:gridCol w="2736215"/>
              </a:tblGrid>
              <a:tr h="280035">
                <a:tc>
                  <a:txBody>
                    <a:bodyPr/>
                    <a:lstStyle/>
                    <a:p>
                      <a:pPr marL="0" indent="0" algn="ctr">
                        <a:lnSpc>
                          <a:spcPct val="150000"/>
                        </a:lnSpc>
                        <a:spcBef>
                          <a:spcPct val="0"/>
                        </a:spcBef>
                        <a:spcAft>
                          <a:spcPct val="0"/>
                        </a:spcAft>
                      </a:pPr>
                      <a:r>
                        <a:rPr lang="zh-CN" sz="1100" b="1">
                          <a:solidFill>
                            <a:srgbClr val="000000"/>
                          </a:solidFill>
                          <a:latin typeface="宋体" panose="02010600030101010101" pitchFamily="2" charset="-122"/>
                          <a:ea typeface="宋体" panose="02010600030101010101" pitchFamily="2" charset="-122"/>
                        </a:rPr>
                        <a:t>应用项目</a:t>
                      </a:r>
                      <a:endParaRPr lang="zh-CN" sz="1100" b="1">
                        <a:solidFill>
                          <a:srgbClr val="000000"/>
                        </a:solidFill>
                        <a:latin typeface="宋体" panose="02010600030101010101" pitchFamily="2" charset="-122"/>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zh-CN" sz="1100" b="1">
                          <a:solidFill>
                            <a:srgbClr val="FF0000"/>
                          </a:solidFill>
                          <a:latin typeface="宋体" panose="02010600030101010101" pitchFamily="2" charset="-122"/>
                          <a:ea typeface="宋体" panose="02010600030101010101" pitchFamily="2" charset="-122"/>
                        </a:rPr>
                        <a:t>代表性工程效果图片</a:t>
                      </a:r>
                      <a:endParaRPr lang="zh-CN" sz="1100" b="1">
                        <a:solidFill>
                          <a:srgbClr val="FF0000"/>
                        </a:solidFill>
                        <a:latin typeface="宋体" panose="02010600030101010101" pitchFamily="2" charset="-122"/>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008380">
                <a:tc>
                  <a:txBody>
                    <a:bodyPr/>
                    <a:lstStyle/>
                    <a:p>
                      <a:pPr marL="0" indent="0" algn="ctr">
                        <a:lnSpc>
                          <a:spcPct val="150000"/>
                        </a:lnSpc>
                        <a:spcBef>
                          <a:spcPct val="0"/>
                        </a:spcBef>
                        <a:spcAft>
                          <a:spcPct val="0"/>
                        </a:spcAft>
                      </a:pPr>
                      <a:r>
                        <a:rPr lang="zh-CN" altLang="en-US" sz="1100">
                          <a:solidFill>
                            <a:schemeClr val="tx1"/>
                          </a:solidFill>
                          <a:latin typeface="宋体" panose="02010600030101010101" pitchFamily="2" charset="-122"/>
                          <a:ea typeface="宋体" panose="02010600030101010101" pitchFamily="2" charset="-122"/>
                        </a:rPr>
                        <a:t>雄县至白沟连接线工程</a:t>
                      </a:r>
                      <a:endParaRPr lang="zh-CN" altLang="en-US" sz="1100">
                        <a:solidFill>
                          <a:schemeClr val="tx1"/>
                        </a:solidFill>
                        <a:latin typeface="宋体" panose="02010600030101010101" pitchFamily="2" charset="-122"/>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l">
                        <a:lnSpc>
                          <a:spcPct val="150000"/>
                        </a:lnSpc>
                        <a:spcBef>
                          <a:spcPct val="0"/>
                        </a:spcBef>
                        <a:spcAft>
                          <a:spcPct val="0"/>
                        </a:spcAft>
                      </a:pPr>
                      <a:endParaRPr lang="zh-CN" sz="1100" b="1">
                        <a:latin typeface="宋体" panose="02010600030101010101" pitchFamily="2" charset="-122"/>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018540">
                <a:tc>
                  <a:txBody>
                    <a:bodyPr/>
                    <a:lstStyle/>
                    <a:p>
                      <a:pPr marL="0" indent="0" algn="ctr">
                        <a:lnSpc>
                          <a:spcPct val="150000"/>
                        </a:lnSpc>
                        <a:spcBef>
                          <a:spcPct val="0"/>
                        </a:spcBef>
                        <a:spcAft>
                          <a:spcPct val="0"/>
                        </a:spcAft>
                      </a:pPr>
                      <a:r>
                        <a:rPr lang="zh-CN" altLang="en-US" sz="1100">
                          <a:solidFill>
                            <a:srgbClr val="FF0000"/>
                          </a:solidFill>
                          <a:latin typeface="宋体" panose="02010600030101010101" pitchFamily="2" charset="-122"/>
                          <a:ea typeface="宋体" panose="02010600030101010101" pitchFamily="2" charset="-122"/>
                          <a:sym typeface="+mn-ea"/>
                        </a:rPr>
                        <a:t>济南黄河大桥项目</a:t>
                      </a:r>
                      <a:endParaRPr lang="zh-CN" altLang="en-US" sz="1100">
                        <a:solidFill>
                          <a:srgbClr val="FF0000"/>
                        </a:solidFill>
                        <a:latin typeface="宋体" panose="02010600030101010101" pitchFamily="2" charset="-122"/>
                        <a:ea typeface="宋体" panose="02010600030101010101" pitchFamily="2" charset="-122"/>
                        <a:sym typeface="+mn-ea"/>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50000"/>
                        </a:lnSpc>
                        <a:spcBef>
                          <a:spcPct val="0"/>
                        </a:spcBef>
                        <a:spcAft>
                          <a:spcPct val="0"/>
                        </a:spcAft>
                      </a:pPr>
                      <a:endParaRPr lang="zh-CN" sz="1100">
                        <a:latin typeface="宋体" panose="02010600030101010101" pitchFamily="2" charset="-122"/>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061720">
                <a:tc>
                  <a:txBody>
                    <a:bodyPr/>
                    <a:lstStyle/>
                    <a:p>
                      <a:pPr marL="0" indent="0" algn="ctr">
                        <a:lnSpc>
                          <a:spcPct val="150000"/>
                        </a:lnSpc>
                        <a:spcBef>
                          <a:spcPct val="0"/>
                        </a:spcBef>
                        <a:spcAft>
                          <a:spcPct val="0"/>
                        </a:spcAft>
                      </a:pPr>
                      <a:r>
                        <a:rPr lang="zh-CN" altLang="en-US" sz="1100">
                          <a:solidFill>
                            <a:schemeClr val="tx1"/>
                          </a:solidFill>
                          <a:latin typeface="宋体" panose="02010600030101010101" pitchFamily="2" charset="-122"/>
                          <a:ea typeface="宋体" panose="02010600030101010101" pitchFamily="2" charset="-122"/>
                        </a:rPr>
                        <a:t>聊城市兴华路跨徒骇河大桥项目</a:t>
                      </a:r>
                      <a:endParaRPr lang="zh-CN" altLang="en-US" sz="1100">
                        <a:solidFill>
                          <a:schemeClr val="tx1"/>
                        </a:solidFill>
                        <a:latin typeface="宋体" panose="02010600030101010101" pitchFamily="2" charset="-122"/>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50000"/>
                        </a:lnSpc>
                        <a:spcBef>
                          <a:spcPct val="0"/>
                        </a:spcBef>
                        <a:spcAft>
                          <a:spcPct val="0"/>
                        </a:spcAft>
                      </a:pPr>
                      <a:endParaRPr lang="zh-CN" sz="1100" b="1">
                        <a:solidFill>
                          <a:srgbClr val="0000FF"/>
                        </a:solidFill>
                        <a:latin typeface="宋体" panose="02010600030101010101" pitchFamily="2" charset="-122"/>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961390">
                <a:tc>
                  <a:txBody>
                    <a:bodyPr/>
                    <a:lstStyle/>
                    <a:p>
                      <a:pPr marL="0" indent="0" algn="ctr">
                        <a:lnSpc>
                          <a:spcPct val="150000"/>
                        </a:lnSpc>
                        <a:spcBef>
                          <a:spcPct val="0"/>
                        </a:spcBef>
                        <a:spcAft>
                          <a:spcPct val="0"/>
                        </a:spcAft>
                      </a:pPr>
                      <a:r>
                        <a:rPr lang="zh-CN" altLang="en-US" sz="1100">
                          <a:solidFill>
                            <a:srgbClr val="FF0000"/>
                          </a:solidFill>
                          <a:latin typeface="宋体" panose="02010600030101010101" pitchFamily="2" charset="-122"/>
                          <a:ea typeface="宋体" panose="02010600030101010101" pitchFamily="2" charset="-122"/>
                          <a:sym typeface="+mn-ea"/>
                        </a:rPr>
                        <a:t>学府路太平河桥</a:t>
                      </a:r>
                      <a:endParaRPr lang="zh-CN" altLang="en-US" sz="1100">
                        <a:solidFill>
                          <a:srgbClr val="FF0000"/>
                        </a:solidFill>
                        <a:latin typeface="宋体" panose="02010600030101010101" pitchFamily="2" charset="-122"/>
                        <a:ea typeface="宋体" panose="02010600030101010101" pitchFamily="2" charset="-122"/>
                        <a:sym typeface="+mn-ea"/>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50000"/>
                        </a:lnSpc>
                        <a:spcBef>
                          <a:spcPct val="0"/>
                        </a:spcBef>
                        <a:spcAft>
                          <a:spcPct val="0"/>
                        </a:spcAft>
                      </a:pPr>
                      <a:endParaRPr lang="zh-CN" sz="1100" b="1">
                        <a:latin typeface="宋体" panose="02010600030101010101" pitchFamily="2" charset="-122"/>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336040">
                <a:tc>
                  <a:txBody>
                    <a:bodyPr/>
                    <a:lstStyle/>
                    <a:p>
                      <a:pPr marL="0" indent="0" algn="ctr">
                        <a:lnSpc>
                          <a:spcPct val="150000"/>
                        </a:lnSpc>
                        <a:spcBef>
                          <a:spcPct val="0"/>
                        </a:spcBef>
                        <a:spcAft>
                          <a:spcPct val="0"/>
                        </a:spcAft>
                      </a:pPr>
                      <a:r>
                        <a:rPr lang="zh-CN" altLang="en-US" sz="1100">
                          <a:solidFill>
                            <a:srgbClr val="FF0000"/>
                          </a:solidFill>
                          <a:latin typeface="宋体" panose="02010600030101010101" pitchFamily="2" charset="-122"/>
                          <a:ea typeface="宋体" panose="02010600030101010101" pitchFamily="2" charset="-122"/>
                          <a:sym typeface="+mn-ea"/>
                        </a:rPr>
                        <a:t>石家庄市泊水公园桥项目</a:t>
                      </a:r>
                      <a:endParaRPr lang="zh-CN" altLang="en-US" sz="1100">
                        <a:solidFill>
                          <a:srgbClr val="FF0000"/>
                        </a:solidFill>
                        <a:latin typeface="宋体" panose="02010600030101010101" pitchFamily="2" charset="-122"/>
                        <a:ea typeface="宋体" panose="02010600030101010101" pitchFamily="2" charset="-122"/>
                      </a:endParaRPr>
                    </a:p>
                    <a:p>
                      <a:pPr marL="0" indent="0" algn="ctr">
                        <a:lnSpc>
                          <a:spcPct val="150000"/>
                        </a:lnSpc>
                        <a:spcBef>
                          <a:spcPct val="0"/>
                        </a:spcBef>
                        <a:spcAft>
                          <a:spcPct val="0"/>
                        </a:spcAft>
                      </a:pPr>
                      <a:endParaRPr lang="zh-CN" altLang="en-US" sz="1100">
                        <a:solidFill>
                          <a:srgbClr val="FF0000"/>
                        </a:solidFill>
                        <a:latin typeface="宋体" panose="02010600030101010101" pitchFamily="2" charset="-122"/>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ct val="150000"/>
                        </a:lnSpc>
                        <a:spcBef>
                          <a:spcPct val="0"/>
                        </a:spcBef>
                        <a:spcAft>
                          <a:spcPct val="0"/>
                        </a:spcAft>
                      </a:pPr>
                      <a:endParaRPr lang="zh-CN" sz="1100" b="1">
                        <a:latin typeface="宋体" panose="02010600030101010101" pitchFamily="2" charset="-122"/>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pic>
        <p:nvPicPr>
          <p:cNvPr id="10" name="图片 9"/>
          <p:cNvPicPr/>
          <p:nvPr/>
        </p:nvPicPr>
        <p:blipFill>
          <a:blip r:embed="rId2"/>
          <a:stretch>
            <a:fillRect/>
          </a:stretch>
        </p:blipFill>
        <p:spPr>
          <a:xfrm>
            <a:off x="9387205" y="1059815"/>
            <a:ext cx="2346325" cy="967105"/>
          </a:xfrm>
          <a:prstGeom prst="rect">
            <a:avLst/>
          </a:prstGeom>
        </p:spPr>
      </p:pic>
      <p:pic>
        <p:nvPicPr>
          <p:cNvPr id="13" name="图片 12"/>
          <p:cNvPicPr/>
          <p:nvPr/>
        </p:nvPicPr>
        <p:blipFill>
          <a:blip r:embed="rId3"/>
          <a:stretch>
            <a:fillRect/>
          </a:stretch>
        </p:blipFill>
        <p:spPr>
          <a:xfrm>
            <a:off x="9387205" y="3138805"/>
            <a:ext cx="2346960" cy="917575"/>
          </a:xfrm>
          <a:prstGeom prst="rect">
            <a:avLst/>
          </a:prstGeom>
        </p:spPr>
      </p:pic>
      <p:pic>
        <p:nvPicPr>
          <p:cNvPr id="15" name="图片 14"/>
          <p:cNvPicPr/>
          <p:nvPr/>
        </p:nvPicPr>
        <p:blipFill>
          <a:blip r:embed="rId4"/>
          <a:stretch>
            <a:fillRect/>
          </a:stretch>
        </p:blipFill>
        <p:spPr>
          <a:xfrm>
            <a:off x="9387840" y="4206240"/>
            <a:ext cx="2334895" cy="811530"/>
          </a:xfrm>
          <a:prstGeom prst="rect">
            <a:avLst/>
          </a:prstGeom>
        </p:spPr>
      </p:pic>
      <p:pic>
        <p:nvPicPr>
          <p:cNvPr id="17" name="图片 16"/>
          <p:cNvPicPr/>
          <p:nvPr/>
        </p:nvPicPr>
        <p:blipFill>
          <a:blip r:embed="rId5"/>
          <a:stretch>
            <a:fillRect/>
          </a:stretch>
        </p:blipFill>
        <p:spPr>
          <a:xfrm>
            <a:off x="9387840" y="2132965"/>
            <a:ext cx="2346325" cy="893445"/>
          </a:xfrm>
          <a:prstGeom prst="rect">
            <a:avLst/>
          </a:prstGeom>
        </p:spPr>
      </p:pic>
      <p:pic>
        <p:nvPicPr>
          <p:cNvPr id="229" name="图片 1"/>
          <p:cNvPicPr>
            <a:picLocks noChangeAspect="1"/>
          </p:cNvPicPr>
          <p:nvPr/>
        </p:nvPicPr>
        <p:blipFill>
          <a:blip r:embed="rId6"/>
          <a:stretch>
            <a:fillRect/>
          </a:stretch>
        </p:blipFill>
        <p:spPr>
          <a:xfrm>
            <a:off x="9199880" y="5168265"/>
            <a:ext cx="1314450" cy="1240155"/>
          </a:xfrm>
          <a:prstGeom prst="rect">
            <a:avLst/>
          </a:prstGeom>
          <a:noFill/>
          <a:ln>
            <a:noFill/>
          </a:ln>
        </p:spPr>
      </p:pic>
      <p:pic>
        <p:nvPicPr>
          <p:cNvPr id="349" name="图片 349" descr="mmexport1695128497345"/>
          <p:cNvPicPr>
            <a:picLocks noChangeAspect="1"/>
          </p:cNvPicPr>
          <p:nvPr/>
        </p:nvPicPr>
        <p:blipFill>
          <a:blip r:embed="rId7"/>
          <a:stretch>
            <a:fillRect/>
          </a:stretch>
        </p:blipFill>
        <p:spPr>
          <a:xfrm>
            <a:off x="10513695" y="5300980"/>
            <a:ext cx="1368425" cy="892810"/>
          </a:xfrm>
          <a:prstGeom prst="rect">
            <a:avLst/>
          </a:prstGeom>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燕尾形 11"/>
          <p:cNvSpPr/>
          <p:nvPr/>
        </p:nvSpPr>
        <p:spPr>
          <a:xfrm>
            <a:off x="407670" y="146685"/>
            <a:ext cx="5323205"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r>
              <a:rPr lang="zh-CN" altLang="en-US" sz="1800">
                <a:ln w="15875">
                  <a:solidFill>
                    <a:schemeClr val="bg1"/>
                  </a:solidFill>
                </a:ln>
                <a:solidFill>
                  <a:schemeClr val="bg1"/>
                </a:solidFill>
                <a:effectLst/>
                <a:sym typeface="+mn-ea"/>
              </a:rPr>
              <a:t>五、项目应用情况、经济效益和社会效益</a:t>
            </a:r>
            <a:endParaRPr lang="zh-CN" altLang="en-US" sz="1800">
              <a:ln w="15875">
                <a:solidFill>
                  <a:schemeClr val="bg1"/>
                </a:solidFill>
              </a:ln>
              <a:solidFill>
                <a:schemeClr val="bg1"/>
              </a:solidFill>
              <a:effectLst/>
              <a:sym typeface="+mn-ea"/>
            </a:endParaRPr>
          </a:p>
        </p:txBody>
      </p:sp>
      <p:sp>
        <p:nvSpPr>
          <p:cNvPr id="5" name="文本框 4"/>
          <p:cNvSpPr txBox="1"/>
          <p:nvPr/>
        </p:nvSpPr>
        <p:spPr>
          <a:xfrm>
            <a:off x="4584065" y="620395"/>
            <a:ext cx="1420495" cy="334645"/>
          </a:xfrm>
          <a:prstGeom prst="rect">
            <a:avLst/>
          </a:prstGeom>
          <a:solidFill>
            <a:schemeClr val="accent2"/>
          </a:solidFill>
        </p:spPr>
        <p:txBody>
          <a:bodyPr wrap="square" anchor="t">
            <a:noAutofit/>
          </a:bodyPr>
          <a:lstStyle/>
          <a:p>
            <a:pPr lvl="0" indent="34925" algn="ctr">
              <a:lnSpc>
                <a:spcPct val="110000"/>
              </a:lnSpc>
              <a:buClrTx/>
              <a:buSzTx/>
              <a:buFontTx/>
            </a:pPr>
            <a:r>
              <a:rPr lang="en-US" altLang="zh-CN" sz="1400" b="1" kern="100" dirty="0">
                <a:solidFill>
                  <a:schemeClr val="bg1"/>
                </a:solidFill>
                <a:latin typeface="Adobe 黑体 Std R" panose="020B0400000000000000" pitchFamily="34" charset="-122"/>
                <a:ea typeface="Adobe 黑体 Std R" panose="020B0400000000000000" pitchFamily="34" charset="-122"/>
                <a:sym typeface="+mn-ea"/>
              </a:rPr>
              <a:t>5.3.</a:t>
            </a: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经济效益证明</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7" name="图片 6"/>
          <p:cNvPicPr>
            <a:picLocks noChangeAspect="1"/>
          </p:cNvPicPr>
          <p:nvPr/>
        </p:nvPicPr>
        <p:blipFill rotWithShape="1">
          <a:blip r:embed="rId1" cstate="print">
            <a:extLst>
              <a:ext uri="{28A0092B-C50C-407E-A947-70E740481C1C}">
                <a14:useLocalDpi xmlns:a14="http://schemas.microsoft.com/office/drawing/2010/main" val="0"/>
              </a:ext>
            </a:extLst>
          </a:blip>
          <a:srcRect l="13498" t="12219" r="13225" b="11383"/>
          <a:stretch>
            <a:fillRect/>
          </a:stretch>
        </p:blipFill>
        <p:spPr>
          <a:xfrm>
            <a:off x="4608195" y="1027430"/>
            <a:ext cx="2974975" cy="4477385"/>
          </a:xfrm>
          <a:prstGeom prst="rect">
            <a:avLst/>
          </a:prstGeom>
        </p:spPr>
      </p:pic>
      <p:pic>
        <p:nvPicPr>
          <p:cNvPr id="9" name="图片 8"/>
          <p:cNvPicPr>
            <a:picLocks noChangeAspect="1"/>
          </p:cNvPicPr>
          <p:nvPr/>
        </p:nvPicPr>
        <p:blipFill rotWithShape="1">
          <a:blip r:embed="rId2" cstate="print">
            <a:extLst>
              <a:ext uri="{28A0092B-C50C-407E-A947-70E740481C1C}">
                <a14:useLocalDpi xmlns:a14="http://schemas.microsoft.com/office/drawing/2010/main" val="0"/>
              </a:ext>
            </a:extLst>
          </a:blip>
          <a:srcRect l="12820" t="11181" r="12397" b="13636"/>
          <a:stretch>
            <a:fillRect/>
          </a:stretch>
        </p:blipFill>
        <p:spPr>
          <a:xfrm>
            <a:off x="6744335" y="1700530"/>
            <a:ext cx="2967990" cy="4450715"/>
          </a:xfrm>
          <a:prstGeom prst="rect">
            <a:avLst/>
          </a:prstGeom>
        </p:spPr>
      </p:pic>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12101" t="12306" r="13116" b="12512"/>
          <a:stretch>
            <a:fillRect/>
          </a:stretch>
        </p:blipFill>
        <p:spPr>
          <a:xfrm>
            <a:off x="8759825" y="2420620"/>
            <a:ext cx="2865755" cy="4043045"/>
          </a:xfrm>
          <a:prstGeom prst="rect">
            <a:avLst/>
          </a:prstGeom>
        </p:spPr>
      </p:pic>
      <p:sp>
        <p:nvSpPr>
          <p:cNvPr id="8" name="文本框 7"/>
          <p:cNvSpPr txBox="1"/>
          <p:nvPr/>
        </p:nvSpPr>
        <p:spPr>
          <a:xfrm>
            <a:off x="551180" y="608330"/>
            <a:ext cx="1954530" cy="353060"/>
          </a:xfrm>
          <a:prstGeom prst="rect">
            <a:avLst/>
          </a:prstGeom>
          <a:solidFill>
            <a:schemeClr val="accent2"/>
          </a:solidFill>
        </p:spPr>
        <p:txBody>
          <a:bodyPr wrap="square" anchor="t">
            <a:noAutofit/>
          </a:bodyPr>
          <a:lstStyle/>
          <a:p>
            <a:pPr lvl="0" indent="34925" algn="l">
              <a:lnSpc>
                <a:spcPct val="100000"/>
              </a:lnSpc>
              <a:buClrTx/>
              <a:buSzTx/>
              <a:buFontTx/>
            </a:pPr>
            <a:r>
              <a:rPr lang="en-US" altLang="zh-CN" sz="1400" b="1" kern="100" dirty="0">
                <a:solidFill>
                  <a:schemeClr val="bg1"/>
                </a:solidFill>
                <a:latin typeface="Adobe 黑体 Std R" panose="020B0400000000000000" pitchFamily="34" charset="-122"/>
                <a:ea typeface="Adobe 黑体 Std R" panose="020B0400000000000000" pitchFamily="34" charset="-122"/>
                <a:sym typeface="+mn-ea"/>
              </a:rPr>
              <a:t>5.</a:t>
            </a: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2.近三年经济效益	</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a:p>
            <a:pPr lvl="0" indent="34925" algn="l">
              <a:lnSpc>
                <a:spcPct val="10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	</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218" name="图片 218" descr="扫描全能王 2024-06-12 13.46_32 (1)"/>
          <p:cNvPicPr>
            <a:picLocks noChangeAspect="1"/>
          </p:cNvPicPr>
          <p:nvPr/>
        </p:nvPicPr>
        <p:blipFill>
          <a:blip r:embed="rId4"/>
          <a:srcRect l="4848" t="5708" r="7209" b="2559"/>
          <a:stretch>
            <a:fillRect/>
          </a:stretch>
        </p:blipFill>
        <p:spPr>
          <a:xfrm>
            <a:off x="490855" y="961390"/>
            <a:ext cx="3954780" cy="5502275"/>
          </a:xfrm>
          <a:prstGeom prst="rect">
            <a:avLst/>
          </a:prstGeom>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燕尾形 11"/>
          <p:cNvSpPr/>
          <p:nvPr/>
        </p:nvSpPr>
        <p:spPr>
          <a:xfrm>
            <a:off x="407670" y="146685"/>
            <a:ext cx="4881245"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r>
              <a:rPr lang="zh-CN" altLang="en-US" sz="1800">
                <a:ln w="15875">
                  <a:solidFill>
                    <a:schemeClr val="bg1"/>
                  </a:solidFill>
                </a:ln>
                <a:solidFill>
                  <a:schemeClr val="bg1"/>
                </a:solidFill>
                <a:effectLst/>
                <a:sym typeface="+mn-ea"/>
              </a:rPr>
              <a:t>五、项目应用情况、经济效益和社会效益</a:t>
            </a:r>
            <a:endParaRPr lang="zh-CN" altLang="en-US" sz="1800">
              <a:ln w="15875">
                <a:solidFill>
                  <a:schemeClr val="bg1"/>
                </a:solidFill>
              </a:ln>
              <a:solidFill>
                <a:schemeClr val="bg1"/>
              </a:solidFill>
              <a:effectLst/>
              <a:sym typeface="+mn-ea"/>
            </a:endParaRPr>
          </a:p>
        </p:txBody>
      </p:sp>
      <p:sp>
        <p:nvSpPr>
          <p:cNvPr id="42" name="文本框 41"/>
          <p:cNvSpPr txBox="1"/>
          <p:nvPr/>
        </p:nvSpPr>
        <p:spPr>
          <a:xfrm>
            <a:off x="13152914" y="5976303"/>
            <a:ext cx="5080000" cy="337185"/>
          </a:xfrm>
          <a:prstGeom prst="rect">
            <a:avLst/>
          </a:prstGeom>
        </p:spPr>
        <p:txBody>
          <a:bodyPr>
            <a:spAutoFit/>
          </a:bodyPr>
          <a:lstStyle/>
          <a:p>
            <a:pPr marL="0" indent="0" algn="ctr" defTabSz="266700">
              <a:spcBef>
                <a:spcPct val="0"/>
              </a:spcBef>
              <a:spcAft>
                <a:spcPct val="0"/>
              </a:spcAft>
            </a:pPr>
            <a:r>
              <a:rPr lang="en-US" altLang="zh-CN" sz="1600">
                <a:latin typeface="宋体" panose="02010600030101010101" pitchFamily="2" charset="-122"/>
                <a:ea typeface="宋体" panose="02010600030101010101" pitchFamily="2" charset="-122"/>
              </a:rPr>
              <a:t>  </a:t>
            </a:r>
            <a:endParaRPr lang="en-US" altLang="zh-CN" sz="1600">
              <a:latin typeface="宋体" panose="02010600030101010101" pitchFamily="2" charset="-122"/>
              <a:ea typeface="宋体" panose="02010600030101010101" pitchFamily="2" charset="-122"/>
            </a:endParaRPr>
          </a:p>
        </p:txBody>
      </p:sp>
      <p:sp>
        <p:nvSpPr>
          <p:cNvPr id="3" name="文本框 2"/>
          <p:cNvSpPr txBox="1"/>
          <p:nvPr/>
        </p:nvSpPr>
        <p:spPr>
          <a:xfrm>
            <a:off x="14953139" y="2070577"/>
            <a:ext cx="5080000" cy="337185"/>
          </a:xfrm>
          <a:prstGeom prst="rect">
            <a:avLst/>
          </a:prstGeom>
        </p:spPr>
        <p:txBody>
          <a:bodyPr>
            <a:spAutoFit/>
          </a:bodyPr>
          <a:lstStyle/>
          <a:p>
            <a:pPr marL="0" indent="0" algn="ctr" defTabSz="266700">
              <a:spcBef>
                <a:spcPct val="0"/>
              </a:spcBef>
              <a:spcAft>
                <a:spcPct val="0"/>
              </a:spcAft>
            </a:pPr>
            <a:r>
              <a:rPr lang="en-US" altLang="zh-CN" sz="1600">
                <a:latin typeface="宋体" panose="02010600030101010101" pitchFamily="2" charset="-122"/>
                <a:ea typeface="宋体" panose="02010600030101010101" pitchFamily="2" charset="-122"/>
              </a:rPr>
              <a:t>   </a:t>
            </a:r>
            <a:endParaRPr lang="en-US" altLang="zh-CN" sz="1600">
              <a:latin typeface="宋体" panose="02010600030101010101" pitchFamily="2" charset="-122"/>
              <a:ea typeface="宋体" panose="02010600030101010101" pitchFamily="2" charset="-122"/>
            </a:endParaRPr>
          </a:p>
        </p:txBody>
      </p:sp>
      <p:sp>
        <p:nvSpPr>
          <p:cNvPr id="7" name="文本框 6"/>
          <p:cNvSpPr txBox="1"/>
          <p:nvPr/>
        </p:nvSpPr>
        <p:spPr>
          <a:xfrm>
            <a:off x="14953139" y="3741579"/>
            <a:ext cx="5080000" cy="337185"/>
          </a:xfrm>
          <a:prstGeom prst="rect">
            <a:avLst/>
          </a:prstGeom>
        </p:spPr>
        <p:txBody>
          <a:bodyPr>
            <a:spAutoFit/>
          </a:bodyPr>
          <a:lstStyle/>
          <a:p>
            <a:pPr marL="0" indent="0" algn="ctr" defTabSz="266700">
              <a:spcBef>
                <a:spcPct val="0"/>
              </a:spcBef>
              <a:spcAft>
                <a:spcPct val="0"/>
              </a:spcAft>
            </a:pPr>
            <a:r>
              <a:rPr lang="en-US" altLang="zh-CN" sz="1600">
                <a:latin typeface="宋体" panose="02010600030101010101" pitchFamily="2" charset="-122"/>
                <a:ea typeface="宋体" panose="02010600030101010101" pitchFamily="2" charset="-122"/>
              </a:rPr>
              <a:t>       </a:t>
            </a:r>
            <a:endParaRPr lang="en-US" altLang="zh-CN" sz="1600">
              <a:latin typeface="宋体" panose="02010600030101010101" pitchFamily="2" charset="-122"/>
              <a:ea typeface="宋体" panose="02010600030101010101" pitchFamily="2" charset="-122"/>
            </a:endParaRPr>
          </a:p>
        </p:txBody>
      </p:sp>
      <p:sp>
        <p:nvSpPr>
          <p:cNvPr id="2" name="文本框 1"/>
          <p:cNvSpPr txBox="1"/>
          <p:nvPr/>
        </p:nvSpPr>
        <p:spPr>
          <a:xfrm>
            <a:off x="407670" y="692785"/>
            <a:ext cx="3098800" cy="337185"/>
          </a:xfrm>
          <a:prstGeom prst="rect">
            <a:avLst/>
          </a:prstGeom>
          <a:solidFill>
            <a:schemeClr val="accent2"/>
          </a:solidFill>
        </p:spPr>
        <p:txBody>
          <a:bodyPr wrap="square" anchor="t">
            <a:noAutofit/>
          </a:bodyPr>
          <a:lstStyle/>
          <a:p>
            <a:pPr lvl="0" indent="34925" algn="l">
              <a:lnSpc>
                <a:spcPct val="110000"/>
              </a:lnSpc>
              <a:buClrTx/>
              <a:buSzTx/>
              <a:buFontTx/>
            </a:pPr>
            <a:r>
              <a:rPr lang="en-US" altLang="zh-CN" sz="1400" b="1" kern="100" dirty="0">
                <a:solidFill>
                  <a:schemeClr val="bg1"/>
                </a:solidFill>
                <a:latin typeface="Adobe 黑体 Std R" panose="020B0400000000000000" pitchFamily="34" charset="-122"/>
                <a:ea typeface="Adobe 黑体 Std R" panose="020B0400000000000000" pitchFamily="34" charset="-122"/>
                <a:sym typeface="+mn-ea"/>
              </a:rPr>
              <a:t>5.</a:t>
            </a: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4.主要应用单位情况（限15个）</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graphicFrame>
        <p:nvGraphicFramePr>
          <p:cNvPr id="4" name="表格 3"/>
          <p:cNvGraphicFramePr/>
          <p:nvPr>
            <p:custDataLst>
              <p:tags r:id="rId1"/>
            </p:custDataLst>
          </p:nvPr>
        </p:nvGraphicFramePr>
        <p:xfrm>
          <a:off x="507365" y="1113155"/>
          <a:ext cx="11402695" cy="4982210"/>
        </p:xfrm>
        <a:graphic>
          <a:graphicData uri="http://schemas.openxmlformats.org/drawingml/2006/table">
            <a:tbl>
              <a:tblPr/>
              <a:tblGrid>
                <a:gridCol w="1523365"/>
                <a:gridCol w="2620645"/>
                <a:gridCol w="2032635"/>
                <a:gridCol w="2672715"/>
                <a:gridCol w="2553335"/>
              </a:tblGrid>
              <a:tr h="495935">
                <a:tc>
                  <a:txBody>
                    <a:bodyPr/>
                    <a:lstStyle/>
                    <a:p>
                      <a:pPr marL="0" indent="0" algn="ctr">
                        <a:lnSpc>
                          <a:spcPct val="100000"/>
                        </a:lnSpc>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应用单位名称</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应用技术</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应用的起止时间</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00000"/>
                        </a:lnSpc>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近三年累计新增销售额（万元）</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00000"/>
                        </a:lnSpc>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近三年累计新增利润（万元）</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528320">
                <a:tc>
                  <a:txBody>
                    <a:bodyPr/>
                    <a:lstStyle/>
                    <a:p>
                      <a:pPr marL="0" indent="0" algn="ctr">
                        <a:lnSpc>
                          <a:spcPct val="120000"/>
                        </a:lnSpc>
                        <a:spcBef>
                          <a:spcPct val="0"/>
                        </a:spcBef>
                        <a:spcAft>
                          <a:spcPct val="0"/>
                        </a:spcAft>
                      </a:pPr>
                      <a:r>
                        <a:rPr lang="zh-CN" sz="1400">
                          <a:latin typeface="宋体" panose="02010600030101010101" pitchFamily="2" charset="-122"/>
                          <a:ea typeface="宋体" panose="02010600030101010101" pitchFamily="2" charset="-122"/>
                        </a:rPr>
                        <a:t>金环建设集团有限公司</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20000"/>
                        </a:lnSpc>
                        <a:spcBef>
                          <a:spcPct val="0"/>
                        </a:spcBef>
                        <a:spcAft>
                          <a:spcPct val="0"/>
                        </a:spcAft>
                      </a:pPr>
                      <a:r>
                        <a:rPr lang="zh-CN" sz="1400">
                          <a:latin typeface="宋体" panose="02010600030101010101" pitchFamily="2" charset="-122"/>
                          <a:ea typeface="宋体" panose="02010600030101010101" pitchFamily="2" charset="-122"/>
                        </a:rPr>
                        <a:t>桥梁临近高压线施工技术研究</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2021.8~10</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473.5200 </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52.0872 </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528320">
                <a:tc>
                  <a:txBody>
                    <a:bodyPr/>
                    <a:lstStyle/>
                    <a:p>
                      <a:pPr marL="0" indent="0" algn="ctr">
                        <a:lnSpc>
                          <a:spcPct val="120000"/>
                        </a:lnSpc>
                        <a:spcBef>
                          <a:spcPct val="0"/>
                        </a:spcBef>
                        <a:spcAft>
                          <a:spcPct val="0"/>
                        </a:spcAft>
                      </a:pPr>
                      <a:r>
                        <a:rPr lang="zh-CN" sz="1400">
                          <a:latin typeface="宋体" panose="02010600030101010101" pitchFamily="2" charset="-122"/>
                          <a:ea typeface="宋体" panose="02010600030101010101" pitchFamily="2" charset="-122"/>
                        </a:rPr>
                        <a:t>金环建设集团有限公司</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20000"/>
                        </a:lnSpc>
                        <a:spcBef>
                          <a:spcPct val="0"/>
                        </a:spcBef>
                        <a:spcAft>
                          <a:spcPct val="0"/>
                        </a:spcAft>
                      </a:pPr>
                      <a:r>
                        <a:rPr lang="zh-CN" sz="1400">
                          <a:latin typeface="宋体" panose="02010600030101010101" pitchFamily="2" charset="-122"/>
                          <a:ea typeface="宋体" panose="02010600030101010101" pitchFamily="2" charset="-122"/>
                        </a:rPr>
                        <a:t>垮堤钢箱梁桥现场安装技术研究</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2021.1.3~10</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3302.3556 </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363.2591 </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527685">
                <a:tc>
                  <a:txBody>
                    <a:bodyPr/>
                    <a:lstStyle/>
                    <a:p>
                      <a:pPr marL="0" indent="0" algn="ctr">
                        <a:lnSpc>
                          <a:spcPct val="120000"/>
                        </a:lnSpc>
                        <a:spcBef>
                          <a:spcPct val="0"/>
                        </a:spcBef>
                        <a:spcAft>
                          <a:spcPct val="0"/>
                        </a:spcAft>
                      </a:pPr>
                      <a:r>
                        <a:rPr lang="zh-CN" sz="1400">
                          <a:latin typeface="宋体" panose="02010600030101010101" pitchFamily="2" charset="-122"/>
                          <a:ea typeface="宋体" panose="02010600030101010101" pitchFamily="2" charset="-122"/>
                        </a:rPr>
                        <a:t>金环建设集团有限公司</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20000"/>
                        </a:lnSpc>
                        <a:spcBef>
                          <a:spcPct val="0"/>
                        </a:spcBef>
                        <a:spcAft>
                          <a:spcPct val="0"/>
                        </a:spcAft>
                      </a:pPr>
                      <a:r>
                        <a:rPr lang="zh-CN" sz="1400">
                          <a:latin typeface="宋体" panose="02010600030101010101" pitchFamily="2" charset="-122"/>
                          <a:ea typeface="宋体" panose="02010600030101010101" pitchFamily="2" charset="-122"/>
                        </a:rPr>
                        <a:t>钢桥塔制作研发</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2020.12~2021.10</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1662.7000 </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182.8970 </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528320">
                <a:tc>
                  <a:txBody>
                    <a:bodyPr/>
                    <a:lstStyle/>
                    <a:p>
                      <a:pPr marL="0" indent="0" algn="ctr">
                        <a:lnSpc>
                          <a:spcPct val="120000"/>
                        </a:lnSpc>
                        <a:spcBef>
                          <a:spcPct val="0"/>
                        </a:spcBef>
                        <a:spcAft>
                          <a:spcPct val="0"/>
                        </a:spcAft>
                      </a:pPr>
                      <a:r>
                        <a:rPr lang="zh-CN" sz="1400">
                          <a:latin typeface="宋体" panose="02010600030101010101" pitchFamily="2" charset="-122"/>
                          <a:ea typeface="宋体" panose="02010600030101010101" pitchFamily="2" charset="-122"/>
                        </a:rPr>
                        <a:t>金环钢结构工程有限公司</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20000"/>
                        </a:lnSpc>
                        <a:spcBef>
                          <a:spcPct val="0"/>
                        </a:spcBef>
                        <a:spcAft>
                          <a:spcPct val="0"/>
                        </a:spcAft>
                      </a:pPr>
                      <a:r>
                        <a:rPr lang="zh-CN" sz="1400">
                          <a:latin typeface="宋体" panose="02010600030101010101" pitchFamily="2" charset="-122"/>
                          <a:ea typeface="宋体" panose="02010600030101010101" pitchFamily="2" charset="-122"/>
                        </a:rPr>
                        <a:t>钢箱梁横跨主干道施工技术研究</a:t>
                      </a:r>
                      <a:endParaRPr lang="zh-CN" sz="1400">
                        <a:highlight>
                          <a:srgbClr val="FFFF00"/>
                        </a:highlight>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2022.3.26~4.25</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347.7930 </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38.2572 </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528320">
                <a:tc>
                  <a:txBody>
                    <a:bodyPr/>
                    <a:lstStyle/>
                    <a:p>
                      <a:pPr marL="0" indent="0" algn="ctr">
                        <a:lnSpc>
                          <a:spcPct val="120000"/>
                        </a:lnSpc>
                        <a:spcBef>
                          <a:spcPct val="0"/>
                        </a:spcBef>
                        <a:spcAft>
                          <a:spcPct val="0"/>
                        </a:spcAft>
                      </a:pPr>
                      <a:r>
                        <a:rPr lang="zh-CN" sz="1400">
                          <a:latin typeface="宋体" panose="02010600030101010101" pitchFamily="2" charset="-122"/>
                          <a:ea typeface="宋体" panose="02010600030101010101" pitchFamily="2" charset="-122"/>
                        </a:rPr>
                        <a:t>金环建设集团有限公司</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20000"/>
                        </a:lnSpc>
                        <a:spcBef>
                          <a:spcPct val="0"/>
                        </a:spcBef>
                        <a:spcAft>
                          <a:spcPct val="0"/>
                        </a:spcAft>
                      </a:pPr>
                      <a:r>
                        <a:rPr lang="zh-CN" sz="1400">
                          <a:latin typeface="宋体" panose="02010600030101010101" pitchFamily="2" charset="-122"/>
                          <a:ea typeface="宋体" panose="02010600030101010101" pitchFamily="2" charset="-122"/>
                        </a:rPr>
                        <a:t>独塔钢箱梁空间索面、斜拉桥施工技术研究</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2022.11~2023.3</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9516.8370 </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1046.8521 </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528320">
                <a:tc>
                  <a:txBody>
                    <a:bodyPr/>
                    <a:lstStyle/>
                    <a:p>
                      <a:pPr marL="0" indent="0" algn="ctr">
                        <a:lnSpc>
                          <a:spcPct val="120000"/>
                        </a:lnSpc>
                        <a:spcBef>
                          <a:spcPct val="0"/>
                        </a:spcBef>
                        <a:spcAft>
                          <a:spcPct val="0"/>
                        </a:spcAft>
                      </a:pPr>
                      <a:r>
                        <a:rPr lang="zh-CN" sz="1400">
                          <a:latin typeface="宋体" panose="02010600030101010101" pitchFamily="2" charset="-122"/>
                          <a:ea typeface="宋体" panose="02010600030101010101" pitchFamily="2" charset="-122"/>
                        </a:rPr>
                        <a:t>金环钢结构工程有限公司</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20000"/>
                        </a:lnSpc>
                        <a:spcBef>
                          <a:spcPct val="0"/>
                        </a:spcBef>
                        <a:spcAft>
                          <a:spcPct val="0"/>
                        </a:spcAft>
                      </a:pPr>
                      <a:r>
                        <a:rPr lang="zh-CN" sz="1400">
                          <a:latin typeface="宋体" panose="02010600030101010101" pitchFamily="2" charset="-122"/>
                          <a:ea typeface="宋体" panose="02010600030101010101" pitchFamily="2" charset="-122"/>
                        </a:rPr>
                        <a:t>高架钢箱梁结构桥梁施工技术研究</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2022.6.27~12.24</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5827.7022 </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641.0472 </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656590">
                <a:tc>
                  <a:txBody>
                    <a:bodyPr/>
                    <a:lstStyle/>
                    <a:p>
                      <a:pPr marL="0" indent="0" algn="ctr">
                        <a:lnSpc>
                          <a:spcPct val="120000"/>
                        </a:lnSpc>
                        <a:spcBef>
                          <a:spcPct val="0"/>
                        </a:spcBef>
                        <a:spcAft>
                          <a:spcPct val="0"/>
                        </a:spcAft>
                      </a:pPr>
                      <a:r>
                        <a:rPr lang="zh-CN" sz="1400">
                          <a:latin typeface="宋体" panose="02010600030101010101" pitchFamily="2" charset="-122"/>
                          <a:ea typeface="宋体" panose="02010600030101010101" pitchFamily="2" charset="-122"/>
                        </a:rPr>
                        <a:t>金环建设集团有限公司</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20000"/>
                        </a:lnSpc>
                        <a:spcBef>
                          <a:spcPct val="0"/>
                        </a:spcBef>
                        <a:spcAft>
                          <a:spcPct val="0"/>
                        </a:spcAft>
                      </a:pPr>
                      <a:r>
                        <a:rPr lang="zh-CN" sz="1400">
                          <a:latin typeface="宋体" panose="02010600030101010101" pitchFamily="2" charset="-122"/>
                          <a:ea typeface="宋体" panose="02010600030101010101" pitchFamily="2" charset="-122"/>
                        </a:rPr>
                        <a:t>跨大堤连续钢桁梁桥施工技术研究</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2022.11.3~2023.7.30</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5262.8761 </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578.9164 </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660400">
                <a:tc>
                  <a:txBody>
                    <a:bodyPr/>
                    <a:lstStyle/>
                    <a:p>
                      <a:pPr marL="0" indent="0" algn="ctr">
                        <a:lnSpc>
                          <a:spcPct val="120000"/>
                        </a:lnSpc>
                        <a:spcBef>
                          <a:spcPct val="0"/>
                        </a:spcBef>
                        <a:spcAft>
                          <a:spcPct val="0"/>
                        </a:spcAft>
                      </a:pPr>
                      <a:r>
                        <a:rPr lang="zh-CN" sz="1400">
                          <a:latin typeface="宋体" panose="02010600030101010101" pitchFamily="2" charset="-122"/>
                          <a:ea typeface="宋体" panose="02010600030101010101" pitchFamily="2" charset="-122"/>
                        </a:rPr>
                        <a:t>金环钢结构工程有限公司</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20000"/>
                        </a:lnSpc>
                        <a:spcBef>
                          <a:spcPct val="0"/>
                        </a:spcBef>
                        <a:spcAft>
                          <a:spcPct val="0"/>
                        </a:spcAft>
                      </a:pPr>
                      <a:r>
                        <a:rPr lang="zh-CN" sz="1400">
                          <a:latin typeface="宋体" panose="02010600030101010101" pitchFamily="2" charset="-122"/>
                          <a:ea typeface="宋体" panose="02010600030101010101" pitchFamily="2" charset="-122"/>
                        </a:rPr>
                        <a:t>城市繁华区钢框架超高层施工技术的研究</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2023.06.01-    2024.05.13</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7898.8272</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868.8710 </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bl>
          </a:graphicData>
        </a:graphic>
      </p:graphicFrame>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燕尾形 11"/>
          <p:cNvSpPr/>
          <p:nvPr/>
        </p:nvSpPr>
        <p:spPr>
          <a:xfrm>
            <a:off x="407670" y="146685"/>
            <a:ext cx="4927600"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r>
              <a:rPr lang="zh-CN" altLang="en-US" sz="1800">
                <a:ln w="15875">
                  <a:solidFill>
                    <a:schemeClr val="bg1"/>
                  </a:solidFill>
                </a:ln>
                <a:solidFill>
                  <a:schemeClr val="bg1"/>
                </a:solidFill>
                <a:effectLst/>
                <a:sym typeface="+mn-ea"/>
              </a:rPr>
              <a:t>五、项目应用情况、经济效益和社会效益</a:t>
            </a:r>
            <a:endParaRPr lang="zh-CN" altLang="en-US" sz="1800">
              <a:ln w="15875">
                <a:solidFill>
                  <a:schemeClr val="bg1"/>
                </a:solidFill>
              </a:ln>
              <a:solidFill>
                <a:schemeClr val="bg1"/>
              </a:solidFill>
              <a:effectLst/>
              <a:sym typeface="+mn-ea"/>
            </a:endParaRPr>
          </a:p>
        </p:txBody>
      </p:sp>
      <p:sp>
        <p:nvSpPr>
          <p:cNvPr id="42" name="文本框 41"/>
          <p:cNvSpPr txBox="1"/>
          <p:nvPr/>
        </p:nvSpPr>
        <p:spPr>
          <a:xfrm>
            <a:off x="13152914" y="5976303"/>
            <a:ext cx="5080000" cy="337185"/>
          </a:xfrm>
          <a:prstGeom prst="rect">
            <a:avLst/>
          </a:prstGeom>
        </p:spPr>
        <p:txBody>
          <a:bodyPr>
            <a:spAutoFit/>
          </a:bodyPr>
          <a:lstStyle/>
          <a:p>
            <a:pPr marL="0" indent="0" algn="ctr" defTabSz="266700">
              <a:spcBef>
                <a:spcPct val="0"/>
              </a:spcBef>
              <a:spcAft>
                <a:spcPct val="0"/>
              </a:spcAft>
            </a:pPr>
            <a:r>
              <a:rPr lang="en-US" altLang="zh-CN" sz="1600">
                <a:latin typeface="宋体" panose="02010600030101010101" pitchFamily="2" charset="-122"/>
                <a:ea typeface="宋体" panose="02010600030101010101" pitchFamily="2" charset="-122"/>
              </a:rPr>
              <a:t>  </a:t>
            </a:r>
            <a:endParaRPr lang="en-US" altLang="zh-CN" sz="1600">
              <a:latin typeface="宋体" panose="02010600030101010101" pitchFamily="2" charset="-122"/>
              <a:ea typeface="宋体" panose="02010600030101010101" pitchFamily="2" charset="-122"/>
            </a:endParaRPr>
          </a:p>
        </p:txBody>
      </p:sp>
      <p:sp>
        <p:nvSpPr>
          <p:cNvPr id="3" name="文本框 2"/>
          <p:cNvSpPr txBox="1"/>
          <p:nvPr/>
        </p:nvSpPr>
        <p:spPr>
          <a:xfrm>
            <a:off x="14953139" y="2070577"/>
            <a:ext cx="5080000" cy="337185"/>
          </a:xfrm>
          <a:prstGeom prst="rect">
            <a:avLst/>
          </a:prstGeom>
        </p:spPr>
        <p:txBody>
          <a:bodyPr>
            <a:spAutoFit/>
          </a:bodyPr>
          <a:lstStyle/>
          <a:p>
            <a:pPr marL="0" indent="0" algn="ctr" defTabSz="266700">
              <a:spcBef>
                <a:spcPct val="0"/>
              </a:spcBef>
              <a:spcAft>
                <a:spcPct val="0"/>
              </a:spcAft>
            </a:pPr>
            <a:r>
              <a:rPr lang="en-US" altLang="zh-CN" sz="1600">
                <a:latin typeface="宋体" panose="02010600030101010101" pitchFamily="2" charset="-122"/>
                <a:ea typeface="宋体" panose="02010600030101010101" pitchFamily="2" charset="-122"/>
              </a:rPr>
              <a:t>   </a:t>
            </a:r>
            <a:endParaRPr lang="en-US" altLang="zh-CN" sz="1600">
              <a:latin typeface="宋体" panose="02010600030101010101" pitchFamily="2" charset="-122"/>
              <a:ea typeface="宋体" panose="02010600030101010101" pitchFamily="2" charset="-122"/>
            </a:endParaRPr>
          </a:p>
        </p:txBody>
      </p:sp>
      <p:sp>
        <p:nvSpPr>
          <p:cNvPr id="7" name="文本框 6"/>
          <p:cNvSpPr txBox="1"/>
          <p:nvPr/>
        </p:nvSpPr>
        <p:spPr>
          <a:xfrm>
            <a:off x="14953139" y="3741579"/>
            <a:ext cx="5080000" cy="337185"/>
          </a:xfrm>
          <a:prstGeom prst="rect">
            <a:avLst/>
          </a:prstGeom>
        </p:spPr>
        <p:txBody>
          <a:bodyPr>
            <a:spAutoFit/>
          </a:bodyPr>
          <a:lstStyle/>
          <a:p>
            <a:pPr marL="0" indent="0" algn="ctr" defTabSz="266700">
              <a:spcBef>
                <a:spcPct val="0"/>
              </a:spcBef>
              <a:spcAft>
                <a:spcPct val="0"/>
              </a:spcAft>
            </a:pPr>
            <a:r>
              <a:rPr lang="en-US" altLang="zh-CN" sz="1600">
                <a:latin typeface="宋体" panose="02010600030101010101" pitchFamily="2" charset="-122"/>
                <a:ea typeface="宋体" panose="02010600030101010101" pitchFamily="2" charset="-122"/>
              </a:rPr>
              <a:t>       </a:t>
            </a:r>
            <a:endParaRPr lang="en-US" altLang="zh-CN" sz="1600">
              <a:latin typeface="宋体" panose="02010600030101010101" pitchFamily="2" charset="-122"/>
              <a:ea typeface="宋体" panose="02010600030101010101" pitchFamily="2" charset="-122"/>
            </a:endParaRPr>
          </a:p>
        </p:txBody>
      </p:sp>
      <p:sp>
        <p:nvSpPr>
          <p:cNvPr id="2" name="文本框 1"/>
          <p:cNvSpPr txBox="1"/>
          <p:nvPr/>
        </p:nvSpPr>
        <p:spPr>
          <a:xfrm>
            <a:off x="479425" y="692785"/>
            <a:ext cx="2937510" cy="337185"/>
          </a:xfrm>
          <a:prstGeom prst="rect">
            <a:avLst/>
          </a:prstGeom>
          <a:solidFill>
            <a:schemeClr val="accent2"/>
          </a:solidFill>
        </p:spPr>
        <p:txBody>
          <a:bodyPr wrap="square" anchor="t">
            <a:noAutofit/>
          </a:bodyPr>
          <a:lstStyle/>
          <a:p>
            <a:pPr lvl="0" indent="34925" algn="l">
              <a:lnSpc>
                <a:spcPct val="110000"/>
              </a:lnSpc>
              <a:buClrTx/>
              <a:buSzTx/>
              <a:buFontTx/>
            </a:pPr>
            <a:r>
              <a:rPr lang="en-US" altLang="zh-CN" sz="1400" b="1" kern="100" dirty="0">
                <a:solidFill>
                  <a:schemeClr val="bg1"/>
                </a:solidFill>
                <a:latin typeface="Adobe 黑体 Std R" panose="020B0400000000000000" pitchFamily="34" charset="-122"/>
                <a:ea typeface="Adobe 黑体 Std R" panose="020B0400000000000000" pitchFamily="34" charset="-122"/>
                <a:sym typeface="+mn-ea"/>
              </a:rPr>
              <a:t>5.</a:t>
            </a: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4.主要应用单位情况（限15个）</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graphicFrame>
        <p:nvGraphicFramePr>
          <p:cNvPr id="4" name="表格 3"/>
          <p:cNvGraphicFramePr/>
          <p:nvPr>
            <p:custDataLst>
              <p:tags r:id="rId1"/>
            </p:custDataLst>
          </p:nvPr>
        </p:nvGraphicFramePr>
        <p:xfrm>
          <a:off x="507365" y="1046480"/>
          <a:ext cx="11169650" cy="5028565"/>
        </p:xfrm>
        <a:graphic>
          <a:graphicData uri="http://schemas.openxmlformats.org/drawingml/2006/table">
            <a:tbl>
              <a:tblPr/>
              <a:tblGrid>
                <a:gridCol w="1547495"/>
                <a:gridCol w="2590800"/>
                <a:gridCol w="2202180"/>
                <a:gridCol w="2469515"/>
                <a:gridCol w="2359660"/>
              </a:tblGrid>
              <a:tr h="431800">
                <a:tc>
                  <a:txBody>
                    <a:bodyPr/>
                    <a:lstStyle/>
                    <a:p>
                      <a:pPr marL="0" indent="0" algn="ctr">
                        <a:lnSpc>
                          <a:spcPct val="100000"/>
                        </a:lnSpc>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应用单位名称</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00000"/>
                        </a:lnSpc>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应用技术</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00000"/>
                        </a:lnSpc>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应用的起止时间</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00000"/>
                        </a:lnSpc>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近三年累计新增销售额（万元）</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00000"/>
                        </a:lnSpc>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近三年累计新增利润（万元）</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647700">
                <a:tc>
                  <a:txBody>
                    <a:bodyPr/>
                    <a:lstStyle/>
                    <a:p>
                      <a:pPr marL="0" indent="0" algn="ctr">
                        <a:lnSpc>
                          <a:spcPct val="130000"/>
                        </a:lnSpc>
                        <a:spcBef>
                          <a:spcPct val="0"/>
                        </a:spcBef>
                        <a:spcAft>
                          <a:spcPct val="0"/>
                        </a:spcAft>
                      </a:pPr>
                      <a:r>
                        <a:rPr lang="zh-CN" sz="1400">
                          <a:latin typeface="宋体" panose="02010600030101010101" pitchFamily="2" charset="-122"/>
                          <a:ea typeface="宋体" panose="02010600030101010101" pitchFamily="2" charset="-122"/>
                        </a:rPr>
                        <a:t>金环建设集团有限公司</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30000"/>
                        </a:lnSpc>
                        <a:spcBef>
                          <a:spcPct val="0"/>
                        </a:spcBef>
                        <a:spcAft>
                          <a:spcPct val="0"/>
                        </a:spcAft>
                      </a:pPr>
                      <a:r>
                        <a:rPr lang="zh-CN" sz="1400">
                          <a:latin typeface="宋体" panose="02010600030101010101" pitchFamily="2" charset="-122"/>
                          <a:ea typeface="宋体" panose="02010600030101010101" pitchFamily="2" charset="-122"/>
                        </a:rPr>
                        <a:t>大矢跨比提篮钢箱拱肋制作施工关键技术研究</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2022.12.31-2023.5.1</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3305.4643</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363.6011 </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648335">
                <a:tc>
                  <a:txBody>
                    <a:bodyPr/>
                    <a:lstStyle/>
                    <a:p>
                      <a:pPr marL="0" indent="0" algn="ctr">
                        <a:lnSpc>
                          <a:spcPct val="130000"/>
                        </a:lnSpc>
                        <a:spcBef>
                          <a:spcPct val="0"/>
                        </a:spcBef>
                        <a:spcAft>
                          <a:spcPct val="0"/>
                        </a:spcAft>
                      </a:pPr>
                      <a:r>
                        <a:rPr lang="zh-CN" sz="1400">
                          <a:latin typeface="宋体" panose="02010600030101010101" pitchFamily="2" charset="-122"/>
                          <a:ea typeface="宋体" panose="02010600030101010101" pitchFamily="2" charset="-122"/>
                        </a:rPr>
                        <a:t>金环钢结构工程有限公司</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30000"/>
                        </a:lnSpc>
                        <a:spcBef>
                          <a:spcPct val="0"/>
                        </a:spcBef>
                        <a:spcAft>
                          <a:spcPct val="0"/>
                        </a:spcAft>
                      </a:pPr>
                      <a:r>
                        <a:rPr lang="zh-CN" sz="1400">
                          <a:latin typeface="宋体" panose="02010600030101010101" pitchFamily="2" charset="-122"/>
                          <a:ea typeface="宋体" panose="02010600030101010101" pitchFamily="2" charset="-122"/>
                        </a:rPr>
                        <a:t>钢混叠合梁跨越交通干道施工技术的应用</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2023.3.19-2023.7.19</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291.2014</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32.0322 </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560070">
                <a:tc>
                  <a:txBody>
                    <a:bodyPr/>
                    <a:lstStyle/>
                    <a:p>
                      <a:pPr marL="0" indent="0" algn="ctr">
                        <a:lnSpc>
                          <a:spcPct val="130000"/>
                        </a:lnSpc>
                        <a:spcBef>
                          <a:spcPct val="0"/>
                        </a:spcBef>
                        <a:spcAft>
                          <a:spcPct val="0"/>
                        </a:spcAft>
                      </a:pPr>
                      <a:r>
                        <a:rPr lang="zh-CN" sz="1400">
                          <a:latin typeface="宋体" panose="02010600030101010101" pitchFamily="2" charset="-122"/>
                          <a:ea typeface="宋体" panose="02010600030101010101" pitchFamily="2" charset="-122"/>
                        </a:rPr>
                        <a:t>金环钢结构工程有限公司</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30000"/>
                        </a:lnSpc>
                        <a:spcBef>
                          <a:spcPct val="0"/>
                        </a:spcBef>
                        <a:spcAft>
                          <a:spcPct val="0"/>
                        </a:spcAft>
                      </a:pPr>
                      <a:r>
                        <a:rPr lang="zh-CN" sz="1400">
                          <a:latin typeface="宋体" panose="02010600030101010101" pitchFamily="2" charset="-122"/>
                          <a:ea typeface="宋体" panose="02010600030101010101" pitchFamily="2" charset="-122"/>
                        </a:rPr>
                        <a:t>多层匝道交叉桥梁施工技术的研究与应用</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2023.04~07</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fontAlgn="ctr">
                        <a:lnSpc>
                          <a:spcPct val="150000"/>
                        </a:lnSpc>
                        <a:spcBef>
                          <a:spcPct val="0"/>
                        </a:spcBef>
                        <a:spcAft>
                          <a:spcPct val="0"/>
                        </a:spcAft>
                      </a:pPr>
                      <a:r>
                        <a:rPr lang="en-US" altLang="zh-CN" sz="1400" i="0">
                          <a:solidFill>
                            <a:srgbClr val="000000"/>
                          </a:solidFill>
                          <a:latin typeface="宋体" panose="02010600030101010101" pitchFamily="2" charset="-122"/>
                          <a:ea typeface="宋体" panose="02010600030101010101" pitchFamily="2" charset="-122"/>
                        </a:rPr>
                        <a:t>1517.8119</a:t>
                      </a:r>
                      <a:endParaRPr lang="en-US" altLang="zh-CN" sz="1400" i="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fontAlgn="ctr">
                        <a:lnSpc>
                          <a:spcPct val="150000"/>
                        </a:lnSpc>
                        <a:spcBef>
                          <a:spcPct val="0"/>
                        </a:spcBef>
                        <a:spcAft>
                          <a:spcPct val="0"/>
                        </a:spcAft>
                      </a:pPr>
                      <a:r>
                        <a:rPr lang="en-US" altLang="zh-CN" sz="1400" i="0">
                          <a:solidFill>
                            <a:srgbClr val="000000"/>
                          </a:solidFill>
                          <a:latin typeface="宋体" panose="02010600030101010101" pitchFamily="2" charset="-122"/>
                          <a:ea typeface="宋体" panose="02010600030101010101" pitchFamily="2" charset="-122"/>
                        </a:rPr>
                        <a:t>33.0322 </a:t>
                      </a:r>
                      <a:endParaRPr lang="en-US" altLang="zh-CN" sz="1400" i="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647700">
                <a:tc>
                  <a:txBody>
                    <a:bodyPr/>
                    <a:lstStyle/>
                    <a:p>
                      <a:pPr marL="0" indent="0" algn="ctr">
                        <a:lnSpc>
                          <a:spcPct val="130000"/>
                        </a:lnSpc>
                        <a:spcBef>
                          <a:spcPct val="0"/>
                        </a:spcBef>
                        <a:spcAft>
                          <a:spcPct val="0"/>
                        </a:spcAft>
                      </a:pPr>
                      <a:r>
                        <a:rPr lang="zh-CN" sz="1400">
                          <a:latin typeface="宋体" panose="02010600030101010101" pitchFamily="2" charset="-122"/>
                          <a:ea typeface="宋体" panose="02010600030101010101" pitchFamily="2" charset="-122"/>
                        </a:rPr>
                        <a:t>金环钢结构工程有限公司</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30000"/>
                        </a:lnSpc>
                        <a:spcBef>
                          <a:spcPct val="0"/>
                        </a:spcBef>
                        <a:spcAft>
                          <a:spcPct val="0"/>
                        </a:spcAft>
                      </a:pPr>
                      <a:r>
                        <a:rPr lang="zh-CN" sz="1400">
                          <a:latin typeface="宋体" panose="02010600030101010101" pitchFamily="2" charset="-122"/>
                          <a:ea typeface="宋体" panose="02010600030101010101" pitchFamily="2" charset="-122"/>
                        </a:rPr>
                        <a:t>上跨天山公园桥梁技术的研究与应用</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i="0">
                          <a:solidFill>
                            <a:srgbClr val="000000"/>
                          </a:solidFill>
                          <a:latin typeface="宋体" panose="02010600030101010101" pitchFamily="2" charset="-122"/>
                          <a:ea typeface="宋体" panose="02010600030101010101" pitchFamily="2" charset="-122"/>
                        </a:rPr>
                        <a:t>2023.07.01-2023.08.31</a:t>
                      </a:r>
                      <a:endParaRPr lang="en-US" altLang="zh-CN" sz="1400" i="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i="0">
                          <a:solidFill>
                            <a:srgbClr val="000000"/>
                          </a:solidFill>
                          <a:latin typeface="宋体" panose="02010600030101010101" pitchFamily="2" charset="-122"/>
                          <a:ea typeface="宋体" panose="02010600030101010101" pitchFamily="2" charset="-122"/>
                        </a:rPr>
                        <a:t>478.9889</a:t>
                      </a:r>
                      <a:endParaRPr lang="en-US" altLang="zh-CN" sz="1400" i="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i="0">
                          <a:solidFill>
                            <a:srgbClr val="000000"/>
                          </a:solidFill>
                          <a:latin typeface="宋体" panose="02010600030101010101" pitchFamily="2" charset="-122"/>
                          <a:ea typeface="宋体" panose="02010600030101010101" pitchFamily="2" charset="-122"/>
                        </a:rPr>
                        <a:t>34.0322</a:t>
                      </a:r>
                      <a:endParaRPr lang="en-US" altLang="zh-CN" sz="1400" i="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560705">
                <a:tc>
                  <a:txBody>
                    <a:bodyPr/>
                    <a:lstStyle/>
                    <a:p>
                      <a:pPr marL="0" indent="0" algn="ctr">
                        <a:lnSpc>
                          <a:spcPct val="130000"/>
                        </a:lnSpc>
                        <a:spcBef>
                          <a:spcPct val="0"/>
                        </a:spcBef>
                        <a:spcAft>
                          <a:spcPct val="0"/>
                        </a:spcAft>
                      </a:pPr>
                      <a:r>
                        <a:rPr lang="zh-CN" sz="1400">
                          <a:latin typeface="宋体" panose="02010600030101010101" pitchFamily="2" charset="-122"/>
                          <a:ea typeface="宋体" panose="02010600030101010101" pitchFamily="2" charset="-122"/>
                        </a:rPr>
                        <a:t>金环钢结构工程有限公司</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30000"/>
                        </a:lnSpc>
                        <a:spcBef>
                          <a:spcPct val="0"/>
                        </a:spcBef>
                        <a:spcAft>
                          <a:spcPct val="0"/>
                        </a:spcAft>
                      </a:pPr>
                      <a:r>
                        <a:rPr lang="zh-CN" sz="1400">
                          <a:latin typeface="宋体" panose="02010600030101010101" pitchFamily="2" charset="-122"/>
                          <a:ea typeface="宋体" panose="02010600030101010101" pitchFamily="2" charset="-122"/>
                        </a:rPr>
                        <a:t>跨线跨水系桥梁施工技术的研究与应用</a:t>
                      </a:r>
                      <a:endParaRPr lang="zh-CN" sz="1400">
                        <a:highlight>
                          <a:srgbClr val="FFFF00"/>
                        </a:highlight>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i="0">
                          <a:solidFill>
                            <a:srgbClr val="000000"/>
                          </a:solidFill>
                          <a:latin typeface="宋体" panose="02010600030101010101" pitchFamily="2" charset="-122"/>
                          <a:ea typeface="宋体" panose="02010600030101010101" pitchFamily="2" charset="-122"/>
                        </a:rPr>
                        <a:t>2023.08.07</a:t>
                      </a:r>
                      <a:endParaRPr lang="en-US" altLang="zh-CN" sz="1400" i="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i="0">
                          <a:solidFill>
                            <a:srgbClr val="000000"/>
                          </a:solidFill>
                          <a:latin typeface="宋体" panose="02010600030101010101" pitchFamily="2" charset="-122"/>
                          <a:ea typeface="宋体" panose="02010600030101010101" pitchFamily="2" charset="-122"/>
                        </a:rPr>
                        <a:t>2307.598</a:t>
                      </a:r>
                      <a:endParaRPr lang="en-US" altLang="zh-CN" sz="1400" i="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35.0322</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560705">
                <a:tc>
                  <a:txBody>
                    <a:bodyPr/>
                    <a:lstStyle/>
                    <a:p>
                      <a:pPr marL="0" indent="0" algn="ctr">
                        <a:lnSpc>
                          <a:spcPct val="130000"/>
                        </a:lnSpc>
                        <a:spcBef>
                          <a:spcPct val="0"/>
                        </a:spcBef>
                        <a:spcAft>
                          <a:spcPct val="0"/>
                        </a:spcAft>
                      </a:pPr>
                      <a:r>
                        <a:rPr lang="zh-CN" sz="1400">
                          <a:latin typeface="宋体" panose="02010600030101010101" pitchFamily="2" charset="-122"/>
                          <a:ea typeface="宋体" panose="02010600030101010101" pitchFamily="2" charset="-122"/>
                        </a:rPr>
                        <a:t>金环钢结构工程有限公司</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30000"/>
                        </a:lnSpc>
                        <a:spcBef>
                          <a:spcPct val="0"/>
                        </a:spcBef>
                        <a:spcAft>
                          <a:spcPct val="0"/>
                        </a:spcAft>
                      </a:pPr>
                      <a:r>
                        <a:rPr lang="zh-CN" sz="1400">
                          <a:latin typeface="宋体" panose="02010600030101010101" pitchFamily="2" charset="-122"/>
                          <a:ea typeface="宋体" panose="02010600030101010101" pitchFamily="2" charset="-122"/>
                        </a:rPr>
                        <a:t>斜拉索大桥制作关键技术的研究与应用</a:t>
                      </a:r>
                      <a:endParaRPr lang="zh-CN" sz="1400">
                        <a:highlight>
                          <a:srgbClr val="FFFF00"/>
                        </a:highlight>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2023.9~2024.10</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2634.0000</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289.7400 </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647700">
                <a:tc>
                  <a:txBody>
                    <a:bodyPr/>
                    <a:lstStyle/>
                    <a:p>
                      <a:pPr marL="0" indent="0" algn="ctr">
                        <a:lnSpc>
                          <a:spcPct val="130000"/>
                        </a:lnSpc>
                        <a:spcBef>
                          <a:spcPct val="0"/>
                        </a:spcBef>
                        <a:spcAft>
                          <a:spcPct val="0"/>
                        </a:spcAft>
                      </a:pPr>
                      <a:r>
                        <a:rPr lang="zh-CN" sz="1400">
                          <a:latin typeface="宋体" panose="02010600030101010101" pitchFamily="2" charset="-122"/>
                          <a:ea typeface="宋体" panose="02010600030101010101" pitchFamily="2" charset="-122"/>
                        </a:rPr>
                        <a:t>金环钢结构工程有限公司</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30000"/>
                        </a:lnSpc>
                        <a:spcBef>
                          <a:spcPct val="0"/>
                        </a:spcBef>
                        <a:spcAft>
                          <a:spcPct val="0"/>
                        </a:spcAft>
                      </a:pPr>
                      <a:r>
                        <a:rPr lang="zh-CN" sz="1400">
                          <a:latin typeface="宋体" panose="02010600030101010101" pitchFamily="2" charset="-122"/>
                          <a:ea typeface="宋体" panose="02010600030101010101" pitchFamily="2" charset="-122"/>
                        </a:rPr>
                        <a:t>城市繁华区钢框架超高层施工技术的研究</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2023.06.01-    2024.05.13</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7898.8272</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868.8710 </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323850">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 </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gridSpan="2">
                  <a:txBody>
                    <a:bodyPr/>
                    <a:lstStyle/>
                    <a:p>
                      <a:pPr marL="0" indent="0" algn="ctr">
                        <a:lnSpc>
                          <a:spcPct val="150000"/>
                        </a:lnSpc>
                        <a:spcBef>
                          <a:spcPct val="0"/>
                        </a:spcBef>
                        <a:spcAft>
                          <a:spcPct val="0"/>
                        </a:spcAft>
                      </a:pPr>
                      <a:r>
                        <a:rPr lang="zh-CN" sz="1400" b="1">
                          <a:latin typeface="宋体" panose="02010600030101010101" pitchFamily="2" charset="-122"/>
                          <a:ea typeface="宋体" panose="02010600030101010101" pitchFamily="2" charset="-122"/>
                        </a:rPr>
                        <a:t>汇总</a:t>
                      </a:r>
                      <a:endParaRPr lang="zh-CN" sz="1400" b="1">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lstStyle/>
                    <a:p>
                      <a:pPr marL="0" indent="0" algn="ctr">
                        <a:lnSpc>
                          <a:spcPct val="150000"/>
                        </a:lnSpc>
                        <a:spcBef>
                          <a:spcPct val="0"/>
                        </a:spcBef>
                        <a:spcAft>
                          <a:spcPct val="0"/>
                        </a:spcAft>
                      </a:pPr>
                      <a:r>
                        <a:rPr lang="en-US" altLang="zh-CN" sz="1400" b="1">
                          <a:latin typeface="宋体" panose="02010600030101010101" pitchFamily="2" charset="-122"/>
                          <a:ea typeface="宋体" panose="02010600030101010101" pitchFamily="2" charset="-122"/>
                        </a:rPr>
                        <a:t>44827.6756</a:t>
                      </a:r>
                      <a:endParaRPr lang="en-US" altLang="zh-CN" sz="1400" b="1">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b="1">
                          <a:latin typeface="宋体" panose="02010600030101010101" pitchFamily="2" charset="-122"/>
                          <a:ea typeface="宋体" panose="02010600030101010101" pitchFamily="2" charset="-122"/>
                        </a:rPr>
                        <a:t>4559.6571</a:t>
                      </a:r>
                      <a:endParaRPr lang="en-US" altLang="zh-CN" sz="1400" b="1">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bl>
          </a:graphicData>
        </a:graphic>
      </p:graphicFrame>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燕尾形 11"/>
          <p:cNvSpPr/>
          <p:nvPr/>
        </p:nvSpPr>
        <p:spPr>
          <a:xfrm>
            <a:off x="407670" y="146685"/>
            <a:ext cx="4895850"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r>
              <a:rPr lang="zh-CN" altLang="en-US" sz="1800">
                <a:ln w="15875">
                  <a:solidFill>
                    <a:schemeClr val="bg1"/>
                  </a:solidFill>
                </a:ln>
                <a:solidFill>
                  <a:schemeClr val="bg1"/>
                </a:solidFill>
                <a:effectLst/>
                <a:sym typeface="+mn-ea"/>
              </a:rPr>
              <a:t>五、项目应用情况、经济效益和社会效益</a:t>
            </a:r>
            <a:endParaRPr lang="zh-CN" altLang="en-US" sz="1800">
              <a:ln w="15875">
                <a:solidFill>
                  <a:schemeClr val="bg1"/>
                </a:solidFill>
              </a:ln>
              <a:solidFill>
                <a:schemeClr val="bg1"/>
              </a:solidFill>
              <a:effectLst/>
              <a:sym typeface="+mn-ea"/>
            </a:endParaRPr>
          </a:p>
        </p:txBody>
      </p:sp>
      <p:sp>
        <p:nvSpPr>
          <p:cNvPr id="4" name="文本框 3"/>
          <p:cNvSpPr txBox="1"/>
          <p:nvPr/>
        </p:nvSpPr>
        <p:spPr>
          <a:xfrm>
            <a:off x="479425" y="620395"/>
            <a:ext cx="1643380" cy="337185"/>
          </a:xfrm>
          <a:prstGeom prst="rect">
            <a:avLst/>
          </a:prstGeom>
          <a:solidFill>
            <a:schemeClr val="accent2"/>
          </a:solidFill>
        </p:spPr>
        <p:txBody>
          <a:bodyPr wrap="square" anchor="t">
            <a:noAutofit/>
          </a:bodyPr>
          <a:lstStyle/>
          <a:p>
            <a:pPr lvl="0" indent="34925" algn="l">
              <a:lnSpc>
                <a:spcPct val="110000"/>
              </a:lnSpc>
              <a:buClrTx/>
              <a:buSzTx/>
              <a:buFontTx/>
            </a:pPr>
            <a:r>
              <a:rPr lang="en-US" altLang="zh-CN" sz="1400" b="1" kern="100" dirty="0">
                <a:solidFill>
                  <a:schemeClr val="bg1"/>
                </a:solidFill>
                <a:latin typeface="Adobe 黑体 Std R" panose="020B0400000000000000" pitchFamily="34" charset="-122"/>
                <a:ea typeface="Adobe 黑体 Std R" panose="020B0400000000000000" pitchFamily="34" charset="-122"/>
                <a:sym typeface="+mn-ea"/>
              </a:rPr>
              <a:t>5.5</a:t>
            </a: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.社会效益</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graphicFrame>
        <p:nvGraphicFramePr>
          <p:cNvPr id="5" name="表格 4"/>
          <p:cNvGraphicFramePr/>
          <p:nvPr>
            <p:custDataLst>
              <p:tags r:id="rId1"/>
            </p:custDataLst>
          </p:nvPr>
        </p:nvGraphicFramePr>
        <p:xfrm>
          <a:off x="551180" y="957580"/>
          <a:ext cx="11401425" cy="5497830"/>
        </p:xfrm>
        <a:graphic>
          <a:graphicData uri="http://schemas.openxmlformats.org/drawingml/2006/table">
            <a:tbl>
              <a:tblPr/>
              <a:tblGrid>
                <a:gridCol w="11401425"/>
              </a:tblGrid>
              <a:tr h="5497830">
                <a:tc>
                  <a:txBody>
                    <a:bodyPr/>
                    <a:lstStyle/>
                    <a:p>
                      <a:pPr marL="0" indent="0" algn="l" fontAlgn="base">
                        <a:lnSpc>
                          <a:spcPct val="150000"/>
                        </a:lnSpc>
                        <a:spcBef>
                          <a:spcPct val="0"/>
                        </a:spcBef>
                        <a:spcAft>
                          <a:spcPct val="0"/>
                        </a:spcAft>
                      </a:pPr>
                      <a:r>
                        <a:rPr lang="en-US" altLang="zh-CN" sz="1200" b="1" i="0">
                          <a:solidFill>
                            <a:srgbClr val="000000"/>
                          </a:solidFill>
                          <a:latin typeface="宋体" panose="02010600030101010101" pitchFamily="2" charset="-122"/>
                          <a:ea typeface="宋体" panose="02010600030101010101" pitchFamily="2" charset="-122"/>
                        </a:rPr>
                        <a:t>3.1.</a:t>
                      </a:r>
                      <a:r>
                        <a:rPr lang="zh-CN" altLang="en-US" sz="1200" b="1" i="0">
                          <a:solidFill>
                            <a:srgbClr val="FF0000"/>
                          </a:solidFill>
                          <a:latin typeface="宋体" panose="02010600030101010101" pitchFamily="2" charset="-122"/>
                          <a:ea typeface="宋体" panose="02010600030101010101" pitchFamily="2" charset="-122"/>
                        </a:rPr>
                        <a:t>应用情况</a:t>
                      </a:r>
                      <a:r>
                        <a:rPr lang="en-US" altLang="zh-CN" sz="1200" b="1" i="0">
                          <a:solidFill>
                            <a:srgbClr val="FF0000"/>
                          </a:solidFill>
                          <a:latin typeface="宋体" panose="02010600030101010101" pitchFamily="2" charset="-122"/>
                          <a:ea typeface="宋体" panose="02010600030101010101" pitchFamily="2" charset="-122"/>
                        </a:rPr>
                        <a:t>-</a:t>
                      </a:r>
                      <a:r>
                        <a:rPr lang="zh-CN" altLang="en-US" sz="1200" b="1" i="0">
                          <a:solidFill>
                            <a:srgbClr val="FF0000"/>
                          </a:solidFill>
                          <a:latin typeface="宋体" panose="02010600030101010101" pitchFamily="2" charset="-122"/>
                          <a:ea typeface="宋体" panose="02010600030101010101" pitchFamily="2" charset="-122"/>
                        </a:rPr>
                        <a:t>潇河产业园区太原起步区真武路潇河大桥建设工程反映实际施工中</a:t>
                      </a:r>
                      <a:r>
                        <a:rPr lang="zh-CN" sz="1200" b="1" i="0">
                          <a:solidFill>
                            <a:srgbClr val="FF0000"/>
                          </a:solidFill>
                          <a:latin typeface="宋体" panose="02010600030101010101" pitchFamily="2" charset="-122"/>
                          <a:ea typeface="宋体" panose="02010600030101010101" pitchFamily="2" charset="-122"/>
                        </a:rPr>
                        <a:t>成果应用情况以及为转化操作要点的照片</a:t>
                      </a:r>
                      <a:endParaRPr lang="zh-CN" sz="1200" b="1" i="0">
                        <a:solidFill>
                          <a:srgbClr val="FF0000"/>
                        </a:solidFill>
                        <a:latin typeface="宋体" panose="02010600030101010101" pitchFamily="2" charset="-122"/>
                        <a:ea typeface="宋体" panose="02010600030101010101" pitchFamily="2" charset="-122"/>
                      </a:endParaRPr>
                    </a:p>
                    <a:p>
                      <a:pPr marL="0" indent="304800" algn="l" fontAlgn="base">
                        <a:lnSpc>
                          <a:spcPct val="150000"/>
                        </a:lnSpc>
                        <a:spcBef>
                          <a:spcPct val="0"/>
                        </a:spcBef>
                        <a:spcAft>
                          <a:spcPct val="0"/>
                        </a:spcAft>
                      </a:pPr>
                      <a:r>
                        <a:rPr lang="zh-CN" sz="1200" b="0" i="0">
                          <a:solidFill>
                            <a:srgbClr val="333333"/>
                          </a:solidFill>
                          <a:latin typeface="宋体" panose="02010600030101010101" pitchFamily="2" charset="-122"/>
                          <a:ea typeface="宋体" panose="02010600030101010101" pitchFamily="2" charset="-122"/>
                        </a:rPr>
                        <a:t>公司承建的太原真武路潇河大桥工程项目全长</a:t>
                      </a:r>
                      <a:r>
                        <a:rPr lang="en-US" altLang="zh-CN" sz="1200" b="0" i="0">
                          <a:solidFill>
                            <a:srgbClr val="333333"/>
                          </a:solidFill>
                          <a:latin typeface="宋体" panose="02010600030101010101" pitchFamily="2" charset="-122"/>
                          <a:ea typeface="宋体" panose="02010600030101010101" pitchFamily="2" charset="-122"/>
                        </a:rPr>
                        <a:t>1.012</a:t>
                      </a:r>
                      <a:r>
                        <a:rPr lang="zh-CN" altLang="en-US" sz="1200" b="0" i="0">
                          <a:solidFill>
                            <a:srgbClr val="333333"/>
                          </a:solidFill>
                          <a:latin typeface="宋体" panose="02010600030101010101" pitchFamily="2" charset="-122"/>
                          <a:ea typeface="宋体" panose="02010600030101010101" pitchFamily="2" charset="-122"/>
                        </a:rPr>
                        <a:t>公里，其中主桥（单塔双索面斜拉桥）长为</a:t>
                      </a:r>
                      <a:r>
                        <a:rPr lang="en-US" altLang="zh-CN" sz="1200" b="0" i="0">
                          <a:solidFill>
                            <a:srgbClr val="333333"/>
                          </a:solidFill>
                          <a:latin typeface="宋体" panose="02010600030101010101" pitchFamily="2" charset="-122"/>
                          <a:ea typeface="宋体" panose="02010600030101010101" pitchFamily="2" charset="-122"/>
                        </a:rPr>
                        <a:t>280</a:t>
                      </a:r>
                      <a:r>
                        <a:rPr lang="zh-CN" altLang="en-US" sz="1200" b="0" i="0">
                          <a:solidFill>
                            <a:srgbClr val="333333"/>
                          </a:solidFill>
                          <a:latin typeface="宋体" panose="02010600030101010101" pitchFamily="2" charset="-122"/>
                          <a:ea typeface="宋体" panose="02010600030101010101" pitchFamily="2" charset="-122"/>
                        </a:rPr>
                        <a:t>米，宽度为</a:t>
                      </a:r>
                      <a:r>
                        <a:rPr lang="en-US" altLang="zh-CN" sz="1200" b="0" i="0">
                          <a:solidFill>
                            <a:srgbClr val="333333"/>
                          </a:solidFill>
                          <a:latin typeface="宋体" panose="02010600030101010101" pitchFamily="2" charset="-122"/>
                          <a:ea typeface="宋体" panose="02010600030101010101" pitchFamily="2" charset="-122"/>
                        </a:rPr>
                        <a:t>50.5</a:t>
                      </a:r>
                      <a:r>
                        <a:rPr lang="zh-CN" altLang="en-US" sz="1200" b="0" i="0">
                          <a:solidFill>
                            <a:srgbClr val="333333"/>
                          </a:solidFill>
                          <a:latin typeface="宋体" panose="02010600030101010101" pitchFamily="2" charset="-122"/>
                          <a:ea typeface="宋体" panose="02010600030101010101" pitchFamily="2" charset="-122"/>
                        </a:rPr>
                        <a:t>米，引桥（等截面连续梁桥）北侧长</a:t>
                      </a:r>
                      <a:r>
                        <a:rPr lang="en-US" altLang="zh-CN" sz="1200" b="0" i="0">
                          <a:solidFill>
                            <a:srgbClr val="333333"/>
                          </a:solidFill>
                          <a:latin typeface="宋体" panose="02010600030101010101" pitchFamily="2" charset="-122"/>
                          <a:ea typeface="宋体" panose="02010600030101010101" pitchFamily="2" charset="-122"/>
                        </a:rPr>
                        <a:t>360</a:t>
                      </a:r>
                      <a:r>
                        <a:rPr lang="zh-CN" altLang="en-US" sz="1200" b="0" i="0">
                          <a:solidFill>
                            <a:srgbClr val="333333"/>
                          </a:solidFill>
                          <a:latin typeface="宋体" panose="02010600030101010101" pitchFamily="2" charset="-122"/>
                          <a:ea typeface="宋体" panose="02010600030101010101" pitchFamily="2" charset="-122"/>
                        </a:rPr>
                        <a:t>米、南侧长</a:t>
                      </a:r>
                      <a:r>
                        <a:rPr lang="en-US" altLang="zh-CN" sz="1200" b="0" i="0">
                          <a:solidFill>
                            <a:srgbClr val="333333"/>
                          </a:solidFill>
                          <a:latin typeface="宋体" panose="02010600030101010101" pitchFamily="2" charset="-122"/>
                          <a:ea typeface="宋体" panose="02010600030101010101" pitchFamily="2" charset="-122"/>
                        </a:rPr>
                        <a:t>372</a:t>
                      </a:r>
                      <a:r>
                        <a:rPr lang="zh-CN" altLang="en-US" sz="1200" b="0" i="0">
                          <a:solidFill>
                            <a:srgbClr val="333333"/>
                          </a:solidFill>
                          <a:latin typeface="宋体" panose="02010600030101010101" pitchFamily="2" charset="-122"/>
                          <a:ea typeface="宋体" panose="02010600030101010101" pitchFamily="2" charset="-122"/>
                        </a:rPr>
                        <a:t>米，宽度</a:t>
                      </a:r>
                      <a:r>
                        <a:rPr lang="en-US" altLang="zh-CN" sz="1200" b="0" i="0">
                          <a:solidFill>
                            <a:srgbClr val="333333"/>
                          </a:solidFill>
                          <a:latin typeface="宋体" panose="02010600030101010101" pitchFamily="2" charset="-122"/>
                          <a:ea typeface="宋体" panose="02010600030101010101" pitchFamily="2" charset="-122"/>
                        </a:rPr>
                        <a:t>37</a:t>
                      </a:r>
                      <a:r>
                        <a:rPr lang="zh-CN" altLang="en-US" sz="1200" b="0" i="0">
                          <a:solidFill>
                            <a:srgbClr val="333333"/>
                          </a:solidFill>
                          <a:latin typeface="宋体" panose="02010600030101010101" pitchFamily="2" charset="-122"/>
                          <a:ea typeface="宋体" panose="02010600030101010101" pitchFamily="2" charset="-122"/>
                        </a:rPr>
                        <a:t>米。</a:t>
                      </a:r>
                      <a:endParaRPr lang="zh-CN" altLang="en-US" sz="1200" b="0" i="0">
                        <a:solidFill>
                          <a:srgbClr val="333333"/>
                        </a:solidFill>
                        <a:latin typeface="宋体" panose="02010600030101010101" pitchFamily="2" charset="-122"/>
                        <a:ea typeface="宋体" panose="02010600030101010101" pitchFamily="2" charset="-122"/>
                      </a:endParaRPr>
                    </a:p>
                    <a:p>
                      <a:pPr marL="0" indent="0" algn="l" fontAlgn="base">
                        <a:lnSpc>
                          <a:spcPct val="150000"/>
                        </a:lnSpc>
                        <a:spcBef>
                          <a:spcPct val="0"/>
                        </a:spcBef>
                        <a:spcAft>
                          <a:spcPct val="0"/>
                        </a:spcAft>
                      </a:pPr>
                      <a:r>
                        <a:rPr lang="zh-CN" altLang="en-US" sz="1200" b="0" i="0">
                          <a:solidFill>
                            <a:srgbClr val="333333"/>
                          </a:solidFill>
                          <a:latin typeface="宋体" panose="02010600030101010101" pitchFamily="2" charset="-122"/>
                          <a:ea typeface="宋体" panose="02010600030101010101" pitchFamily="2" charset="-122"/>
                        </a:rPr>
                        <a:t>    </a:t>
                      </a:r>
                      <a:r>
                        <a:rPr lang="zh-CN" sz="1200" b="0" i="0">
                          <a:solidFill>
                            <a:srgbClr val="333333"/>
                          </a:solidFill>
                          <a:latin typeface="宋体" panose="02010600030101010101" pitchFamily="2" charset="-122"/>
                          <a:ea typeface="宋体" panose="02010600030101010101" pitchFamily="2" charset="-122"/>
                        </a:rPr>
                        <a:t>该项目的建设将改善本项目所在区域内的城市交通条件及加强区域内交通的转换，为交通运输提供更便捷的通行方式，为加快起步区经济的建设发展提供便利的条件。考虑到</a:t>
                      </a:r>
                      <a:r>
                        <a:rPr lang="zh-CN" sz="1200" b="0" i="0">
                          <a:solidFill>
                            <a:srgbClr val="FF0000"/>
                          </a:solidFill>
                          <a:latin typeface="宋体" panose="02010600030101010101" pitchFamily="2" charset="-122"/>
                          <a:ea typeface="宋体" panose="02010600030101010101" pitchFamily="2" charset="-122"/>
                        </a:rPr>
                        <a:t>该项目是我公司同中铁三局合作的又一标志性项目</a:t>
                      </a:r>
                      <a:r>
                        <a:rPr lang="zh-CN" sz="1200" b="0" i="0">
                          <a:solidFill>
                            <a:srgbClr val="333333"/>
                          </a:solidFill>
                          <a:latin typeface="宋体" panose="02010600030101010101" pitchFamily="2" charset="-122"/>
                          <a:ea typeface="宋体" panose="02010600030101010101" pitchFamily="2" charset="-122"/>
                        </a:rPr>
                        <a:t>，</a:t>
                      </a:r>
                      <a:r>
                        <a:rPr lang="zh-CN" sz="1200" b="0" i="0">
                          <a:solidFill>
                            <a:srgbClr val="FF0000"/>
                          </a:solidFill>
                          <a:latin typeface="宋体" panose="02010600030101010101" pitchFamily="2" charset="-122"/>
                          <a:ea typeface="宋体" panose="02010600030101010101" pitchFamily="2" charset="-122"/>
                        </a:rPr>
                        <a:t>且在太原市的影响力较大</a:t>
                      </a:r>
                      <a:r>
                        <a:rPr lang="zh-CN" sz="1200" b="0" i="0">
                          <a:solidFill>
                            <a:srgbClr val="333333"/>
                          </a:solidFill>
                          <a:latin typeface="宋体" panose="02010600030101010101" pitchFamily="2" charset="-122"/>
                          <a:ea typeface="宋体" panose="02010600030101010101" pitchFamily="2" charset="-122"/>
                        </a:rPr>
                        <a:t>，同时该项目结构设计方面的独有特点，公司决定成立</a:t>
                      </a:r>
                      <a:r>
                        <a:rPr lang="en-US" altLang="zh-CN" sz="1200" b="0" i="0">
                          <a:solidFill>
                            <a:srgbClr val="333333"/>
                          </a:solidFill>
                          <a:latin typeface="宋体" panose="02010600030101010101" pitchFamily="2" charset="-122"/>
                          <a:ea typeface="宋体" panose="02010600030101010101" pitchFamily="2" charset="-122"/>
                        </a:rPr>
                        <a:t>QC</a:t>
                      </a:r>
                      <a:r>
                        <a:rPr lang="zh-CN" altLang="en-US" sz="1200" b="0" i="0">
                          <a:solidFill>
                            <a:srgbClr val="333333"/>
                          </a:solidFill>
                          <a:latin typeface="宋体" panose="02010600030101010101" pitchFamily="2" charset="-122"/>
                          <a:ea typeface="宋体" panose="02010600030101010101" pitchFamily="2" charset="-122"/>
                        </a:rPr>
                        <a:t>现场攻关型小组，主要就双扭曲斜桥塔体结构加工制作焊接质量完美交工进行攻关，为公司收集典型桥梁施工工程业绩资料，同时也是为提升公司管理水平更上一层楼。具见下图</a:t>
                      </a:r>
                      <a:r>
                        <a:rPr lang="en-US" altLang="zh-CN" sz="1200" b="0" i="0">
                          <a:solidFill>
                            <a:srgbClr val="333333"/>
                          </a:solidFill>
                          <a:latin typeface="宋体" panose="02010600030101010101" pitchFamily="2" charset="-122"/>
                          <a:ea typeface="宋体" panose="02010600030101010101" pitchFamily="2" charset="-122"/>
                        </a:rPr>
                        <a:t>10~13</a:t>
                      </a:r>
                      <a:r>
                        <a:rPr lang="zh-CN" sz="1200" b="0" i="0">
                          <a:solidFill>
                            <a:srgbClr val="333333"/>
                          </a:solidFill>
                          <a:latin typeface="宋体" panose="02010600030101010101" pitchFamily="2" charset="-122"/>
                          <a:ea typeface="宋体" panose="02010600030101010101" pitchFamily="2" charset="-122"/>
                        </a:rPr>
                        <a:t>所示：</a:t>
                      </a:r>
                      <a:endParaRPr lang="zh-CN" sz="1200" b="0" i="0">
                        <a:solidFill>
                          <a:srgbClr val="333333"/>
                        </a:solidFill>
                        <a:latin typeface="宋体" panose="02010600030101010101" pitchFamily="2" charset="-122"/>
                        <a:ea typeface="宋体" panose="02010600030101010101" pitchFamily="2" charset="-122"/>
                      </a:endParaRPr>
                    </a:p>
                    <a:p>
                      <a:pPr marL="0" indent="0" algn="ctr">
                        <a:spcBef>
                          <a:spcPct val="0"/>
                        </a:spcBef>
                        <a:spcAft>
                          <a:spcPct val="0"/>
                        </a:spcAft>
                      </a:pPr>
                      <a:r>
                        <a:rPr lang="zh-CN" altLang="en-US" sz="1100">
                          <a:latin typeface="宋体" panose="02010600030101010101" pitchFamily="2" charset="-122"/>
                          <a:ea typeface="宋体" panose="02010600030101010101" pitchFamily="2" charset="-122"/>
                        </a:rPr>
                        <a:t>  </a:t>
                      </a:r>
                      <a:endParaRPr lang="zh-CN" altLang="en-US" sz="1100">
                        <a:latin typeface="宋体" panose="02010600030101010101" pitchFamily="2" charset="-122"/>
                        <a:ea typeface="宋体" panose="02010600030101010101" pitchFamily="2" charset="-122"/>
                      </a:endParaRPr>
                    </a:p>
                    <a:p>
                      <a:pPr marL="0" indent="18415" algn="ctr" fontAlgn="base">
                        <a:lnSpc>
                          <a:spcPct val="150000"/>
                        </a:lnSpc>
                        <a:spcBef>
                          <a:spcPct val="0"/>
                        </a:spcBef>
                        <a:spcAft>
                          <a:spcPct val="0"/>
                        </a:spcAft>
                      </a:pPr>
                      <a:endParaRPr lang="zh-CN" sz="1100" b="1">
                        <a:latin typeface="宋体" panose="02010600030101010101" pitchFamily="2" charset="-122"/>
                        <a:ea typeface="宋体" panose="02010600030101010101" pitchFamily="2" charset="-122"/>
                      </a:endParaRPr>
                    </a:p>
                    <a:p>
                      <a:pPr marL="0" indent="18415" algn="ctr" fontAlgn="base">
                        <a:lnSpc>
                          <a:spcPct val="150000"/>
                        </a:lnSpc>
                        <a:spcBef>
                          <a:spcPct val="0"/>
                        </a:spcBef>
                        <a:spcAft>
                          <a:spcPct val="0"/>
                        </a:spcAft>
                      </a:pPr>
                      <a:endParaRPr lang="zh-CN" sz="1100" b="1">
                        <a:latin typeface="宋体" panose="02010600030101010101" pitchFamily="2" charset="-122"/>
                        <a:ea typeface="宋体" panose="02010600030101010101" pitchFamily="2" charset="-122"/>
                      </a:endParaRPr>
                    </a:p>
                    <a:p>
                      <a:pPr marL="0" indent="18415" algn="ctr" fontAlgn="base">
                        <a:lnSpc>
                          <a:spcPct val="150000"/>
                        </a:lnSpc>
                        <a:spcBef>
                          <a:spcPct val="0"/>
                        </a:spcBef>
                        <a:spcAft>
                          <a:spcPct val="0"/>
                        </a:spcAft>
                      </a:pPr>
                      <a:r>
                        <a:rPr lang="en-US" altLang="zh-CN" sz="1100" b="1">
                          <a:latin typeface="宋体" panose="02010600030101010101" pitchFamily="2" charset="-122"/>
                          <a:ea typeface="宋体" panose="02010600030101010101" pitchFamily="2" charset="-122"/>
                        </a:rPr>
                        <a:t>  </a:t>
                      </a:r>
                      <a:endParaRPr lang="en-US" altLang="zh-CN" sz="1100" b="1">
                        <a:latin typeface="宋体" panose="02010600030101010101" pitchFamily="2" charset="-122"/>
                        <a:ea typeface="宋体" panose="02010600030101010101" pitchFamily="2" charset="-122"/>
                      </a:endParaRPr>
                    </a:p>
                    <a:p>
                      <a:pPr marL="0" indent="18415" algn="ctr" fontAlgn="base">
                        <a:lnSpc>
                          <a:spcPct val="150000"/>
                        </a:lnSpc>
                        <a:spcBef>
                          <a:spcPct val="0"/>
                        </a:spcBef>
                        <a:spcAft>
                          <a:spcPct val="0"/>
                        </a:spcAft>
                      </a:pPr>
                      <a:r>
                        <a:rPr lang="en-US" altLang="zh-CN" sz="1100" b="1">
                          <a:latin typeface="宋体" panose="02010600030101010101" pitchFamily="2" charset="-122"/>
                          <a:ea typeface="宋体" panose="02010600030101010101" pitchFamily="2" charset="-122"/>
                        </a:rPr>
                        <a:t>    </a:t>
                      </a:r>
                      <a:endParaRPr lang="en-US" altLang="zh-CN" sz="1100" b="1">
                        <a:latin typeface="宋体" panose="02010600030101010101" pitchFamily="2" charset="-122"/>
                        <a:ea typeface="宋体" panose="02010600030101010101" pitchFamily="2" charset="-122"/>
                      </a:endParaRPr>
                    </a:p>
                    <a:p>
                      <a:pPr marL="0" indent="18415" algn="ctr" fontAlgn="base">
                        <a:lnSpc>
                          <a:spcPct val="150000"/>
                        </a:lnSpc>
                        <a:spcBef>
                          <a:spcPct val="0"/>
                        </a:spcBef>
                        <a:spcAft>
                          <a:spcPct val="0"/>
                        </a:spcAft>
                      </a:pPr>
                      <a:endParaRPr lang="zh-CN" sz="1100" b="1">
                        <a:latin typeface="宋体" panose="02010600030101010101" pitchFamily="2" charset="-122"/>
                        <a:ea typeface="宋体" panose="02010600030101010101" pitchFamily="2" charset="-122"/>
                      </a:endParaRPr>
                    </a:p>
                    <a:p>
                      <a:pPr marL="0" indent="18415" algn="l" fontAlgn="base">
                        <a:lnSpc>
                          <a:spcPct val="150000"/>
                        </a:lnSpc>
                        <a:spcBef>
                          <a:spcPct val="0"/>
                        </a:spcBef>
                        <a:spcAft>
                          <a:spcPct val="0"/>
                        </a:spcAft>
                      </a:pPr>
                      <a:r>
                        <a:rPr lang="en-US" altLang="zh-CN" sz="1100" b="1">
                          <a:latin typeface="宋体" panose="02010600030101010101" pitchFamily="2" charset="-122"/>
                          <a:ea typeface="宋体" panose="02010600030101010101" pitchFamily="2" charset="-122"/>
                        </a:rPr>
                        <a:t>     </a:t>
                      </a:r>
                      <a:endParaRPr lang="en-US" altLang="zh-CN" sz="1100" b="1">
                        <a:latin typeface="宋体" panose="02010600030101010101" pitchFamily="2" charset="-122"/>
                        <a:ea typeface="宋体" panose="02010600030101010101" pitchFamily="2" charset="-122"/>
                      </a:endParaRPr>
                    </a:p>
                    <a:p>
                      <a:pPr marL="0" indent="18415" algn="l" fontAlgn="base">
                        <a:lnSpc>
                          <a:spcPct val="150000"/>
                        </a:lnSpc>
                        <a:spcBef>
                          <a:spcPct val="0"/>
                        </a:spcBef>
                        <a:spcAft>
                          <a:spcPct val="0"/>
                        </a:spcAft>
                      </a:pPr>
                      <a:r>
                        <a:rPr lang="en-US" altLang="zh-CN" sz="1100" b="1">
                          <a:latin typeface="宋体" panose="02010600030101010101" pitchFamily="2" charset="-122"/>
                          <a:ea typeface="宋体" panose="02010600030101010101" pitchFamily="2" charset="-122"/>
                        </a:rPr>
                        <a:t>      </a:t>
                      </a:r>
                      <a:r>
                        <a:rPr lang="zh-CN" sz="1100" b="1">
                          <a:latin typeface="宋体" panose="02010600030101010101" pitchFamily="2" charset="-122"/>
                          <a:ea typeface="宋体" panose="02010600030101010101" pitchFamily="2" charset="-122"/>
                        </a:rPr>
                        <a:t>图</a:t>
                      </a:r>
                      <a:r>
                        <a:rPr lang="en-US" altLang="zh-CN" sz="1100" b="1">
                          <a:latin typeface="宋体" panose="02010600030101010101" pitchFamily="2" charset="-122"/>
                          <a:ea typeface="宋体" panose="02010600030101010101" pitchFamily="2" charset="-122"/>
                        </a:rPr>
                        <a:t>11</a:t>
                      </a:r>
                      <a:r>
                        <a:rPr lang="zh-CN" altLang="en-US" sz="1100" b="1">
                          <a:latin typeface="宋体" panose="02010600030101010101" pitchFamily="2" charset="-122"/>
                          <a:ea typeface="宋体" panose="02010600030101010101" pitchFamily="2" charset="-122"/>
                        </a:rPr>
                        <a:t>：项目效果图</a:t>
                      </a:r>
                      <a:r>
                        <a:rPr lang="en-US" altLang="zh-CN" sz="1100" b="1">
                          <a:latin typeface="宋体" panose="02010600030101010101" pitchFamily="2" charset="-122"/>
                          <a:ea typeface="宋体" panose="02010600030101010101" pitchFamily="2" charset="-122"/>
                        </a:rPr>
                        <a:t>          </a:t>
                      </a:r>
                      <a:r>
                        <a:rPr lang="zh-CN" sz="1100" b="1">
                          <a:latin typeface="宋体" panose="02010600030101010101" pitchFamily="2" charset="-122"/>
                          <a:ea typeface="宋体" panose="02010600030101010101" pitchFamily="2" charset="-122"/>
                        </a:rPr>
                        <a:t>图</a:t>
                      </a:r>
                      <a:r>
                        <a:rPr lang="en-US" altLang="zh-CN" sz="1100" b="1">
                          <a:latin typeface="宋体" panose="02010600030101010101" pitchFamily="2" charset="-122"/>
                          <a:ea typeface="宋体" panose="02010600030101010101" pitchFamily="2" charset="-122"/>
                        </a:rPr>
                        <a:t>12</a:t>
                      </a:r>
                      <a:r>
                        <a:rPr lang="zh-CN" altLang="en-US" sz="1100" b="1">
                          <a:latin typeface="宋体" panose="02010600030101010101" pitchFamily="2" charset="-122"/>
                          <a:ea typeface="宋体" panose="02010600030101010101" pitchFamily="2" charset="-122"/>
                        </a:rPr>
                        <a:t>：施工方案论证照片    </a:t>
                      </a:r>
                      <a:r>
                        <a:rPr lang="en-US" altLang="zh-CN" sz="1100" b="1">
                          <a:latin typeface="宋体" panose="02010600030101010101" pitchFamily="2" charset="-122"/>
                          <a:ea typeface="宋体" panose="02010600030101010101" pitchFamily="2" charset="-122"/>
                        </a:rPr>
                        <a:t>       </a:t>
                      </a:r>
                      <a:r>
                        <a:rPr lang="zh-CN" sz="1100" b="1">
                          <a:latin typeface="宋体" panose="02010600030101010101" pitchFamily="2" charset="-122"/>
                          <a:ea typeface="宋体" panose="02010600030101010101" pitchFamily="2" charset="-122"/>
                        </a:rPr>
                        <a:t>图11：施工交底</a:t>
                      </a:r>
                      <a:r>
                        <a:rPr lang="en-US" altLang="zh-CN" sz="1100" b="1">
                          <a:latin typeface="宋体" panose="02010600030101010101" pitchFamily="2" charset="-122"/>
                          <a:ea typeface="宋体" panose="02010600030101010101" pitchFamily="2" charset="-122"/>
                        </a:rPr>
                        <a:t>            </a:t>
                      </a:r>
                      <a:r>
                        <a:rPr lang="zh-CN" sz="1100" b="1">
                          <a:latin typeface="宋体" panose="02010600030101010101" pitchFamily="2" charset="-122"/>
                          <a:ea typeface="宋体" panose="02010600030101010101" pitchFamily="2" charset="-122"/>
                        </a:rPr>
                        <a:t>图</a:t>
                      </a:r>
                      <a:r>
                        <a:rPr lang="en-US" altLang="zh-CN" sz="1100" b="1">
                          <a:latin typeface="宋体" panose="02010600030101010101" pitchFamily="2" charset="-122"/>
                          <a:ea typeface="宋体" panose="02010600030101010101" pitchFamily="2" charset="-122"/>
                        </a:rPr>
                        <a:t>13</a:t>
                      </a:r>
                      <a:r>
                        <a:rPr lang="zh-CN" altLang="en-US" sz="1100" b="1">
                          <a:latin typeface="宋体" panose="02010600030101010101" pitchFamily="2" charset="-122"/>
                          <a:ea typeface="宋体" panose="02010600030101010101" pitchFamily="2" charset="-122"/>
                        </a:rPr>
                        <a:t>：安全教育会议</a:t>
                      </a:r>
                      <a:r>
                        <a:rPr lang="en-US" altLang="zh-CN" sz="1100" b="1">
                          <a:latin typeface="宋体" panose="02010600030101010101" pitchFamily="2" charset="-122"/>
                          <a:ea typeface="宋体" panose="02010600030101010101" pitchFamily="2" charset="-122"/>
                        </a:rPr>
                        <a:t>                      </a:t>
                      </a:r>
                      <a:r>
                        <a:rPr lang="en-US" altLang="zh-CN" sz="1100" b="1">
                          <a:latin typeface="宋体" panose="02010600030101010101" pitchFamily="2" charset="-122"/>
                          <a:ea typeface="宋体" panose="02010600030101010101" pitchFamily="2" charset="-122"/>
                          <a:sym typeface="+mn-ea"/>
                        </a:rPr>
                        <a:t> </a:t>
                      </a:r>
                      <a:r>
                        <a:rPr lang="zh-CN" sz="1100" b="1">
                          <a:latin typeface="宋体" panose="02010600030101010101" pitchFamily="2" charset="-122"/>
                          <a:ea typeface="宋体" panose="02010600030101010101" pitchFamily="2" charset="-122"/>
                          <a:sym typeface="+mn-ea"/>
                        </a:rPr>
                        <a:t>图</a:t>
                      </a:r>
                      <a:r>
                        <a:rPr lang="en-US" altLang="zh-CN" sz="1100" b="1">
                          <a:latin typeface="宋体" panose="02010600030101010101" pitchFamily="2" charset="-122"/>
                          <a:ea typeface="宋体" panose="02010600030101010101" pitchFamily="2" charset="-122"/>
                          <a:sym typeface="+mn-ea"/>
                        </a:rPr>
                        <a:t>14</a:t>
                      </a:r>
                      <a:r>
                        <a:rPr lang="zh-CN" altLang="en-US" sz="1100" b="1">
                          <a:latin typeface="宋体" panose="02010600030101010101" pitchFamily="2" charset="-122"/>
                          <a:ea typeface="宋体" panose="02010600030101010101" pitchFamily="2" charset="-122"/>
                          <a:sym typeface="+mn-ea"/>
                        </a:rPr>
                        <a:t>：工程结构图</a:t>
                      </a:r>
                      <a:r>
                        <a:rPr lang="en-US" altLang="zh-CN" sz="1100" b="1">
                          <a:latin typeface="宋体" panose="02010600030101010101" pitchFamily="2" charset="-122"/>
                          <a:ea typeface="宋体" panose="02010600030101010101" pitchFamily="2" charset="-122"/>
                          <a:sym typeface="+mn-ea"/>
                        </a:rPr>
                        <a:t>  </a:t>
                      </a:r>
                      <a:endParaRPr lang="zh-CN" altLang="en-US" sz="1100" b="1">
                        <a:latin typeface="宋体" panose="02010600030101010101" pitchFamily="2" charset="-122"/>
                        <a:ea typeface="宋体" panose="02010600030101010101" pitchFamily="2" charset="-122"/>
                      </a:endParaRPr>
                    </a:p>
                    <a:p>
                      <a:pPr marL="0" indent="18415" algn="ctr" fontAlgn="base">
                        <a:lnSpc>
                          <a:spcPct val="150000"/>
                        </a:lnSpc>
                        <a:spcBef>
                          <a:spcPct val="0"/>
                        </a:spcBef>
                        <a:spcAft>
                          <a:spcPct val="0"/>
                        </a:spcAft>
                      </a:pPr>
                      <a:endParaRPr lang="zh-CN" altLang="en-US" sz="1100" b="1">
                        <a:latin typeface="宋体" panose="02010600030101010101" pitchFamily="2" charset="-122"/>
                        <a:ea typeface="宋体" panose="02010600030101010101" pitchFamily="2" charset="-122"/>
                      </a:endParaRPr>
                    </a:p>
                    <a:p>
                      <a:pPr marL="0" indent="0" algn="ctr">
                        <a:lnSpc>
                          <a:spcPct val="150000"/>
                        </a:lnSpc>
                        <a:spcBef>
                          <a:spcPct val="0"/>
                        </a:spcBef>
                        <a:spcAft>
                          <a:spcPct val="0"/>
                        </a:spcAft>
                      </a:pPr>
                      <a:endParaRPr lang="zh-CN" altLang="en-US" sz="1200">
                        <a:latin typeface="宋体" panose="02010600030101010101" pitchFamily="2" charset="-122"/>
                        <a:ea typeface="宋体" panose="02010600030101010101" pitchFamily="2" charset="-122"/>
                      </a:endParaRPr>
                    </a:p>
                    <a:p>
                      <a:pPr marL="0" indent="0" algn="ctr">
                        <a:lnSpc>
                          <a:spcPct val="150000"/>
                        </a:lnSpc>
                        <a:spcBef>
                          <a:spcPct val="0"/>
                        </a:spcBef>
                        <a:spcAft>
                          <a:spcPct val="0"/>
                        </a:spcAft>
                      </a:pPr>
                      <a:endParaRPr lang="zh-CN" altLang="en-US" sz="1200">
                        <a:latin typeface="宋体" panose="02010600030101010101" pitchFamily="2" charset="-122"/>
                        <a:ea typeface="宋体" panose="02010600030101010101" pitchFamily="2" charset="-122"/>
                      </a:endParaRPr>
                    </a:p>
                    <a:p>
                      <a:pPr marL="0" indent="0" algn="ctr">
                        <a:lnSpc>
                          <a:spcPct val="150000"/>
                        </a:lnSpc>
                        <a:spcBef>
                          <a:spcPct val="0"/>
                        </a:spcBef>
                        <a:spcAft>
                          <a:spcPct val="0"/>
                        </a:spcAft>
                      </a:pPr>
                      <a:endParaRPr lang="zh-CN" altLang="en-US" sz="1200">
                        <a:latin typeface="宋体" panose="02010600030101010101" pitchFamily="2" charset="-122"/>
                        <a:ea typeface="宋体" panose="02010600030101010101" pitchFamily="2" charset="-122"/>
                      </a:endParaRPr>
                    </a:p>
                    <a:p>
                      <a:pPr marL="0" indent="0" algn="ctr">
                        <a:lnSpc>
                          <a:spcPct val="150000"/>
                        </a:lnSpc>
                        <a:spcBef>
                          <a:spcPct val="0"/>
                        </a:spcBef>
                        <a:spcAft>
                          <a:spcPct val="0"/>
                        </a:spcAft>
                      </a:pPr>
                      <a:endParaRPr lang="zh-CN" altLang="en-US" sz="1200">
                        <a:latin typeface="宋体" panose="02010600030101010101" pitchFamily="2" charset="-122"/>
                        <a:ea typeface="宋体" panose="02010600030101010101" pitchFamily="2" charset="-122"/>
                      </a:endParaRPr>
                    </a:p>
                    <a:p>
                      <a:pPr marL="0" indent="18415" algn="ctr" fontAlgn="base">
                        <a:lnSpc>
                          <a:spcPct val="150000"/>
                        </a:lnSpc>
                        <a:spcBef>
                          <a:spcPct val="0"/>
                        </a:spcBef>
                        <a:spcAft>
                          <a:spcPct val="0"/>
                        </a:spcAft>
                      </a:pPr>
                      <a:r>
                        <a:rPr lang="en-US" altLang="zh-CN" sz="1200">
                          <a:latin typeface="宋体" panose="02010600030101010101" pitchFamily="2" charset="-122"/>
                          <a:ea typeface="宋体" panose="02010600030101010101" pitchFamily="2" charset="-122"/>
                        </a:rPr>
                        <a:t>   </a:t>
                      </a:r>
                      <a:endParaRPr lang="en-US" altLang="zh-CN" sz="1200">
                        <a:latin typeface="宋体" panose="02010600030101010101" pitchFamily="2" charset="-122"/>
                        <a:ea typeface="宋体" panose="02010600030101010101" pitchFamily="2" charset="-122"/>
                      </a:endParaRPr>
                    </a:p>
                    <a:p>
                      <a:pPr marL="0" indent="18415" algn="l" fontAlgn="base">
                        <a:lnSpc>
                          <a:spcPct val="150000"/>
                        </a:lnSpc>
                        <a:spcBef>
                          <a:spcPct val="0"/>
                        </a:spcBef>
                        <a:spcAft>
                          <a:spcPct val="0"/>
                        </a:spcAft>
                      </a:pPr>
                      <a:r>
                        <a:rPr lang="en-US" altLang="zh-CN" sz="1100" b="1">
                          <a:latin typeface="宋体" panose="02010600030101010101" pitchFamily="2" charset="-122"/>
                          <a:ea typeface="宋体" panose="02010600030101010101" pitchFamily="2" charset="-122"/>
                          <a:sym typeface="+mn-ea"/>
                        </a:rPr>
                        <a:t>   </a:t>
                      </a:r>
                      <a:r>
                        <a:rPr lang="zh-CN" sz="1100" b="1">
                          <a:latin typeface="宋体" panose="02010600030101010101" pitchFamily="2" charset="-122"/>
                          <a:ea typeface="宋体" panose="02010600030101010101" pitchFamily="2" charset="-122"/>
                        </a:rPr>
                        <a:t>图</a:t>
                      </a:r>
                      <a:r>
                        <a:rPr lang="en-US" altLang="zh-CN" sz="1100" b="1">
                          <a:latin typeface="宋体" panose="02010600030101010101" pitchFamily="2" charset="-122"/>
                          <a:ea typeface="宋体" panose="02010600030101010101" pitchFamily="2" charset="-122"/>
                        </a:rPr>
                        <a:t>15</a:t>
                      </a:r>
                      <a:r>
                        <a:rPr lang="zh-CN" altLang="en-US" sz="1100" b="1">
                          <a:latin typeface="宋体" panose="02010600030101010101" pitchFamily="2" charset="-122"/>
                          <a:ea typeface="宋体" panose="02010600030101010101" pitchFamily="2" charset="-122"/>
                        </a:rPr>
                        <a:t>：塔基节施工现场图</a:t>
                      </a:r>
                      <a:r>
                        <a:rPr lang="en-US" altLang="zh-CN" sz="1100" b="1">
                          <a:latin typeface="宋体" panose="02010600030101010101" pitchFamily="2" charset="-122"/>
                          <a:ea typeface="宋体" panose="02010600030101010101" pitchFamily="2" charset="-122"/>
                        </a:rPr>
                        <a:t>           </a:t>
                      </a:r>
                      <a:r>
                        <a:rPr lang="zh-CN" sz="1100" b="1">
                          <a:latin typeface="宋体" panose="02010600030101010101" pitchFamily="2" charset="-122"/>
                          <a:ea typeface="宋体" panose="02010600030101010101" pitchFamily="2" charset="-122"/>
                        </a:rPr>
                        <a:t>图</a:t>
                      </a:r>
                      <a:r>
                        <a:rPr lang="en-US" altLang="zh-CN" sz="1100" b="1">
                          <a:latin typeface="宋体" panose="02010600030101010101" pitchFamily="2" charset="-122"/>
                          <a:ea typeface="宋体" panose="02010600030101010101" pitchFamily="2" charset="-122"/>
                        </a:rPr>
                        <a:t>16~18</a:t>
                      </a:r>
                      <a:r>
                        <a:rPr lang="zh-CN" altLang="en-US" sz="1100" b="1">
                          <a:latin typeface="宋体" panose="02010600030101010101" pitchFamily="2" charset="-122"/>
                          <a:ea typeface="宋体" panose="02010600030101010101" pitchFamily="2" charset="-122"/>
                        </a:rPr>
                        <a:t>：施工现场图</a:t>
                      </a:r>
                      <a:r>
                        <a:rPr lang="en-US" altLang="zh-CN" sz="1100" b="1">
                          <a:latin typeface="宋体" panose="02010600030101010101" pitchFamily="2" charset="-122"/>
                          <a:ea typeface="宋体" panose="02010600030101010101" pitchFamily="2" charset="-122"/>
                        </a:rPr>
                        <a:t>             </a:t>
                      </a:r>
                      <a:r>
                        <a:rPr lang="zh-CN" sz="1100" b="1">
                          <a:latin typeface="宋体" panose="02010600030101010101" pitchFamily="2" charset="-122"/>
                          <a:ea typeface="宋体" panose="02010600030101010101" pitchFamily="2" charset="-122"/>
                          <a:sym typeface="+mn-ea"/>
                        </a:rPr>
                        <a:t>图</a:t>
                      </a:r>
                      <a:r>
                        <a:rPr lang="en-US" altLang="zh-CN" sz="1100" b="1">
                          <a:latin typeface="宋体" panose="02010600030101010101" pitchFamily="2" charset="-122"/>
                          <a:ea typeface="宋体" panose="02010600030101010101" pitchFamily="2" charset="-122"/>
                          <a:sym typeface="+mn-ea"/>
                        </a:rPr>
                        <a:t>22</a:t>
                      </a:r>
                      <a:r>
                        <a:rPr lang="zh-CN" altLang="en-US" sz="1100" b="1">
                          <a:latin typeface="宋体" panose="02010600030101010101" pitchFamily="2" charset="-122"/>
                          <a:ea typeface="宋体" panose="02010600030101010101" pitchFamily="2" charset="-122"/>
                          <a:sym typeface="+mn-ea"/>
                        </a:rPr>
                        <a:t>：“四连杆”平台地面安装照</a:t>
                      </a:r>
                      <a:r>
                        <a:rPr lang="en-US" altLang="zh-CN" sz="1100" b="1">
                          <a:latin typeface="宋体" panose="02010600030101010101" pitchFamily="2" charset="-122"/>
                          <a:ea typeface="宋体" panose="02010600030101010101" pitchFamily="2" charset="-122"/>
                          <a:sym typeface="+mn-ea"/>
                        </a:rPr>
                        <a:t>      </a:t>
                      </a:r>
                      <a:r>
                        <a:rPr lang="zh-CN" sz="1100" b="1">
                          <a:latin typeface="宋体" panose="02010600030101010101" pitchFamily="2" charset="-122"/>
                          <a:ea typeface="宋体" panose="02010600030101010101" pitchFamily="2" charset="-122"/>
                          <a:sym typeface="+mn-ea"/>
                        </a:rPr>
                        <a:t>图</a:t>
                      </a:r>
                      <a:r>
                        <a:rPr lang="en-US" altLang="zh-CN" sz="1100" b="1">
                          <a:latin typeface="宋体" panose="02010600030101010101" pitchFamily="2" charset="-122"/>
                          <a:ea typeface="宋体" panose="02010600030101010101" pitchFamily="2" charset="-122"/>
                          <a:sym typeface="+mn-ea"/>
                        </a:rPr>
                        <a:t>24</a:t>
                      </a:r>
                      <a:r>
                        <a:rPr lang="zh-CN" altLang="en-US" sz="1100" b="1">
                          <a:latin typeface="宋体" panose="02010600030101010101" pitchFamily="2" charset="-122"/>
                          <a:ea typeface="宋体" panose="02010600030101010101" pitchFamily="2" charset="-122"/>
                          <a:sym typeface="+mn-ea"/>
                        </a:rPr>
                        <a:t>：模型及</a:t>
                      </a:r>
                      <a:r>
                        <a:rPr lang="zh-CN" sz="1100" b="1">
                          <a:latin typeface="宋体" panose="02010600030101010101" pitchFamily="2" charset="-122"/>
                          <a:ea typeface="宋体" panose="02010600030101010101" pitchFamily="2" charset="-122"/>
                          <a:sym typeface="+mn-ea"/>
                        </a:rPr>
                        <a:t>塔体“爬模”图</a:t>
                      </a:r>
                      <a:r>
                        <a:rPr lang="zh-CN" altLang="en-US" sz="1100" b="1">
                          <a:solidFill>
                            <a:srgbClr val="000000"/>
                          </a:solidFill>
                          <a:latin typeface="宋体" panose="02010600030101010101" pitchFamily="2" charset="-122"/>
                          <a:ea typeface="宋体" panose="02010600030101010101" pitchFamily="2" charset="-122"/>
                          <a:sym typeface="+mn-ea"/>
                        </a:rPr>
                        <a:t> </a:t>
                      </a:r>
                      <a:r>
                        <a:rPr lang="en-US" altLang="zh-CN" sz="1100" b="1">
                          <a:solidFill>
                            <a:srgbClr val="000000"/>
                          </a:solidFill>
                          <a:latin typeface="宋体" panose="02010600030101010101" pitchFamily="2" charset="-122"/>
                          <a:ea typeface="宋体" panose="02010600030101010101" pitchFamily="2" charset="-122"/>
                          <a:sym typeface="+mn-ea"/>
                        </a:rPr>
                        <a:t>    </a:t>
                      </a:r>
                      <a:r>
                        <a:rPr lang="zh-CN" sz="1100" b="1">
                          <a:latin typeface="宋体" panose="02010600030101010101" pitchFamily="2" charset="-122"/>
                          <a:ea typeface="宋体" panose="02010600030101010101" pitchFamily="2" charset="-122"/>
                          <a:sym typeface="+mn-ea"/>
                        </a:rPr>
                        <a:t>图</a:t>
                      </a:r>
                      <a:r>
                        <a:rPr lang="en-US" altLang="zh-CN" sz="1100" b="1">
                          <a:latin typeface="宋体" panose="02010600030101010101" pitchFamily="2" charset="-122"/>
                          <a:ea typeface="宋体" panose="02010600030101010101" pitchFamily="2" charset="-122"/>
                          <a:sym typeface="+mn-ea"/>
                        </a:rPr>
                        <a:t>26</a:t>
                      </a:r>
                      <a:r>
                        <a:rPr lang="zh-CN" altLang="en-US" sz="1100" b="1">
                          <a:latin typeface="宋体" panose="02010600030101010101" pitchFamily="2" charset="-122"/>
                          <a:ea typeface="宋体" panose="02010600030101010101" pitchFamily="2" charset="-122"/>
                          <a:sym typeface="+mn-ea"/>
                        </a:rPr>
                        <a:t>：现场焊缝检测照片</a:t>
                      </a:r>
                      <a:r>
                        <a:rPr lang="en-US" altLang="zh-CN" sz="1100" b="1">
                          <a:latin typeface="宋体" panose="02010600030101010101" pitchFamily="2" charset="-122"/>
                          <a:ea typeface="宋体" panose="02010600030101010101" pitchFamily="2" charset="-122"/>
                          <a:sym typeface="+mn-ea"/>
                        </a:rPr>
                        <a:t>   </a:t>
                      </a:r>
                      <a:endParaRPr lang="en-US" altLang="zh-CN" sz="1100" b="1" i="0">
                        <a:solidFill>
                          <a:srgbClr val="000000"/>
                        </a:solidFill>
                        <a:latin typeface="宋体" panose="02010600030101010101" pitchFamily="2" charset="-122"/>
                        <a:ea typeface="宋体" panose="02010600030101010101" pitchFamily="2" charset="-122"/>
                        <a:sym typeface="+mn-ea"/>
                      </a:endParaRPr>
                    </a:p>
                  </a:txBody>
                  <a:tcPr marL="68580" marR="68580" marT="0" marB="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pic>
        <p:nvPicPr>
          <p:cNvPr id="33" name="图片 32"/>
          <p:cNvPicPr/>
          <p:nvPr/>
        </p:nvPicPr>
        <p:blipFill>
          <a:blip r:embed="rId2"/>
          <a:stretch>
            <a:fillRect/>
          </a:stretch>
        </p:blipFill>
        <p:spPr>
          <a:xfrm>
            <a:off x="691515" y="2853055"/>
            <a:ext cx="1868170" cy="1301750"/>
          </a:xfrm>
          <a:prstGeom prst="rect">
            <a:avLst/>
          </a:prstGeom>
        </p:spPr>
      </p:pic>
      <p:pic>
        <p:nvPicPr>
          <p:cNvPr id="34" name="图片 33"/>
          <p:cNvPicPr/>
          <p:nvPr/>
        </p:nvPicPr>
        <p:blipFill>
          <a:blip r:embed="rId3"/>
          <a:stretch>
            <a:fillRect/>
          </a:stretch>
        </p:blipFill>
        <p:spPr>
          <a:xfrm>
            <a:off x="2760980" y="2853055"/>
            <a:ext cx="1830070" cy="1265555"/>
          </a:xfrm>
          <a:prstGeom prst="rect">
            <a:avLst/>
          </a:prstGeom>
        </p:spPr>
      </p:pic>
      <p:pic>
        <p:nvPicPr>
          <p:cNvPr id="36" name="图片 35"/>
          <p:cNvPicPr/>
          <p:nvPr/>
        </p:nvPicPr>
        <p:blipFill>
          <a:blip r:embed="rId4"/>
          <a:stretch>
            <a:fillRect/>
          </a:stretch>
        </p:blipFill>
        <p:spPr>
          <a:xfrm>
            <a:off x="6812280" y="2853055"/>
            <a:ext cx="1739265" cy="1265555"/>
          </a:xfrm>
          <a:prstGeom prst="rect">
            <a:avLst/>
          </a:prstGeom>
        </p:spPr>
      </p:pic>
      <p:pic>
        <p:nvPicPr>
          <p:cNvPr id="37" name="图片 36"/>
          <p:cNvPicPr/>
          <p:nvPr/>
        </p:nvPicPr>
        <p:blipFill>
          <a:blip r:embed="rId5"/>
          <a:stretch>
            <a:fillRect/>
          </a:stretch>
        </p:blipFill>
        <p:spPr>
          <a:xfrm>
            <a:off x="4796155" y="2853055"/>
            <a:ext cx="1811020" cy="1266825"/>
          </a:xfrm>
          <a:prstGeom prst="rect">
            <a:avLst/>
          </a:prstGeom>
        </p:spPr>
      </p:pic>
      <p:pic>
        <p:nvPicPr>
          <p:cNvPr id="39" name="图片 38"/>
          <p:cNvPicPr/>
          <p:nvPr/>
        </p:nvPicPr>
        <p:blipFill>
          <a:blip r:embed="rId6"/>
          <a:stretch>
            <a:fillRect/>
          </a:stretch>
        </p:blipFill>
        <p:spPr>
          <a:xfrm>
            <a:off x="8713470" y="2924810"/>
            <a:ext cx="1486535" cy="1266190"/>
          </a:xfrm>
          <a:prstGeom prst="rect">
            <a:avLst/>
          </a:prstGeom>
        </p:spPr>
      </p:pic>
      <p:pic>
        <p:nvPicPr>
          <p:cNvPr id="40" name="图片 39"/>
          <p:cNvPicPr/>
          <p:nvPr/>
        </p:nvPicPr>
        <p:blipFill>
          <a:blip r:embed="rId7"/>
          <a:stretch>
            <a:fillRect/>
          </a:stretch>
        </p:blipFill>
        <p:spPr>
          <a:xfrm>
            <a:off x="10200005" y="2995295"/>
            <a:ext cx="1466215" cy="1195705"/>
          </a:xfrm>
          <a:prstGeom prst="rect">
            <a:avLst/>
          </a:prstGeom>
        </p:spPr>
      </p:pic>
      <p:pic>
        <p:nvPicPr>
          <p:cNvPr id="49" name="图片 49"/>
          <p:cNvPicPr>
            <a:picLocks noChangeAspect="1"/>
          </p:cNvPicPr>
          <p:nvPr/>
        </p:nvPicPr>
        <p:blipFill>
          <a:blip r:embed="rId8"/>
          <a:stretch>
            <a:fillRect/>
          </a:stretch>
        </p:blipFill>
        <p:spPr>
          <a:xfrm>
            <a:off x="695325" y="4653280"/>
            <a:ext cx="1925955" cy="1449070"/>
          </a:xfrm>
          <a:prstGeom prst="rect">
            <a:avLst/>
          </a:prstGeom>
          <a:noFill/>
          <a:ln>
            <a:noFill/>
          </a:ln>
        </p:spPr>
      </p:pic>
      <p:pic>
        <p:nvPicPr>
          <p:cNvPr id="53" name="图片 53"/>
          <p:cNvPicPr>
            <a:picLocks noChangeAspect="1"/>
          </p:cNvPicPr>
          <p:nvPr/>
        </p:nvPicPr>
        <p:blipFill>
          <a:blip r:embed="rId9"/>
          <a:stretch>
            <a:fillRect/>
          </a:stretch>
        </p:blipFill>
        <p:spPr>
          <a:xfrm>
            <a:off x="2969260" y="4653280"/>
            <a:ext cx="963930" cy="1506855"/>
          </a:xfrm>
          <a:prstGeom prst="rect">
            <a:avLst/>
          </a:prstGeom>
          <a:noFill/>
          <a:ln>
            <a:noFill/>
          </a:ln>
        </p:spPr>
      </p:pic>
      <p:pic>
        <p:nvPicPr>
          <p:cNvPr id="55" name="图片 55"/>
          <p:cNvPicPr>
            <a:picLocks noChangeAspect="1"/>
          </p:cNvPicPr>
          <p:nvPr/>
        </p:nvPicPr>
        <p:blipFill>
          <a:blip r:embed="rId10"/>
          <a:stretch>
            <a:fillRect/>
          </a:stretch>
        </p:blipFill>
        <p:spPr>
          <a:xfrm>
            <a:off x="3935730" y="4655185"/>
            <a:ext cx="1122680" cy="1504950"/>
          </a:xfrm>
          <a:prstGeom prst="rect">
            <a:avLst/>
          </a:prstGeom>
          <a:noFill/>
          <a:ln>
            <a:noFill/>
          </a:ln>
        </p:spPr>
      </p:pic>
      <p:pic>
        <p:nvPicPr>
          <p:cNvPr id="41" name="图片 40"/>
          <p:cNvPicPr/>
          <p:nvPr/>
        </p:nvPicPr>
        <p:blipFill>
          <a:blip r:embed="rId11"/>
          <a:stretch>
            <a:fillRect/>
          </a:stretch>
        </p:blipFill>
        <p:spPr>
          <a:xfrm>
            <a:off x="5304155" y="4653280"/>
            <a:ext cx="1320800" cy="1449070"/>
          </a:xfrm>
          <a:prstGeom prst="rect">
            <a:avLst/>
          </a:prstGeom>
        </p:spPr>
      </p:pic>
      <p:pic>
        <p:nvPicPr>
          <p:cNvPr id="43" name="图片 42"/>
          <p:cNvPicPr/>
          <p:nvPr/>
        </p:nvPicPr>
        <p:blipFill>
          <a:blip r:embed="rId12"/>
          <a:stretch>
            <a:fillRect/>
          </a:stretch>
        </p:blipFill>
        <p:spPr>
          <a:xfrm>
            <a:off x="6671945" y="4705985"/>
            <a:ext cx="1118235" cy="1396365"/>
          </a:xfrm>
          <a:prstGeom prst="rect">
            <a:avLst/>
          </a:prstGeom>
        </p:spPr>
      </p:pic>
      <p:pic>
        <p:nvPicPr>
          <p:cNvPr id="44" name="图片 43"/>
          <p:cNvPicPr/>
          <p:nvPr/>
        </p:nvPicPr>
        <p:blipFill>
          <a:blip r:embed="rId13"/>
          <a:stretch>
            <a:fillRect/>
          </a:stretch>
        </p:blipFill>
        <p:spPr>
          <a:xfrm>
            <a:off x="7995920" y="4726940"/>
            <a:ext cx="469265" cy="1304925"/>
          </a:xfrm>
          <a:prstGeom prst="rect">
            <a:avLst/>
          </a:prstGeom>
        </p:spPr>
      </p:pic>
      <p:pic>
        <p:nvPicPr>
          <p:cNvPr id="45" name="图片 44"/>
          <p:cNvPicPr/>
          <p:nvPr/>
        </p:nvPicPr>
        <p:blipFill>
          <a:blip r:embed="rId14"/>
          <a:stretch>
            <a:fillRect/>
          </a:stretch>
        </p:blipFill>
        <p:spPr>
          <a:xfrm>
            <a:off x="8443119" y="4705827"/>
            <a:ext cx="333692" cy="1333817"/>
          </a:xfrm>
          <a:prstGeom prst="rect">
            <a:avLst/>
          </a:prstGeom>
        </p:spPr>
      </p:pic>
      <p:pic>
        <p:nvPicPr>
          <p:cNvPr id="46" name="图片 45"/>
          <p:cNvPicPr/>
          <p:nvPr/>
        </p:nvPicPr>
        <p:blipFill>
          <a:blip r:embed="rId15"/>
          <a:stretch>
            <a:fillRect/>
          </a:stretch>
        </p:blipFill>
        <p:spPr>
          <a:xfrm>
            <a:off x="8846979" y="4727099"/>
            <a:ext cx="886142" cy="1267142"/>
          </a:xfrm>
          <a:prstGeom prst="rect">
            <a:avLst/>
          </a:prstGeom>
        </p:spPr>
      </p:pic>
      <p:pic>
        <p:nvPicPr>
          <p:cNvPr id="47" name="图片 46"/>
          <p:cNvPicPr/>
          <p:nvPr/>
        </p:nvPicPr>
        <p:blipFill>
          <a:blip r:embed="rId16"/>
          <a:stretch>
            <a:fillRect/>
          </a:stretch>
        </p:blipFill>
        <p:spPr>
          <a:xfrm>
            <a:off x="9751854" y="4689316"/>
            <a:ext cx="381317" cy="1305242"/>
          </a:xfrm>
          <a:prstGeom prst="rect">
            <a:avLst/>
          </a:prstGeom>
        </p:spPr>
      </p:pic>
      <p:pic>
        <p:nvPicPr>
          <p:cNvPr id="48" name="图片 47"/>
          <p:cNvPicPr/>
          <p:nvPr/>
        </p:nvPicPr>
        <p:blipFill>
          <a:blip r:embed="rId17"/>
          <a:stretch>
            <a:fillRect/>
          </a:stretch>
        </p:blipFill>
        <p:spPr>
          <a:xfrm>
            <a:off x="10039509" y="4727098"/>
            <a:ext cx="133667" cy="1029017"/>
          </a:xfrm>
          <a:prstGeom prst="rect">
            <a:avLst/>
          </a:prstGeom>
        </p:spPr>
      </p:pic>
      <p:pic>
        <p:nvPicPr>
          <p:cNvPr id="65" name="图片 65"/>
          <p:cNvPicPr>
            <a:picLocks noChangeAspect="1"/>
          </p:cNvPicPr>
          <p:nvPr/>
        </p:nvPicPr>
        <p:blipFill>
          <a:blip r:embed="rId18"/>
          <a:stretch>
            <a:fillRect/>
          </a:stretch>
        </p:blipFill>
        <p:spPr>
          <a:xfrm>
            <a:off x="10344150" y="4713605"/>
            <a:ext cx="1415415" cy="1280795"/>
          </a:xfrm>
          <a:prstGeom prst="rect">
            <a:avLst/>
          </a:prstGeom>
          <a:noFill/>
          <a:ln>
            <a:noFill/>
          </a:ln>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152265" y="1059815"/>
            <a:ext cx="1072515" cy="294005"/>
          </a:xfrm>
          <a:prstGeom prst="rect">
            <a:avLst/>
          </a:prstGeom>
          <a:solidFill>
            <a:schemeClr val="accent2"/>
          </a:solidFill>
        </p:spPr>
        <p:txBody>
          <a:bodyPr wrap="square">
            <a:spAutoFit/>
          </a:bodyPr>
          <a:lstStyle/>
          <a:p>
            <a:pPr lvl="0" indent="34925" algn="ctr">
              <a:lnSpc>
                <a:spcPct val="110000"/>
              </a:lnSpc>
              <a:buClrTx/>
              <a:buSzTx/>
              <a:buFontTx/>
            </a:pPr>
            <a:r>
              <a:rPr lang="zh-CN" altLang="en-US" sz="1200" b="1" kern="100" dirty="0">
                <a:solidFill>
                  <a:schemeClr val="bg1"/>
                </a:solidFill>
                <a:latin typeface="Adobe 黑体 Std R" panose="020B0400000000000000" pitchFamily="34" charset="-122"/>
                <a:ea typeface="Adobe 黑体 Std R" panose="020B0400000000000000" pitchFamily="34" charset="-122"/>
                <a:sym typeface="+mn-ea"/>
              </a:rPr>
              <a:t>施工合同</a:t>
            </a:r>
            <a:endParaRPr lang="zh-CN" altLang="en-US" sz="12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12" name="图片 11"/>
          <p:cNvPicPr>
            <a:picLocks noChangeAspect="1"/>
          </p:cNvPicPr>
          <p:nvPr/>
        </p:nvPicPr>
        <p:blipFill>
          <a:blip r:embed="rId1" cstate="print">
            <a:extLst>
              <a:ext uri="{28A0092B-C50C-407E-A947-70E740481C1C}">
                <a14:useLocalDpi xmlns:a14="http://schemas.microsoft.com/office/drawing/2010/main" val="0"/>
              </a:ext>
            </a:extLst>
          </a:blip>
          <a:srcRect l="5996" t="8252" r="5999" b="6854"/>
          <a:stretch>
            <a:fillRect/>
          </a:stretch>
        </p:blipFill>
        <p:spPr>
          <a:xfrm>
            <a:off x="555625" y="1268730"/>
            <a:ext cx="2152650" cy="2668905"/>
          </a:xfrm>
          <a:prstGeom prst="rect">
            <a:avLst/>
          </a:prstGeom>
        </p:spPr>
      </p:pic>
      <p:pic>
        <p:nvPicPr>
          <p:cNvPr id="1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b="6447"/>
          <a:stretch>
            <a:fillRect/>
          </a:stretch>
        </p:blipFill>
        <p:spPr bwMode="auto">
          <a:xfrm>
            <a:off x="2855595" y="1357630"/>
            <a:ext cx="1907540" cy="258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b="6169"/>
          <a:stretch>
            <a:fillRect/>
          </a:stretch>
        </p:blipFill>
        <p:spPr bwMode="auto">
          <a:xfrm>
            <a:off x="4554220" y="1395730"/>
            <a:ext cx="1983105" cy="2352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文本框 8"/>
          <p:cNvSpPr txBox="1"/>
          <p:nvPr/>
        </p:nvSpPr>
        <p:spPr>
          <a:xfrm>
            <a:off x="996315" y="1032510"/>
            <a:ext cx="1249045" cy="294005"/>
          </a:xfrm>
          <a:prstGeom prst="rect">
            <a:avLst/>
          </a:prstGeom>
          <a:solidFill>
            <a:schemeClr val="accent2">
              <a:lumMod val="60000"/>
              <a:lumOff val="40000"/>
            </a:schemeClr>
          </a:solidFill>
        </p:spPr>
        <p:txBody>
          <a:bodyPr wrap="square">
            <a:spAutoFit/>
          </a:bodyPr>
          <a:lstStyle/>
          <a:p>
            <a:pPr lvl="0" indent="34925" algn="ctr">
              <a:lnSpc>
                <a:spcPct val="110000"/>
              </a:lnSpc>
              <a:buClrTx/>
              <a:buSzTx/>
              <a:buFontTx/>
            </a:pPr>
            <a:r>
              <a:rPr lang="zh-CN" altLang="en-US" sz="1200" b="1" kern="100" dirty="0">
                <a:solidFill>
                  <a:schemeClr val="bg1"/>
                </a:solidFill>
                <a:latin typeface="Adobe 黑体 Std R" panose="020B0400000000000000" pitchFamily="34" charset="-122"/>
                <a:ea typeface="Adobe 黑体 Std R" panose="020B0400000000000000" pitchFamily="34" charset="-122"/>
                <a:sym typeface="+mn-ea"/>
              </a:rPr>
              <a:t>工程应用证明</a:t>
            </a:r>
            <a:endParaRPr lang="zh-CN" altLang="en-US" sz="1200" b="1" kern="100" dirty="0">
              <a:solidFill>
                <a:schemeClr val="bg1"/>
              </a:solidFill>
              <a:latin typeface="Adobe 黑体 Std R" panose="020B0400000000000000" pitchFamily="34" charset="-122"/>
              <a:ea typeface="Adobe 黑体 Std R" panose="020B0400000000000000" pitchFamily="34" charset="-122"/>
              <a:sym typeface="+mn-ea"/>
            </a:endParaRPr>
          </a:p>
        </p:txBody>
      </p:sp>
      <p:sp>
        <p:nvSpPr>
          <p:cNvPr id="4" name="文本框 3"/>
          <p:cNvSpPr txBox="1"/>
          <p:nvPr/>
        </p:nvSpPr>
        <p:spPr>
          <a:xfrm>
            <a:off x="8855075" y="1046480"/>
            <a:ext cx="1273175" cy="307340"/>
          </a:xfrm>
          <a:prstGeom prst="rect">
            <a:avLst/>
          </a:prstGeom>
          <a:solidFill>
            <a:schemeClr val="accent2"/>
          </a:solidFill>
        </p:spPr>
        <p:txBody>
          <a:bodyPr wrap="square">
            <a:noAutofit/>
          </a:bodyPr>
          <a:lstStyle/>
          <a:p>
            <a:pPr lvl="0" indent="34925" algn="ctr">
              <a:lnSpc>
                <a:spcPct val="110000"/>
              </a:lnSpc>
              <a:buClrTx/>
              <a:buSzTx/>
              <a:buFontTx/>
            </a:pPr>
            <a:r>
              <a:rPr lang="zh-CN" altLang="en-US" sz="1200" b="1" kern="100" dirty="0">
                <a:solidFill>
                  <a:schemeClr val="bg1"/>
                </a:solidFill>
                <a:latin typeface="Adobe 黑体 Std R" panose="020B0400000000000000" pitchFamily="34" charset="-122"/>
                <a:ea typeface="Adobe 黑体 Std R" panose="020B0400000000000000" pitchFamily="34" charset="-122"/>
                <a:sym typeface="+mn-ea"/>
              </a:rPr>
              <a:t>工程验收材料 </a:t>
            </a:r>
            <a:endParaRPr lang="zh-CN" altLang="en-US" sz="12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rcRect l="6073" t="4687" r="5939" b="3588"/>
          <a:stretch>
            <a:fillRect/>
          </a:stretch>
        </p:blipFill>
        <p:spPr>
          <a:xfrm>
            <a:off x="6882130" y="1329055"/>
            <a:ext cx="1960245" cy="2458720"/>
          </a:xfrm>
          <a:prstGeom prst="rect">
            <a:avLst/>
          </a:prstGeom>
        </p:spPr>
      </p:pic>
      <p:pic>
        <p:nvPicPr>
          <p:cNvPr id="6" name="图片 5"/>
          <p:cNvPicPr>
            <a:picLocks noChangeAspect="1"/>
          </p:cNvPicPr>
          <p:nvPr/>
        </p:nvPicPr>
        <p:blipFill>
          <a:blip r:embed="rId5" cstate="print">
            <a:extLst>
              <a:ext uri="{28A0092B-C50C-407E-A947-70E740481C1C}">
                <a14:useLocalDpi xmlns:a14="http://schemas.microsoft.com/office/drawing/2010/main" val="0"/>
              </a:ext>
            </a:extLst>
          </a:blip>
          <a:srcRect l="6068" t="6430" r="9062" b="3498"/>
          <a:stretch>
            <a:fillRect/>
          </a:stretch>
        </p:blipFill>
        <p:spPr>
          <a:xfrm>
            <a:off x="8477885" y="1395730"/>
            <a:ext cx="1650365" cy="2348865"/>
          </a:xfrm>
          <a:prstGeom prst="rect">
            <a:avLst/>
          </a:prstGeom>
        </p:spPr>
      </p:pic>
      <p:pic>
        <p:nvPicPr>
          <p:cNvPr id="5" name="图片 4"/>
          <p:cNvPicPr>
            <a:picLocks noChangeAspect="1"/>
          </p:cNvPicPr>
          <p:nvPr/>
        </p:nvPicPr>
        <p:blipFill>
          <a:blip r:embed="rId6" cstate="print">
            <a:extLst>
              <a:ext uri="{28A0092B-C50C-407E-A947-70E740481C1C}">
                <a14:useLocalDpi xmlns:a14="http://schemas.microsoft.com/office/drawing/2010/main" val="0"/>
              </a:ext>
            </a:extLst>
          </a:blip>
          <a:srcRect l="6350" t="6911" r="4871" b="2400"/>
          <a:stretch>
            <a:fillRect/>
          </a:stretch>
        </p:blipFill>
        <p:spPr>
          <a:xfrm>
            <a:off x="10075545" y="1329055"/>
            <a:ext cx="1756410" cy="2435860"/>
          </a:xfrm>
          <a:prstGeom prst="rect">
            <a:avLst/>
          </a:prstGeom>
        </p:spPr>
      </p:pic>
      <p:pic>
        <p:nvPicPr>
          <p:cNvPr id="8" name="图片 7"/>
          <p:cNvPicPr/>
          <p:nvPr/>
        </p:nvPicPr>
        <p:blipFill>
          <a:blip r:embed="rId7"/>
          <a:stretch>
            <a:fillRect/>
          </a:stretch>
        </p:blipFill>
        <p:spPr>
          <a:xfrm>
            <a:off x="770255" y="4187190"/>
            <a:ext cx="1800225" cy="2249170"/>
          </a:xfrm>
          <a:prstGeom prst="rect">
            <a:avLst/>
          </a:prstGeom>
        </p:spPr>
      </p:pic>
      <p:pic>
        <p:nvPicPr>
          <p:cNvPr id="11" name="图片 10"/>
          <p:cNvPicPr/>
          <p:nvPr/>
        </p:nvPicPr>
        <p:blipFill>
          <a:blip r:embed="rId8"/>
          <a:stretch>
            <a:fillRect/>
          </a:stretch>
        </p:blipFill>
        <p:spPr>
          <a:xfrm>
            <a:off x="2672080" y="4200525"/>
            <a:ext cx="1778635" cy="2251710"/>
          </a:xfrm>
          <a:prstGeom prst="rect">
            <a:avLst/>
          </a:prstGeom>
        </p:spPr>
      </p:pic>
      <p:pic>
        <p:nvPicPr>
          <p:cNvPr id="15" name="图片 14"/>
          <p:cNvPicPr/>
          <p:nvPr/>
        </p:nvPicPr>
        <p:blipFill>
          <a:blip r:embed="rId9"/>
          <a:stretch>
            <a:fillRect/>
          </a:stretch>
        </p:blipFill>
        <p:spPr>
          <a:xfrm>
            <a:off x="6096000" y="4200525"/>
            <a:ext cx="1767205" cy="2245995"/>
          </a:xfrm>
          <a:prstGeom prst="rect">
            <a:avLst/>
          </a:prstGeom>
        </p:spPr>
      </p:pic>
      <p:pic>
        <p:nvPicPr>
          <p:cNvPr id="16" name="图片 15"/>
          <p:cNvPicPr/>
          <p:nvPr/>
        </p:nvPicPr>
        <p:blipFill>
          <a:blip r:embed="rId10"/>
          <a:stretch>
            <a:fillRect/>
          </a:stretch>
        </p:blipFill>
        <p:spPr>
          <a:xfrm>
            <a:off x="4583430" y="4220845"/>
            <a:ext cx="1370965" cy="2204085"/>
          </a:xfrm>
          <a:prstGeom prst="rect">
            <a:avLst/>
          </a:prstGeom>
        </p:spPr>
      </p:pic>
      <p:pic>
        <p:nvPicPr>
          <p:cNvPr id="17" name="图片 16"/>
          <p:cNvPicPr/>
          <p:nvPr/>
        </p:nvPicPr>
        <p:blipFill>
          <a:blip r:embed="rId11"/>
          <a:stretch>
            <a:fillRect/>
          </a:stretch>
        </p:blipFill>
        <p:spPr>
          <a:xfrm>
            <a:off x="7909560" y="4187825"/>
            <a:ext cx="1884045" cy="2248535"/>
          </a:xfrm>
          <a:prstGeom prst="rect">
            <a:avLst/>
          </a:prstGeom>
        </p:spPr>
      </p:pic>
      <p:pic>
        <p:nvPicPr>
          <p:cNvPr id="18" name="图片 17"/>
          <p:cNvPicPr/>
          <p:nvPr/>
        </p:nvPicPr>
        <p:blipFill>
          <a:blip r:embed="rId12"/>
          <a:stretch>
            <a:fillRect/>
          </a:stretch>
        </p:blipFill>
        <p:spPr>
          <a:xfrm>
            <a:off x="9839960" y="4149090"/>
            <a:ext cx="1867535" cy="2266950"/>
          </a:xfrm>
          <a:prstGeom prst="rect">
            <a:avLst/>
          </a:prstGeom>
        </p:spPr>
      </p:pic>
      <p:sp>
        <p:nvSpPr>
          <p:cNvPr id="19" name="文本框 18"/>
          <p:cNvSpPr txBox="1"/>
          <p:nvPr/>
        </p:nvSpPr>
        <p:spPr>
          <a:xfrm>
            <a:off x="5327650" y="3853180"/>
            <a:ext cx="2293620" cy="294005"/>
          </a:xfrm>
          <a:prstGeom prst="rect">
            <a:avLst/>
          </a:prstGeom>
          <a:solidFill>
            <a:schemeClr val="accent2"/>
          </a:solidFill>
        </p:spPr>
        <p:txBody>
          <a:bodyPr wrap="square">
            <a:spAutoFit/>
          </a:bodyPr>
          <a:lstStyle/>
          <a:p>
            <a:pPr lvl="0" indent="34925" algn="ctr">
              <a:lnSpc>
                <a:spcPct val="110000"/>
              </a:lnSpc>
              <a:buClrTx/>
              <a:buSzTx/>
              <a:buFontTx/>
            </a:pPr>
            <a:r>
              <a:rPr lang="zh-CN" altLang="en-US" sz="1200" b="1" kern="100" dirty="0">
                <a:solidFill>
                  <a:schemeClr val="bg1"/>
                </a:solidFill>
                <a:latin typeface="Adobe 黑体 Std R" panose="020B0400000000000000" pitchFamily="34" charset="-122"/>
                <a:ea typeface="Adobe 黑体 Std R" panose="020B0400000000000000" pitchFamily="34" charset="-122"/>
                <a:sym typeface="+mn-ea"/>
              </a:rPr>
              <a:t>项目主要检验报告证明材料</a:t>
            </a:r>
            <a:endParaRPr lang="zh-CN" altLang="en-US" sz="1200" b="1" kern="100" dirty="0">
              <a:solidFill>
                <a:schemeClr val="bg1"/>
              </a:solidFill>
              <a:latin typeface="Adobe 黑体 Std R" panose="020B0400000000000000" pitchFamily="34" charset="-122"/>
              <a:ea typeface="Adobe 黑体 Std R" panose="020B0400000000000000" pitchFamily="34" charset="-122"/>
              <a:sym typeface="+mn-ea"/>
            </a:endParaRPr>
          </a:p>
        </p:txBody>
      </p:sp>
      <p:sp>
        <p:nvSpPr>
          <p:cNvPr id="20" name="燕尾形 19"/>
          <p:cNvSpPr/>
          <p:nvPr/>
        </p:nvSpPr>
        <p:spPr>
          <a:xfrm>
            <a:off x="407670" y="146685"/>
            <a:ext cx="5323205"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r>
              <a:rPr lang="zh-CN" altLang="en-US" sz="1800">
                <a:ln w="15875">
                  <a:solidFill>
                    <a:schemeClr val="bg1"/>
                  </a:solidFill>
                </a:ln>
                <a:solidFill>
                  <a:schemeClr val="bg1"/>
                </a:solidFill>
                <a:effectLst/>
                <a:sym typeface="+mn-ea"/>
              </a:rPr>
              <a:t>五、项目应用情况、经济效益和社会效益</a:t>
            </a:r>
            <a:endParaRPr lang="zh-CN" altLang="en-US" sz="1800">
              <a:ln w="15875">
                <a:solidFill>
                  <a:schemeClr val="bg1"/>
                </a:solidFill>
              </a:ln>
              <a:solidFill>
                <a:schemeClr val="bg1"/>
              </a:solidFill>
              <a:effectLst/>
              <a:sym typeface="+mn-ea"/>
            </a:endParaRPr>
          </a:p>
        </p:txBody>
      </p:sp>
      <p:sp>
        <p:nvSpPr>
          <p:cNvPr id="2" name="文本框 1"/>
          <p:cNvSpPr txBox="1"/>
          <p:nvPr/>
        </p:nvSpPr>
        <p:spPr>
          <a:xfrm>
            <a:off x="479425" y="620395"/>
            <a:ext cx="2091690" cy="299720"/>
          </a:xfrm>
          <a:prstGeom prst="rect">
            <a:avLst/>
          </a:prstGeom>
          <a:solidFill>
            <a:schemeClr val="accent2"/>
          </a:solidFill>
        </p:spPr>
        <p:txBody>
          <a:bodyPr wrap="square" anchor="t">
            <a:noAutofit/>
          </a:bodyPr>
          <a:p>
            <a:pPr lvl="0" indent="34925" algn="l">
              <a:lnSpc>
                <a:spcPct val="110000"/>
              </a:lnSpc>
              <a:buClrTx/>
              <a:buSzTx/>
              <a:buFontTx/>
            </a:pPr>
            <a:r>
              <a:rPr lang="en-US" altLang="zh-CN" sz="1600" b="1" kern="100" dirty="0">
                <a:solidFill>
                  <a:schemeClr val="bg1"/>
                </a:solidFill>
                <a:latin typeface="Adobe 黑体 Std R" panose="020B0400000000000000" pitchFamily="34" charset="-122"/>
                <a:ea typeface="Adobe 黑体 Std R" panose="020B0400000000000000" pitchFamily="34" charset="-122"/>
                <a:sym typeface="+mn-ea"/>
              </a:rPr>
              <a:t>5.6</a:t>
            </a:r>
            <a:r>
              <a:rPr lang="zh-CN" altLang="en-US" sz="1600" b="1" kern="100" dirty="0">
                <a:solidFill>
                  <a:schemeClr val="bg1"/>
                </a:solidFill>
                <a:latin typeface="Adobe 黑体 Std R" panose="020B0400000000000000" pitchFamily="34" charset="-122"/>
                <a:ea typeface="Adobe 黑体 Std R" panose="020B0400000000000000" pitchFamily="34" charset="-122"/>
                <a:sym typeface="+mn-ea"/>
              </a:rPr>
              <a:t>.项目佐证材料</a:t>
            </a:r>
            <a:endParaRPr lang="zh-CN" altLang="en-US" sz="1600" b="1" kern="100" dirty="0">
              <a:solidFill>
                <a:schemeClr val="bg1"/>
              </a:solidFill>
              <a:latin typeface="Adobe 黑体 Std R" panose="020B0400000000000000" pitchFamily="34" charset="-122"/>
              <a:ea typeface="Adobe 黑体 Std R" panose="020B0400000000000000" pitchFamily="34" charset="-122"/>
              <a:sym typeface="+mn-ea"/>
            </a:endParaRP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p:nvPr/>
        </p:nvPicPr>
        <p:blipFill>
          <a:blip r:embed="rId1"/>
          <a:stretch>
            <a:fillRect/>
          </a:stretch>
        </p:blipFill>
        <p:spPr>
          <a:xfrm>
            <a:off x="409575" y="3789045"/>
            <a:ext cx="2310765" cy="2139950"/>
          </a:xfrm>
          <a:prstGeom prst="rect">
            <a:avLst/>
          </a:prstGeom>
        </p:spPr>
      </p:pic>
      <p:pic>
        <p:nvPicPr>
          <p:cNvPr id="14" name="图片 13"/>
          <p:cNvPicPr/>
          <p:nvPr/>
        </p:nvPicPr>
        <p:blipFill>
          <a:blip r:embed="rId2"/>
          <a:stretch>
            <a:fillRect/>
          </a:stretch>
        </p:blipFill>
        <p:spPr>
          <a:xfrm>
            <a:off x="450850" y="1268095"/>
            <a:ext cx="2338070" cy="2200910"/>
          </a:xfrm>
          <a:prstGeom prst="rect">
            <a:avLst/>
          </a:prstGeom>
        </p:spPr>
      </p:pic>
      <p:sp>
        <p:nvSpPr>
          <p:cNvPr id="15" name="文本框 14"/>
          <p:cNvSpPr txBox="1"/>
          <p:nvPr/>
        </p:nvSpPr>
        <p:spPr>
          <a:xfrm>
            <a:off x="5448300" y="836930"/>
            <a:ext cx="1725295" cy="354965"/>
          </a:xfrm>
          <a:prstGeom prst="rect">
            <a:avLst/>
          </a:prstGeom>
          <a:solidFill>
            <a:schemeClr val="accent2"/>
          </a:solidFill>
        </p:spPr>
        <p:txBody>
          <a:bodyPr wrap="square" rtlCol="0">
            <a:noAutofit/>
          </a:bodyPr>
          <a:lstStyle/>
          <a:p>
            <a:pPr lvl="0" indent="34925" algn="ctr">
              <a:lnSpc>
                <a:spcPct val="11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平台施工模拟验算</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2" name="图片 1"/>
          <p:cNvPicPr>
            <a:picLocks noChangeAspect="1"/>
          </p:cNvPicPr>
          <p:nvPr/>
        </p:nvPicPr>
        <p:blipFill rotWithShape="1">
          <a:blip r:embed="rId3"/>
          <a:srcRect l="42567" t="52942" r="13578" b="15845"/>
          <a:stretch>
            <a:fillRect/>
          </a:stretch>
        </p:blipFill>
        <p:spPr>
          <a:xfrm>
            <a:off x="2901950" y="1219200"/>
            <a:ext cx="3081655" cy="2249805"/>
          </a:xfrm>
          <a:prstGeom prst="rect">
            <a:avLst/>
          </a:prstGeom>
        </p:spPr>
      </p:pic>
      <p:pic>
        <p:nvPicPr>
          <p:cNvPr id="4" name="图片 3"/>
          <p:cNvPicPr>
            <a:picLocks noChangeAspect="1"/>
          </p:cNvPicPr>
          <p:nvPr/>
        </p:nvPicPr>
        <p:blipFill rotWithShape="1">
          <a:blip r:embed="rId4"/>
          <a:srcRect l="42322" t="22700" r="13382" b="50785"/>
          <a:stretch>
            <a:fillRect/>
          </a:stretch>
        </p:blipFill>
        <p:spPr>
          <a:xfrm>
            <a:off x="2816860" y="3789045"/>
            <a:ext cx="3121660" cy="2484120"/>
          </a:xfrm>
          <a:prstGeom prst="rect">
            <a:avLst/>
          </a:prstGeom>
        </p:spPr>
      </p:pic>
      <p:pic>
        <p:nvPicPr>
          <p:cNvPr id="6" name="图片 5"/>
          <p:cNvPicPr>
            <a:picLocks noChangeAspect="1"/>
          </p:cNvPicPr>
          <p:nvPr/>
        </p:nvPicPr>
        <p:blipFill rotWithShape="1">
          <a:blip r:embed="rId4"/>
          <a:srcRect l="42322" t="57350" r="13382" b="14301"/>
          <a:stretch>
            <a:fillRect/>
          </a:stretch>
        </p:blipFill>
        <p:spPr>
          <a:xfrm>
            <a:off x="6096000" y="1268730"/>
            <a:ext cx="2553335" cy="2169795"/>
          </a:xfrm>
          <a:prstGeom prst="rect">
            <a:avLst/>
          </a:prstGeom>
        </p:spPr>
      </p:pic>
      <p:pic>
        <p:nvPicPr>
          <p:cNvPr id="7" name="图片 6"/>
          <p:cNvPicPr>
            <a:picLocks noChangeAspect="1"/>
          </p:cNvPicPr>
          <p:nvPr/>
        </p:nvPicPr>
        <p:blipFill rotWithShape="1">
          <a:blip r:embed="rId5"/>
          <a:srcRect l="42322" t="43700" r="13382" b="20601"/>
          <a:stretch>
            <a:fillRect/>
          </a:stretch>
        </p:blipFill>
        <p:spPr>
          <a:xfrm>
            <a:off x="5993765" y="3789045"/>
            <a:ext cx="2682875" cy="2446655"/>
          </a:xfrm>
          <a:prstGeom prst="rect">
            <a:avLst/>
          </a:prstGeom>
        </p:spPr>
      </p:pic>
      <p:pic>
        <p:nvPicPr>
          <p:cNvPr id="8" name="图片 7"/>
          <p:cNvPicPr>
            <a:picLocks noChangeAspect="1"/>
          </p:cNvPicPr>
          <p:nvPr/>
        </p:nvPicPr>
        <p:blipFill rotWithShape="1">
          <a:blip r:embed="rId6"/>
          <a:srcRect l="42322" t="22700" r="13382" b="41600"/>
          <a:stretch>
            <a:fillRect/>
          </a:stretch>
        </p:blipFill>
        <p:spPr>
          <a:xfrm>
            <a:off x="8760460" y="1268730"/>
            <a:ext cx="2982595" cy="2214880"/>
          </a:xfrm>
          <a:prstGeom prst="rect">
            <a:avLst/>
          </a:prstGeom>
        </p:spPr>
      </p:pic>
      <p:pic>
        <p:nvPicPr>
          <p:cNvPr id="9" name="图片 8"/>
          <p:cNvPicPr>
            <a:picLocks noChangeAspect="1"/>
          </p:cNvPicPr>
          <p:nvPr/>
        </p:nvPicPr>
        <p:blipFill rotWithShape="1">
          <a:blip r:embed="rId6"/>
          <a:srcRect l="42322" t="61953" r="13382" b="11949"/>
          <a:stretch>
            <a:fillRect/>
          </a:stretch>
        </p:blipFill>
        <p:spPr>
          <a:xfrm>
            <a:off x="8761095" y="3800475"/>
            <a:ext cx="2992755" cy="2435225"/>
          </a:xfrm>
          <a:prstGeom prst="rect">
            <a:avLst/>
          </a:prstGeom>
        </p:spPr>
      </p:pic>
      <p:sp>
        <p:nvSpPr>
          <p:cNvPr id="10" name="文本框 9"/>
          <p:cNvSpPr txBox="1"/>
          <p:nvPr/>
        </p:nvSpPr>
        <p:spPr>
          <a:xfrm>
            <a:off x="1127760" y="5928995"/>
            <a:ext cx="935990" cy="306705"/>
          </a:xfrm>
          <a:prstGeom prst="rect">
            <a:avLst/>
          </a:prstGeom>
          <a:noFill/>
        </p:spPr>
        <p:txBody>
          <a:bodyPr wrap="square" rtlCol="0">
            <a:spAutoFit/>
          </a:bodyPr>
          <a:lstStyle/>
          <a:p>
            <a:r>
              <a:rPr lang="zh-CN" altLang="en-US" sz="1400" kern="100" dirty="0">
                <a:solidFill>
                  <a:schemeClr val="bg1"/>
                </a:solidFill>
                <a:highlight>
                  <a:srgbClr val="007CE2"/>
                </a:highlight>
                <a:latin typeface="+mn-ea"/>
                <a:ea typeface="+mn-ea"/>
                <a:cs typeface="Times New Roman" panose="02020603050405020304" pitchFamily="18" charset="0"/>
                <a:sym typeface="+mn-ea"/>
              </a:rPr>
              <a:t>模型图示</a:t>
            </a:r>
            <a:endParaRPr lang="zh-CN" altLang="en-US" sz="1400" kern="100" dirty="0">
              <a:solidFill>
                <a:schemeClr val="bg1"/>
              </a:solidFill>
              <a:highlight>
                <a:srgbClr val="007CE2"/>
              </a:highlight>
              <a:latin typeface="+mn-ea"/>
              <a:ea typeface="+mn-ea"/>
              <a:cs typeface="Times New Roman" panose="02020603050405020304" pitchFamily="18" charset="0"/>
              <a:sym typeface="+mn-ea"/>
            </a:endParaRPr>
          </a:p>
        </p:txBody>
      </p:sp>
      <p:sp>
        <p:nvSpPr>
          <p:cNvPr id="12" name="燕尾形 11"/>
          <p:cNvSpPr/>
          <p:nvPr/>
        </p:nvSpPr>
        <p:spPr>
          <a:xfrm>
            <a:off x="407670" y="146685"/>
            <a:ext cx="5323205"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r>
              <a:rPr lang="zh-CN" altLang="en-US" sz="1800">
                <a:ln w="15875">
                  <a:solidFill>
                    <a:schemeClr val="bg1"/>
                  </a:solidFill>
                </a:ln>
                <a:solidFill>
                  <a:schemeClr val="bg1"/>
                </a:solidFill>
                <a:effectLst/>
                <a:sym typeface="+mn-ea"/>
              </a:rPr>
              <a:t>五、项目应用情况、经济效益和社会效益</a:t>
            </a:r>
            <a:endParaRPr lang="zh-CN" altLang="en-US" sz="1800">
              <a:ln w="15875">
                <a:solidFill>
                  <a:schemeClr val="bg1"/>
                </a:solidFill>
              </a:ln>
              <a:solidFill>
                <a:schemeClr val="bg1"/>
              </a:solidFill>
              <a:effectLst/>
              <a:sym typeface="+mn-ea"/>
            </a:endParaRPr>
          </a:p>
        </p:txBody>
      </p:sp>
      <p:sp>
        <p:nvSpPr>
          <p:cNvPr id="3" name="文本框 2"/>
          <p:cNvSpPr txBox="1"/>
          <p:nvPr/>
        </p:nvSpPr>
        <p:spPr>
          <a:xfrm>
            <a:off x="450850" y="648335"/>
            <a:ext cx="2024380" cy="359410"/>
          </a:xfrm>
          <a:prstGeom prst="rect">
            <a:avLst/>
          </a:prstGeom>
          <a:solidFill>
            <a:schemeClr val="accent2"/>
          </a:solidFill>
        </p:spPr>
        <p:txBody>
          <a:bodyPr wrap="square" anchor="t">
            <a:noAutofit/>
          </a:bodyPr>
          <a:p>
            <a:pPr lvl="0" indent="34925" algn="l">
              <a:lnSpc>
                <a:spcPct val="110000"/>
              </a:lnSpc>
              <a:buClrTx/>
              <a:buSzTx/>
              <a:buFontTx/>
            </a:pPr>
            <a:r>
              <a:rPr lang="en-US" altLang="zh-CN" sz="1600" b="1" kern="100" dirty="0">
                <a:solidFill>
                  <a:schemeClr val="bg1"/>
                </a:solidFill>
                <a:latin typeface="Adobe 黑体 Std R" panose="020B0400000000000000" pitchFamily="34" charset="-122"/>
                <a:ea typeface="Adobe 黑体 Std R" panose="020B0400000000000000" pitchFamily="34" charset="-122"/>
                <a:sym typeface="+mn-ea"/>
              </a:rPr>
              <a:t>5.6</a:t>
            </a:r>
            <a:r>
              <a:rPr lang="zh-CN" altLang="en-US" sz="1600" b="1" kern="100" dirty="0">
                <a:solidFill>
                  <a:schemeClr val="bg1"/>
                </a:solidFill>
                <a:latin typeface="Adobe 黑体 Std R" panose="020B0400000000000000" pitchFamily="34" charset="-122"/>
                <a:ea typeface="Adobe 黑体 Std R" panose="020B0400000000000000" pitchFamily="34" charset="-122"/>
                <a:sym typeface="+mn-ea"/>
              </a:rPr>
              <a:t>.项目佐证</a:t>
            </a:r>
            <a:r>
              <a:rPr lang="zh-CN" altLang="en-US" sz="1600" b="1" kern="100" dirty="0">
                <a:solidFill>
                  <a:schemeClr val="bg1"/>
                </a:solidFill>
                <a:latin typeface="Adobe 黑体 Std R" panose="020B0400000000000000" pitchFamily="34" charset="-122"/>
                <a:ea typeface="Adobe 黑体 Std R" panose="020B0400000000000000" pitchFamily="34" charset="-122"/>
                <a:sym typeface="+mn-ea"/>
              </a:rPr>
              <a:t>材料</a:t>
            </a:r>
            <a:endParaRPr lang="zh-CN" altLang="en-US" sz="1600" b="1" kern="100" dirty="0">
              <a:solidFill>
                <a:schemeClr val="bg1"/>
              </a:solidFill>
              <a:latin typeface="Adobe 黑体 Std R" panose="020B0400000000000000" pitchFamily="34" charset="-122"/>
              <a:ea typeface="Adobe 黑体 Std R" panose="020B0400000000000000" pitchFamily="34" charset="-122"/>
              <a:sym typeface="+mn-ea"/>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79425" y="116840"/>
            <a:ext cx="1685290" cy="339725"/>
          </a:xfrm>
          <a:prstGeom prst="rect">
            <a:avLst/>
          </a:prstGeom>
          <a:solidFill>
            <a:srgbClr val="0070C0"/>
          </a:solidFill>
          <a:ln w="9525">
            <a:noFill/>
          </a:ln>
        </p:spPr>
        <p:txBody>
          <a:bodyPr anchor="ctr">
            <a:noAutofit/>
          </a:bodyP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lvl="0" algn="l">
              <a:buClrTx/>
              <a:buSzTx/>
              <a:buFontTx/>
            </a:pPr>
            <a:r>
              <a:rPr lang="en-US" altLang="zh-CN" sz="2400" b="1" dirty="0">
                <a:solidFill>
                  <a:schemeClr val="bg1"/>
                </a:solidFill>
                <a:latin typeface="黑体" panose="02010609060101010101" pitchFamily="49" charset="-122"/>
                <a:ea typeface="黑体" panose="02010609060101010101" pitchFamily="49" charset="-122"/>
                <a:sym typeface="+mn-ea"/>
              </a:rPr>
              <a:t>目   录</a:t>
            </a:r>
            <a:endParaRPr lang="en-US" altLang="zh-CN" sz="2400" b="1" dirty="0">
              <a:solidFill>
                <a:schemeClr val="bg1"/>
              </a:solidFill>
              <a:latin typeface="黑体" panose="02010609060101010101" pitchFamily="49" charset="-122"/>
              <a:ea typeface="黑体" panose="02010609060101010101" pitchFamily="49" charset="-122"/>
              <a:sym typeface="+mn-ea"/>
            </a:endParaRPr>
          </a:p>
        </p:txBody>
      </p:sp>
      <p:sp>
        <p:nvSpPr>
          <p:cNvPr id="3" name="文本框 2"/>
          <p:cNvSpPr txBox="1"/>
          <p:nvPr/>
        </p:nvSpPr>
        <p:spPr>
          <a:xfrm>
            <a:off x="2279650" y="621030"/>
            <a:ext cx="9185275" cy="5939155"/>
          </a:xfrm>
          <a:prstGeom prst="rect">
            <a:avLst/>
          </a:prstGeom>
        </p:spPr>
        <p:txBody>
          <a:bodyPr wrap="square">
            <a:spAutoFit/>
          </a:bodyPr>
          <a:lstStyle/>
          <a:p>
            <a:pPr marL="0" indent="0" algn="just" defTabSz="266700">
              <a:lnSpc>
                <a:spcPct val="190000"/>
              </a:lnSpc>
              <a:spcBef>
                <a:spcPct val="0"/>
              </a:spcBef>
              <a:spcAft>
                <a:spcPct val="0"/>
              </a:spcAft>
            </a:pPr>
            <a:r>
              <a:rPr lang="zh-CN" altLang="en-US" sz="2000" b="1" u="sng">
                <a:latin typeface="+mn-ea"/>
                <a:ea typeface="+mn-ea"/>
                <a:cs typeface="+mn-ea"/>
              </a:rPr>
              <a:t>项目基本情况	</a:t>
            </a:r>
            <a:endParaRPr lang="zh-CN" altLang="en-US" sz="2000" b="1" u="sng">
              <a:latin typeface="+mn-ea"/>
              <a:ea typeface="+mn-ea"/>
              <a:cs typeface="+mn-ea"/>
            </a:endParaRPr>
          </a:p>
          <a:p>
            <a:pPr marL="0" indent="0" algn="just" defTabSz="266700">
              <a:lnSpc>
                <a:spcPct val="190000"/>
              </a:lnSpc>
              <a:spcBef>
                <a:spcPct val="0"/>
              </a:spcBef>
              <a:spcAft>
                <a:spcPct val="0"/>
              </a:spcAft>
            </a:pPr>
            <a:r>
              <a:rPr lang="zh-CN" altLang="en-US" sz="2000" b="1" u="sng">
                <a:latin typeface="+mn-ea"/>
                <a:ea typeface="+mn-ea"/>
                <a:cs typeface="+mn-ea"/>
              </a:rPr>
              <a:t>项目简介	</a:t>
            </a:r>
            <a:endParaRPr lang="zh-CN" altLang="en-US" sz="2000" b="1" u="sng">
              <a:latin typeface="+mn-ea"/>
              <a:ea typeface="+mn-ea"/>
              <a:cs typeface="+mn-ea"/>
            </a:endParaRPr>
          </a:p>
          <a:p>
            <a:pPr marL="0" indent="0" algn="just" defTabSz="266700">
              <a:lnSpc>
                <a:spcPct val="190000"/>
              </a:lnSpc>
              <a:spcBef>
                <a:spcPct val="0"/>
              </a:spcBef>
              <a:spcAft>
                <a:spcPct val="0"/>
              </a:spcAft>
            </a:pPr>
            <a:r>
              <a:rPr lang="zh-CN" altLang="en-US" sz="2000" b="1" u="sng">
                <a:latin typeface="+mn-ea"/>
                <a:ea typeface="+mn-ea"/>
                <a:cs typeface="+mn-ea"/>
              </a:rPr>
              <a:t>项目详细内容	</a:t>
            </a:r>
            <a:endParaRPr lang="zh-CN" altLang="en-US" sz="2000" b="1" u="sng">
              <a:latin typeface="+mn-ea"/>
              <a:ea typeface="+mn-ea"/>
              <a:cs typeface="+mn-ea"/>
            </a:endParaRPr>
          </a:p>
          <a:p>
            <a:pPr marL="0" indent="0" algn="just" defTabSz="266700">
              <a:lnSpc>
                <a:spcPct val="190000"/>
              </a:lnSpc>
              <a:spcBef>
                <a:spcPct val="0"/>
              </a:spcBef>
              <a:spcAft>
                <a:spcPct val="0"/>
              </a:spcAft>
            </a:pPr>
            <a:r>
              <a:rPr lang="zh-CN" altLang="en-US" sz="2000" b="1" u="sng">
                <a:latin typeface="+mn-ea"/>
                <a:ea typeface="+mn-ea"/>
                <a:cs typeface="+mn-ea"/>
              </a:rPr>
              <a:t>主要创新点</a:t>
            </a:r>
            <a:endParaRPr lang="zh-CN" altLang="en-US" sz="2000" b="1" u="sng">
              <a:latin typeface="+mn-ea"/>
              <a:ea typeface="+mn-ea"/>
              <a:cs typeface="+mn-ea"/>
            </a:endParaRPr>
          </a:p>
          <a:p>
            <a:pPr marL="0" indent="0" algn="just" defTabSz="266700">
              <a:lnSpc>
                <a:spcPct val="190000"/>
              </a:lnSpc>
              <a:spcBef>
                <a:spcPct val="0"/>
              </a:spcBef>
              <a:spcAft>
                <a:spcPct val="0"/>
              </a:spcAft>
            </a:pPr>
            <a:r>
              <a:rPr lang="zh-CN" altLang="en-US" sz="2000" b="1" u="sng">
                <a:latin typeface="+mn-ea"/>
                <a:ea typeface="+mn-ea"/>
                <a:cs typeface="+mn-ea"/>
              </a:rPr>
              <a:t>项目应用情况、经济效益和社会效益	</a:t>
            </a:r>
            <a:endParaRPr lang="zh-CN" altLang="en-US" sz="2000" b="1" u="sng">
              <a:latin typeface="+mn-ea"/>
              <a:ea typeface="+mn-ea"/>
              <a:cs typeface="+mn-ea"/>
            </a:endParaRPr>
          </a:p>
          <a:p>
            <a:pPr marL="0" indent="0" algn="just" defTabSz="266700">
              <a:lnSpc>
                <a:spcPct val="190000"/>
              </a:lnSpc>
              <a:spcBef>
                <a:spcPct val="0"/>
              </a:spcBef>
              <a:spcAft>
                <a:spcPct val="0"/>
              </a:spcAft>
            </a:pPr>
            <a:r>
              <a:rPr lang="zh-CN" altLang="en-US" sz="2000" b="1" u="sng">
                <a:latin typeface="+mn-ea"/>
                <a:ea typeface="+mn-ea"/>
                <a:cs typeface="+mn-ea"/>
              </a:rPr>
              <a:t>本项目曾获奖情况	                           </a:t>
            </a:r>
            <a:endParaRPr lang="zh-CN" altLang="en-US" sz="2000" b="1" u="sng">
              <a:latin typeface="+mn-ea"/>
              <a:ea typeface="+mn-ea"/>
              <a:cs typeface="+mn-ea"/>
            </a:endParaRPr>
          </a:p>
          <a:p>
            <a:pPr marL="0" indent="0" algn="just" defTabSz="266700">
              <a:lnSpc>
                <a:spcPct val="190000"/>
              </a:lnSpc>
              <a:spcBef>
                <a:spcPct val="0"/>
              </a:spcBef>
              <a:spcAft>
                <a:spcPct val="0"/>
              </a:spcAft>
            </a:pPr>
            <a:r>
              <a:rPr lang="zh-CN" altLang="en-US" sz="2000" b="1" u="sng">
                <a:latin typeface="+mn-ea"/>
                <a:ea typeface="+mn-ea"/>
                <a:cs typeface="+mn-ea"/>
              </a:rPr>
              <a:t>主要完成人情况表</a:t>
            </a:r>
            <a:endParaRPr lang="zh-CN" altLang="en-US" sz="2000" b="1" u="sng">
              <a:latin typeface="+mn-ea"/>
              <a:ea typeface="+mn-ea"/>
              <a:cs typeface="+mn-ea"/>
            </a:endParaRPr>
          </a:p>
          <a:p>
            <a:pPr marL="0" indent="0" algn="just" defTabSz="266700">
              <a:lnSpc>
                <a:spcPct val="190000"/>
              </a:lnSpc>
              <a:spcBef>
                <a:spcPct val="0"/>
              </a:spcBef>
              <a:spcAft>
                <a:spcPct val="0"/>
              </a:spcAft>
            </a:pPr>
            <a:r>
              <a:rPr lang="zh-CN" altLang="en-US" sz="2000" b="1" u="sng">
                <a:latin typeface="+mn-ea"/>
                <a:ea typeface="+mn-ea"/>
                <a:cs typeface="+mn-ea"/>
              </a:rPr>
              <a:t>已公开发表代表性论文、专著证明</a:t>
            </a:r>
            <a:endParaRPr lang="zh-CN" altLang="en-US" sz="2000" b="1" u="sng">
              <a:latin typeface="+mn-ea"/>
              <a:ea typeface="+mn-ea"/>
              <a:cs typeface="+mn-ea"/>
            </a:endParaRPr>
          </a:p>
          <a:p>
            <a:pPr marL="0" indent="0" algn="just" defTabSz="266700">
              <a:lnSpc>
                <a:spcPct val="190000"/>
              </a:lnSpc>
              <a:spcBef>
                <a:spcPct val="0"/>
              </a:spcBef>
              <a:spcAft>
                <a:spcPct val="0"/>
              </a:spcAft>
            </a:pPr>
            <a:r>
              <a:rPr lang="zh-CN" altLang="en-US" sz="2000" b="1" u="sng">
                <a:latin typeface="+mn-ea"/>
                <a:ea typeface="+mn-ea"/>
                <a:cs typeface="+mn-ea"/>
              </a:rPr>
              <a:t>主要知识产权证明	</a:t>
            </a:r>
            <a:endParaRPr lang="zh-CN" altLang="en-US" sz="2000" b="1" u="sng">
              <a:latin typeface="+mn-ea"/>
              <a:ea typeface="+mn-ea"/>
              <a:cs typeface="+mn-ea"/>
              <a:hlinkClick r:id="rId1" action="ppaction://hlinkfile"/>
            </a:endParaRPr>
          </a:p>
          <a:p>
            <a:pPr marL="15240" indent="0" algn="just" defTabSz="266700">
              <a:lnSpc>
                <a:spcPct val="190000"/>
              </a:lnSpc>
            </a:pPr>
            <a:r>
              <a:rPr lang="zh-CN" altLang="en-US" sz="2000" b="1" u="sng">
                <a:latin typeface="+mn-ea"/>
                <a:ea typeface="+mn-ea"/>
                <a:cs typeface="+mn-ea"/>
                <a:sym typeface="+mn-ea"/>
              </a:rPr>
              <a:t>主要完成单位情况表/专家推荐意见及申报单位/形式审查及推荐单位意见</a:t>
            </a:r>
            <a:r>
              <a:rPr lang="zh-CN" altLang="en-US" sz="2000" b="1" u="sng">
                <a:latin typeface="+mn-ea"/>
                <a:ea typeface="+mn-ea"/>
                <a:cs typeface="+mn-ea"/>
                <a:hlinkClick r:id="rId2" action="ppaction://hlinkfile"/>
              </a:rPr>
              <a:t>	</a:t>
            </a:r>
            <a:endParaRPr lang="zh-CN" altLang="en-US" sz="2000" b="1">
              <a:latin typeface="+mn-ea"/>
              <a:ea typeface="+mn-ea"/>
              <a:cs typeface="+mn-ea"/>
              <a:hlinkClick r:id="rId3" action="ppaction://hlinkfile"/>
            </a:endParaRPr>
          </a:p>
        </p:txBody>
      </p:sp>
      <p:sp>
        <p:nvSpPr>
          <p:cNvPr id="6" name="燕尾形 5"/>
          <p:cNvSpPr/>
          <p:nvPr/>
        </p:nvSpPr>
        <p:spPr>
          <a:xfrm>
            <a:off x="1127125" y="897890"/>
            <a:ext cx="1024890"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1600">
                <a:ln w="15875">
                  <a:solidFill>
                    <a:schemeClr val="bg1"/>
                  </a:solidFill>
                </a:ln>
                <a:solidFill>
                  <a:srgbClr val="FF0000"/>
                </a:solidFill>
                <a:effectLst/>
              </a:rPr>
              <a:t>一</a:t>
            </a:r>
            <a:endParaRPr lang="zh-CN" altLang="en-US" sz="1600">
              <a:ln w="15875">
                <a:solidFill>
                  <a:schemeClr val="bg1"/>
                </a:solidFill>
              </a:ln>
              <a:solidFill>
                <a:srgbClr val="FF0000"/>
              </a:solidFill>
              <a:effectLst/>
            </a:endParaRPr>
          </a:p>
        </p:txBody>
      </p:sp>
      <p:sp>
        <p:nvSpPr>
          <p:cNvPr id="9" name="燕尾形 8"/>
          <p:cNvSpPr/>
          <p:nvPr/>
        </p:nvSpPr>
        <p:spPr>
          <a:xfrm>
            <a:off x="1127125" y="1461770"/>
            <a:ext cx="1024890"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1600">
                <a:ln w="15875">
                  <a:solidFill>
                    <a:schemeClr val="bg1"/>
                  </a:solidFill>
                </a:ln>
                <a:solidFill>
                  <a:srgbClr val="FF0000"/>
                </a:solidFill>
                <a:effectLst/>
              </a:rPr>
              <a:t>二</a:t>
            </a:r>
            <a:endParaRPr lang="zh-CN" altLang="en-US" sz="1600">
              <a:ln w="15875">
                <a:solidFill>
                  <a:schemeClr val="bg1"/>
                </a:solidFill>
              </a:ln>
              <a:solidFill>
                <a:srgbClr val="FF0000"/>
              </a:solidFill>
              <a:effectLst/>
            </a:endParaRPr>
          </a:p>
        </p:txBody>
      </p:sp>
      <p:sp>
        <p:nvSpPr>
          <p:cNvPr id="10" name="燕尾形 9"/>
          <p:cNvSpPr/>
          <p:nvPr/>
        </p:nvSpPr>
        <p:spPr>
          <a:xfrm>
            <a:off x="1127125" y="2046605"/>
            <a:ext cx="1024890"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1600">
                <a:ln w="15875">
                  <a:solidFill>
                    <a:schemeClr val="bg1"/>
                  </a:solidFill>
                </a:ln>
                <a:solidFill>
                  <a:srgbClr val="FF0000"/>
                </a:solidFill>
                <a:effectLst/>
              </a:rPr>
              <a:t>三</a:t>
            </a:r>
            <a:endParaRPr lang="zh-CN" altLang="en-US" sz="1600">
              <a:ln w="15875">
                <a:solidFill>
                  <a:schemeClr val="bg1"/>
                </a:solidFill>
              </a:ln>
              <a:solidFill>
                <a:srgbClr val="FF0000"/>
              </a:solidFill>
              <a:effectLst/>
            </a:endParaRPr>
          </a:p>
        </p:txBody>
      </p:sp>
      <p:sp>
        <p:nvSpPr>
          <p:cNvPr id="11" name="燕尾形 10"/>
          <p:cNvSpPr/>
          <p:nvPr/>
        </p:nvSpPr>
        <p:spPr>
          <a:xfrm>
            <a:off x="1113155" y="2631440"/>
            <a:ext cx="1024890"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1600">
                <a:ln w="15875">
                  <a:solidFill>
                    <a:schemeClr val="bg1"/>
                  </a:solidFill>
                </a:ln>
                <a:solidFill>
                  <a:srgbClr val="FF0000"/>
                </a:solidFill>
                <a:effectLst/>
              </a:rPr>
              <a:t>四</a:t>
            </a:r>
            <a:endParaRPr lang="zh-CN" altLang="en-US" sz="1600">
              <a:ln w="15875">
                <a:solidFill>
                  <a:schemeClr val="bg1"/>
                </a:solidFill>
              </a:ln>
              <a:solidFill>
                <a:srgbClr val="FF0000"/>
              </a:solidFill>
              <a:effectLst/>
            </a:endParaRPr>
          </a:p>
        </p:txBody>
      </p:sp>
      <p:sp>
        <p:nvSpPr>
          <p:cNvPr id="12" name="燕尾形 11"/>
          <p:cNvSpPr/>
          <p:nvPr/>
        </p:nvSpPr>
        <p:spPr>
          <a:xfrm>
            <a:off x="1127125" y="3175635"/>
            <a:ext cx="1024890"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1600">
                <a:ln w="15875">
                  <a:solidFill>
                    <a:schemeClr val="bg1"/>
                  </a:solidFill>
                </a:ln>
                <a:solidFill>
                  <a:srgbClr val="FF0000"/>
                </a:solidFill>
                <a:effectLst/>
              </a:rPr>
              <a:t>五</a:t>
            </a:r>
            <a:endParaRPr lang="zh-CN" altLang="en-US" sz="1600">
              <a:ln w="15875">
                <a:solidFill>
                  <a:schemeClr val="bg1"/>
                </a:solidFill>
              </a:ln>
              <a:solidFill>
                <a:srgbClr val="FF0000"/>
              </a:solidFill>
              <a:effectLst/>
            </a:endParaRPr>
          </a:p>
        </p:txBody>
      </p:sp>
      <p:sp>
        <p:nvSpPr>
          <p:cNvPr id="13" name="燕尾形 12"/>
          <p:cNvSpPr/>
          <p:nvPr/>
        </p:nvSpPr>
        <p:spPr>
          <a:xfrm>
            <a:off x="1113155" y="3782060"/>
            <a:ext cx="1024890"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1600">
                <a:ln w="15875">
                  <a:solidFill>
                    <a:schemeClr val="bg1"/>
                  </a:solidFill>
                </a:ln>
                <a:solidFill>
                  <a:srgbClr val="FF0000"/>
                </a:solidFill>
                <a:effectLst/>
              </a:rPr>
              <a:t>六</a:t>
            </a:r>
            <a:endParaRPr lang="zh-CN" altLang="en-US" sz="1600">
              <a:ln w="15875">
                <a:solidFill>
                  <a:schemeClr val="bg1"/>
                </a:solidFill>
              </a:ln>
              <a:solidFill>
                <a:srgbClr val="FF0000"/>
              </a:solidFill>
              <a:effectLst/>
            </a:endParaRPr>
          </a:p>
        </p:txBody>
      </p:sp>
      <p:sp>
        <p:nvSpPr>
          <p:cNvPr id="14" name="燕尾形 13"/>
          <p:cNvSpPr/>
          <p:nvPr/>
        </p:nvSpPr>
        <p:spPr>
          <a:xfrm>
            <a:off x="1113155" y="4364990"/>
            <a:ext cx="1024890"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1600">
                <a:ln w="15875">
                  <a:solidFill>
                    <a:schemeClr val="bg1"/>
                  </a:solidFill>
                </a:ln>
                <a:solidFill>
                  <a:srgbClr val="FF0000"/>
                </a:solidFill>
                <a:effectLst/>
              </a:rPr>
              <a:t>七</a:t>
            </a:r>
            <a:endParaRPr lang="zh-CN" altLang="en-US" sz="1600">
              <a:ln w="15875">
                <a:solidFill>
                  <a:schemeClr val="bg1"/>
                </a:solidFill>
              </a:ln>
              <a:solidFill>
                <a:srgbClr val="FF0000"/>
              </a:solidFill>
              <a:effectLst/>
            </a:endParaRPr>
          </a:p>
        </p:txBody>
      </p:sp>
      <p:sp>
        <p:nvSpPr>
          <p:cNvPr id="15" name="燕尾形 14"/>
          <p:cNvSpPr/>
          <p:nvPr/>
        </p:nvSpPr>
        <p:spPr>
          <a:xfrm>
            <a:off x="1113155" y="4932680"/>
            <a:ext cx="1024890"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1600">
                <a:ln w="15875">
                  <a:solidFill>
                    <a:schemeClr val="bg1"/>
                  </a:solidFill>
                </a:ln>
                <a:solidFill>
                  <a:srgbClr val="FF0000"/>
                </a:solidFill>
                <a:effectLst/>
              </a:rPr>
              <a:t>八</a:t>
            </a:r>
            <a:endParaRPr lang="zh-CN" altLang="en-US" sz="1600">
              <a:ln w="15875">
                <a:solidFill>
                  <a:schemeClr val="bg1"/>
                </a:solidFill>
              </a:ln>
              <a:solidFill>
                <a:srgbClr val="FF0000"/>
              </a:solidFill>
              <a:effectLst/>
            </a:endParaRPr>
          </a:p>
        </p:txBody>
      </p:sp>
      <p:sp>
        <p:nvSpPr>
          <p:cNvPr id="16" name="燕尾形 15"/>
          <p:cNvSpPr/>
          <p:nvPr/>
        </p:nvSpPr>
        <p:spPr>
          <a:xfrm>
            <a:off x="1139825" y="5517515"/>
            <a:ext cx="1024890"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1600">
                <a:ln w="15875">
                  <a:solidFill>
                    <a:schemeClr val="bg1"/>
                  </a:solidFill>
                </a:ln>
                <a:solidFill>
                  <a:srgbClr val="FF0000"/>
                </a:solidFill>
                <a:effectLst/>
              </a:rPr>
              <a:t>九</a:t>
            </a:r>
            <a:endParaRPr lang="zh-CN" altLang="en-US" sz="1600">
              <a:ln w="15875">
                <a:solidFill>
                  <a:schemeClr val="bg1"/>
                </a:solidFill>
              </a:ln>
              <a:solidFill>
                <a:srgbClr val="FF0000"/>
              </a:solidFill>
              <a:effectLst/>
            </a:endParaRPr>
          </a:p>
        </p:txBody>
      </p:sp>
      <p:sp>
        <p:nvSpPr>
          <p:cNvPr id="17" name="燕尾形 16"/>
          <p:cNvSpPr/>
          <p:nvPr/>
        </p:nvSpPr>
        <p:spPr>
          <a:xfrm>
            <a:off x="1113155" y="6083300"/>
            <a:ext cx="1024890"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1600">
                <a:ln w="15875">
                  <a:solidFill>
                    <a:schemeClr val="bg1"/>
                  </a:solidFill>
                </a:ln>
                <a:solidFill>
                  <a:srgbClr val="FF0000"/>
                </a:solidFill>
                <a:effectLst/>
              </a:rPr>
              <a:t>十</a:t>
            </a:r>
            <a:endParaRPr lang="zh-CN" altLang="en-US" sz="1600">
              <a:ln w="15875">
                <a:solidFill>
                  <a:schemeClr val="bg1"/>
                </a:solidFill>
              </a:ln>
              <a:solidFill>
                <a:srgbClr val="FF0000"/>
              </a:solidFill>
              <a:effectLst/>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438221" y="2180430"/>
            <a:ext cx="1802813" cy="14107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5134" name="TextBox 22"/>
          <p:cNvSpPr txBox="1"/>
          <p:nvPr/>
        </p:nvSpPr>
        <p:spPr>
          <a:xfrm>
            <a:off x="1438222" y="2180430"/>
            <a:ext cx="1802812" cy="1419225"/>
          </a:xfrm>
          <a:prstGeom prst="rect">
            <a:avLst/>
          </a:prstGeom>
          <a:noFill/>
          <a:ln w="9525">
            <a:noFill/>
          </a:ln>
        </p:spPr>
        <p:txBody>
          <a:bodyPr wrap="square" anchor="t">
            <a:spAutoFit/>
          </a:bodyPr>
          <a:lstStyle/>
          <a:p>
            <a:pPr algn="ctr"/>
            <a:r>
              <a:rPr lang="en-US" altLang="zh-CN" sz="8630" b="1" dirty="0">
                <a:solidFill>
                  <a:srgbClr val="007CE2"/>
                </a:solidFill>
                <a:latin typeface="方正粗黑宋简体" panose="02000000000000000000" pitchFamily="2" charset="-122"/>
                <a:ea typeface="方正粗黑宋简体" panose="02000000000000000000" pitchFamily="2" charset="-122"/>
              </a:rPr>
              <a:t>06</a:t>
            </a:r>
            <a:endParaRPr lang="en-US" altLang="zh-CN" sz="8630" b="1" dirty="0">
              <a:solidFill>
                <a:srgbClr val="007CE2"/>
              </a:solidFill>
              <a:latin typeface="方正粗黑宋简体" panose="02000000000000000000" pitchFamily="2" charset="-122"/>
              <a:ea typeface="方正粗黑宋简体" panose="02000000000000000000" pitchFamily="2" charset="-122"/>
            </a:endParaRPr>
          </a:p>
        </p:txBody>
      </p:sp>
      <p:sp>
        <p:nvSpPr>
          <p:cNvPr id="3" name="文本框 2"/>
          <p:cNvSpPr txBox="1"/>
          <p:nvPr/>
        </p:nvSpPr>
        <p:spPr>
          <a:xfrm>
            <a:off x="4309110" y="2277110"/>
            <a:ext cx="6660515" cy="1106805"/>
          </a:xfrm>
          <a:prstGeom prst="rect">
            <a:avLst/>
          </a:prstGeom>
        </p:spPr>
        <p:txBody>
          <a:bodyPr wrap="square">
            <a:spAutoFit/>
          </a:bodyPr>
          <a:p>
            <a:pPr marL="0" indent="0" algn="just" defTabSz="266700">
              <a:lnSpc>
                <a:spcPct val="110000"/>
              </a:lnSpc>
              <a:spcBef>
                <a:spcPct val="0"/>
              </a:spcBef>
              <a:spcAft>
                <a:spcPct val="0"/>
              </a:spcAft>
            </a:pPr>
            <a:r>
              <a:rPr lang="zh-CN" altLang="zh-CN" sz="6000" b="1" dirty="0">
                <a:solidFill>
                  <a:schemeClr val="bg1"/>
                </a:solidFill>
                <a:latin typeface="思源黑体 CN Heavy" panose="020B0A00000000000000" pitchFamily="34" charset="-122"/>
                <a:ea typeface="思源黑体 CN Heavy" panose="020B0A00000000000000" pitchFamily="34" charset="-122"/>
              </a:rPr>
              <a:t>本项目曾获奖情况	</a:t>
            </a:r>
            <a:endParaRPr lang="zh-CN" altLang="zh-CN" sz="6000" b="1" dirty="0">
              <a:solidFill>
                <a:schemeClr val="bg1"/>
              </a:solidFill>
              <a:latin typeface="思源黑体 CN Heavy" panose="020B0A00000000000000" pitchFamily="34" charset="-122"/>
              <a:ea typeface="思源黑体 CN Heavy" panose="020B0A00000000000000" pitchFamily="34" charset="-122"/>
              <a:hlinkClick r:id="rId1" action="ppaction://hlinkfile"/>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燕尾形 12"/>
          <p:cNvSpPr/>
          <p:nvPr/>
        </p:nvSpPr>
        <p:spPr>
          <a:xfrm>
            <a:off x="407670" y="116840"/>
            <a:ext cx="3212465"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r>
              <a:rPr lang="zh-CN" altLang="en-US" sz="1800">
                <a:ln w="15875">
                  <a:solidFill>
                    <a:schemeClr val="bg1"/>
                  </a:solidFill>
                </a:ln>
                <a:solidFill>
                  <a:schemeClr val="bg1"/>
                </a:solidFill>
                <a:effectLst/>
                <a:sym typeface="+mn-ea"/>
              </a:rPr>
              <a:t>六、本项目曾获奖情况</a:t>
            </a:r>
            <a:endParaRPr lang="zh-CN" altLang="en-US" sz="1800">
              <a:ln w="15875">
                <a:solidFill>
                  <a:schemeClr val="bg1"/>
                </a:solidFill>
              </a:ln>
              <a:solidFill>
                <a:schemeClr val="bg1"/>
              </a:solidFill>
              <a:effectLst/>
              <a:sym typeface="+mn-ea"/>
            </a:endParaRPr>
          </a:p>
        </p:txBody>
      </p:sp>
      <p:graphicFrame>
        <p:nvGraphicFramePr>
          <p:cNvPr id="3" name="表格 2"/>
          <p:cNvGraphicFramePr/>
          <p:nvPr>
            <p:custDataLst>
              <p:tags r:id="rId1"/>
            </p:custDataLst>
          </p:nvPr>
        </p:nvGraphicFramePr>
        <p:xfrm>
          <a:off x="407670" y="1196975"/>
          <a:ext cx="11437620" cy="4656392"/>
        </p:xfrm>
        <a:graphic>
          <a:graphicData uri="http://schemas.openxmlformats.org/drawingml/2006/table">
            <a:tbl>
              <a:tblPr/>
              <a:tblGrid>
                <a:gridCol w="4291330"/>
                <a:gridCol w="1127760"/>
                <a:gridCol w="2102485"/>
                <a:gridCol w="1668780"/>
                <a:gridCol w="2247265"/>
              </a:tblGrid>
              <a:tr h="0">
                <a:tc>
                  <a:txBody>
                    <a:bodyPr/>
                    <a:lstStyle/>
                    <a:p>
                      <a:pPr marL="0" indent="0" algn="ctr">
                        <a:lnSpc>
                          <a:spcPct val="140000"/>
                        </a:lnSpc>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获</a:t>
                      </a:r>
                      <a:r>
                        <a:rPr lang="zh-CN" altLang="en-US" sz="1400" b="1">
                          <a:solidFill>
                            <a:srgbClr val="000000"/>
                          </a:solidFill>
                          <a:latin typeface="宋体" panose="02010600030101010101" pitchFamily="2" charset="-122"/>
                          <a:ea typeface="宋体" panose="02010600030101010101" pitchFamily="2" charset="-122"/>
                        </a:rPr>
                        <a:t> </a:t>
                      </a:r>
                      <a:r>
                        <a:rPr lang="zh-CN" sz="1400" b="1">
                          <a:solidFill>
                            <a:srgbClr val="000000"/>
                          </a:solidFill>
                          <a:latin typeface="宋体" panose="02010600030101010101" pitchFamily="2" charset="-122"/>
                          <a:ea typeface="宋体" panose="02010600030101010101" pitchFamily="2" charset="-122"/>
                        </a:rPr>
                        <a:t>奖</a:t>
                      </a:r>
                      <a:r>
                        <a:rPr lang="zh-CN" altLang="en-US" sz="1400" b="1">
                          <a:solidFill>
                            <a:srgbClr val="000000"/>
                          </a:solidFill>
                          <a:latin typeface="宋体" panose="02010600030101010101" pitchFamily="2" charset="-122"/>
                          <a:ea typeface="宋体" panose="02010600030101010101" pitchFamily="2" charset="-122"/>
                        </a:rPr>
                        <a:t> </a:t>
                      </a:r>
                      <a:r>
                        <a:rPr lang="zh-CN" sz="1400" b="1">
                          <a:solidFill>
                            <a:srgbClr val="000000"/>
                          </a:solidFill>
                          <a:latin typeface="宋体" panose="02010600030101010101" pitchFamily="2" charset="-122"/>
                          <a:ea typeface="宋体" panose="02010600030101010101" pitchFamily="2" charset="-122"/>
                        </a:rPr>
                        <a:t>项</a:t>
                      </a:r>
                      <a:r>
                        <a:rPr lang="zh-CN" altLang="en-US" sz="1400" b="1">
                          <a:solidFill>
                            <a:srgbClr val="000000"/>
                          </a:solidFill>
                          <a:latin typeface="宋体" panose="02010600030101010101" pitchFamily="2" charset="-122"/>
                          <a:ea typeface="宋体" panose="02010600030101010101" pitchFamily="2" charset="-122"/>
                        </a:rPr>
                        <a:t> </a:t>
                      </a:r>
                      <a:r>
                        <a:rPr lang="zh-CN" sz="1400" b="1">
                          <a:solidFill>
                            <a:srgbClr val="000000"/>
                          </a:solidFill>
                          <a:latin typeface="宋体" panose="02010600030101010101" pitchFamily="2" charset="-122"/>
                          <a:ea typeface="宋体" panose="02010600030101010101" pitchFamily="2" charset="-122"/>
                        </a:rPr>
                        <a:t>目</a:t>
                      </a:r>
                      <a:r>
                        <a:rPr lang="zh-CN" altLang="en-US" sz="1400" b="1">
                          <a:solidFill>
                            <a:srgbClr val="000000"/>
                          </a:solidFill>
                          <a:latin typeface="宋体" panose="02010600030101010101" pitchFamily="2" charset="-122"/>
                          <a:ea typeface="宋体" panose="02010600030101010101" pitchFamily="2" charset="-122"/>
                        </a:rPr>
                        <a:t> </a:t>
                      </a:r>
                      <a:r>
                        <a:rPr lang="zh-CN" sz="1400" b="1">
                          <a:solidFill>
                            <a:srgbClr val="000000"/>
                          </a:solidFill>
                          <a:latin typeface="宋体" panose="02010600030101010101" pitchFamily="2" charset="-122"/>
                          <a:ea typeface="宋体" panose="02010600030101010101" pitchFamily="2" charset="-122"/>
                        </a:rPr>
                        <a:t>名</a:t>
                      </a:r>
                      <a:r>
                        <a:rPr lang="zh-CN" altLang="en-US" sz="1400" b="1">
                          <a:solidFill>
                            <a:srgbClr val="000000"/>
                          </a:solidFill>
                          <a:latin typeface="宋体" panose="02010600030101010101" pitchFamily="2" charset="-122"/>
                          <a:ea typeface="宋体" panose="02010600030101010101" pitchFamily="2" charset="-122"/>
                        </a:rPr>
                        <a:t> </a:t>
                      </a:r>
                      <a:r>
                        <a:rPr lang="zh-CN" sz="1400" b="1">
                          <a:solidFill>
                            <a:srgbClr val="000000"/>
                          </a:solidFill>
                          <a:latin typeface="宋体" panose="02010600030101010101" pitchFamily="2" charset="-122"/>
                          <a:ea typeface="宋体" panose="02010600030101010101" pitchFamily="2" charset="-122"/>
                        </a:rPr>
                        <a:t>称</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280000"/>
                        </a:lnSpc>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获奖时间</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奖项名称</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奖励等级</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授奖部门（单位）</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596900">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空间任意截面钢箱扭曲斜塔施工技术</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2022.10</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科学技术进步奖</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一等奖</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河北省建筑协会</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596900">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一种空间钢箱扭曲钢结构斜塔施工用操作平台</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2021.9</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燕赵杯专利大赛</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一等奖</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河北省建筑协会</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596900">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提高双扭曲斜拉索塔体安装曲线质量控制合格率</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2023.10</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质量管理小组活动</a:t>
                      </a:r>
                      <a:r>
                        <a:rPr lang="zh-CN" altLang="en-US" sz="1400">
                          <a:latin typeface="宋体" panose="02010600030101010101" pitchFamily="2" charset="-122"/>
                          <a:ea typeface="宋体" panose="02010600030101010101" pitchFamily="2" charset="-122"/>
                        </a:rPr>
                        <a:t>     </a:t>
                      </a:r>
                      <a:endParaRPr lang="zh-CN" altLang="en-US"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一等成果</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中国建筑金属协会</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596900">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提高双扭曲斜拉索塔体安装曲线质量控制合格率</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2021.10</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质量管理小组活动</a:t>
                      </a:r>
                      <a:r>
                        <a:rPr lang="zh-CN" altLang="en-US" sz="1400">
                          <a:latin typeface="宋体" panose="02010600030101010101" pitchFamily="2" charset="-122"/>
                          <a:ea typeface="宋体" panose="02010600030101010101" pitchFamily="2" charset="-122"/>
                        </a:rPr>
                        <a:t>     </a:t>
                      </a:r>
                      <a:endParaRPr lang="zh-CN" altLang="en-US"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一等成果</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河北省质量协会</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596900">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提高双扭曲斜拉索塔体安装曲线质量</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2021.10</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质量管理小组活动</a:t>
                      </a:r>
                      <a:r>
                        <a:rPr lang="zh-CN" altLang="en-US" sz="1400">
                          <a:latin typeface="宋体" panose="02010600030101010101" pitchFamily="2" charset="-122"/>
                          <a:ea typeface="宋体" panose="02010600030101010101" pitchFamily="2" charset="-122"/>
                        </a:rPr>
                        <a:t>     </a:t>
                      </a:r>
                      <a:endParaRPr lang="zh-CN" altLang="en-US"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en-US" altLang="zh-CN" sz="1400">
                          <a:latin typeface="宋体" panose="02010600030101010101" pitchFamily="2" charset="-122"/>
                          <a:ea typeface="宋体" panose="02010600030101010101" pitchFamily="2" charset="-122"/>
                        </a:rPr>
                        <a:t>Ⅱ</a:t>
                      </a:r>
                      <a:r>
                        <a:rPr lang="zh-CN" altLang="en-US" sz="1400">
                          <a:latin typeface="宋体" panose="02010600030101010101" pitchFamily="2" charset="-122"/>
                          <a:ea typeface="宋体" panose="02010600030101010101" pitchFamily="2" charset="-122"/>
                        </a:rPr>
                        <a:t>类成果</a:t>
                      </a:r>
                      <a:endParaRPr lang="zh-CN" altLang="en-US"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河北省质量协会</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596900">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提高双扭曲斜拉索塔体制作焊接质量</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2020.9</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国家级</a:t>
                      </a:r>
                      <a:r>
                        <a:rPr lang="en-US" altLang="zh-CN" sz="1400">
                          <a:latin typeface="宋体" panose="02010600030101010101" pitchFamily="2" charset="-122"/>
                          <a:ea typeface="宋体" panose="02010600030101010101" pitchFamily="2" charset="-122"/>
                        </a:rPr>
                        <a:t>QC</a:t>
                      </a:r>
                      <a:r>
                        <a:rPr lang="zh-CN" altLang="en-US" sz="1400">
                          <a:latin typeface="宋体" panose="02010600030101010101" pitchFamily="2" charset="-122"/>
                          <a:ea typeface="宋体" panose="02010600030101010101" pitchFamily="2" charset="-122"/>
                        </a:rPr>
                        <a:t>管理小组</a:t>
                      </a:r>
                      <a:endParaRPr lang="zh-CN" altLang="en-US"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改进级成果</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zh-CN" sz="1400">
                          <a:solidFill>
                            <a:srgbClr val="FF0000"/>
                          </a:solidFill>
                          <a:latin typeface="宋体" panose="02010600030101010101" pitchFamily="2" charset="-122"/>
                          <a:ea typeface="宋体" panose="02010600030101010101" pitchFamily="2" charset="-122"/>
                        </a:rPr>
                        <a:t>中国质量</a:t>
                      </a:r>
                      <a:r>
                        <a:rPr lang="zh-CN" sz="1400">
                          <a:solidFill>
                            <a:srgbClr val="FF0000"/>
                          </a:solidFill>
                          <a:latin typeface="宋体" panose="02010600030101010101" pitchFamily="2" charset="-122"/>
                          <a:ea typeface="宋体" panose="02010600030101010101" pitchFamily="2" charset="-122"/>
                        </a:rPr>
                        <a:t>协会</a:t>
                      </a:r>
                      <a:endParaRPr lang="zh-CN" sz="1400">
                        <a:solidFill>
                          <a:srgbClr val="FF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596900">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提高双扭曲斜拉索塔体制作焊接质量</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50000"/>
                        </a:lnSpc>
                        <a:spcBef>
                          <a:spcPct val="0"/>
                        </a:spcBef>
                        <a:spcAft>
                          <a:spcPct val="0"/>
                        </a:spcAft>
                      </a:pPr>
                      <a:r>
                        <a:rPr lang="en-US" altLang="zh-CN" sz="1400">
                          <a:latin typeface="宋体" panose="02010600030101010101" pitchFamily="2" charset="-122"/>
                          <a:ea typeface="宋体" panose="02010600030101010101" pitchFamily="2" charset="-122"/>
                        </a:rPr>
                        <a:t>2020.8</a:t>
                      </a:r>
                      <a:endParaRPr lang="en-US" alt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管理小组</a:t>
                      </a:r>
                      <a:r>
                        <a:rPr lang="zh-CN" altLang="en-US" sz="1400">
                          <a:latin typeface="宋体" panose="02010600030101010101" pitchFamily="2" charset="-122"/>
                          <a:ea typeface="宋体" panose="02010600030101010101" pitchFamily="2" charset="-122"/>
                        </a:rPr>
                        <a:t> </a:t>
                      </a:r>
                      <a:endParaRPr lang="zh-CN" altLang="en-US"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en-US" altLang="zh-CN" sz="1400">
                          <a:latin typeface="宋体" panose="02010600030101010101" pitchFamily="2" charset="-122"/>
                          <a:ea typeface="宋体" panose="02010600030101010101" pitchFamily="2" charset="-122"/>
                        </a:rPr>
                        <a:t>Ⅱ</a:t>
                      </a:r>
                      <a:r>
                        <a:rPr lang="zh-CN" altLang="en-US" sz="1400">
                          <a:latin typeface="宋体" panose="02010600030101010101" pitchFamily="2" charset="-122"/>
                          <a:ea typeface="宋体" panose="02010600030101010101" pitchFamily="2" charset="-122"/>
                        </a:rPr>
                        <a:t>类成果</a:t>
                      </a:r>
                      <a:endParaRPr lang="zh-CN" altLang="en-US"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lnSpc>
                          <a:spcPct val="140000"/>
                        </a:lnSpc>
                        <a:spcBef>
                          <a:spcPct val="0"/>
                        </a:spcBef>
                        <a:spcAft>
                          <a:spcPct val="0"/>
                        </a:spcAft>
                      </a:pPr>
                      <a:r>
                        <a:rPr lang="zh-CN" sz="1400">
                          <a:latin typeface="宋体" panose="02010600030101010101" pitchFamily="2" charset="-122"/>
                          <a:ea typeface="宋体" panose="02010600030101010101" pitchFamily="2" charset="-122"/>
                        </a:rPr>
                        <a:t>河北省质量协会</a:t>
                      </a:r>
                      <a:endParaRPr lang="zh-CN" sz="1400">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bl>
          </a:graphicData>
        </a:graphic>
      </p:graphicFrame>
      <p:sp>
        <p:nvSpPr>
          <p:cNvPr id="5" name="文本框 4"/>
          <p:cNvSpPr txBox="1"/>
          <p:nvPr/>
        </p:nvSpPr>
        <p:spPr>
          <a:xfrm>
            <a:off x="4799965" y="692785"/>
            <a:ext cx="1920240" cy="361950"/>
          </a:xfrm>
          <a:prstGeom prst="rect">
            <a:avLst/>
          </a:prstGeom>
          <a:solidFill>
            <a:schemeClr val="accent2"/>
          </a:solidFill>
        </p:spPr>
        <p:txBody>
          <a:bodyPr wrap="square" anchor="t">
            <a:noAutofit/>
          </a:bodyPr>
          <a:lstStyle/>
          <a:p>
            <a:pPr lvl="0" indent="34925" algn="ctr">
              <a:lnSpc>
                <a:spcPct val="110000"/>
              </a:lnSpc>
              <a:buClrTx/>
              <a:buSzTx/>
              <a:buFontTx/>
            </a:pPr>
            <a:r>
              <a:rPr lang="zh-CN" altLang="en-US" sz="1600" b="1" kern="100" dirty="0">
                <a:solidFill>
                  <a:schemeClr val="bg1"/>
                </a:solidFill>
                <a:latin typeface="Adobe 黑体 Std R" panose="020B0400000000000000" pitchFamily="34" charset="-122"/>
                <a:ea typeface="Adobe 黑体 Std R" panose="020B0400000000000000" pitchFamily="34" charset="-122"/>
                <a:sym typeface="+mn-ea"/>
              </a:rPr>
              <a:t>本项目曾获奖情况</a:t>
            </a:r>
            <a:endParaRPr lang="zh-CN" altLang="en-US" sz="1600" b="1" kern="100" dirty="0">
              <a:solidFill>
                <a:schemeClr val="bg1"/>
              </a:solidFill>
              <a:latin typeface="Adobe 黑体 Std R" panose="020B0400000000000000" pitchFamily="34" charset="-122"/>
              <a:ea typeface="Adobe 黑体 Std R" panose="020B0400000000000000" pitchFamily="34" charset="-122"/>
              <a:sym typeface="+mn-ea"/>
            </a:endParaRP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燕尾形 12"/>
          <p:cNvSpPr/>
          <p:nvPr/>
        </p:nvSpPr>
        <p:spPr>
          <a:xfrm>
            <a:off x="407670" y="116840"/>
            <a:ext cx="3212465"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r>
              <a:rPr lang="zh-CN" altLang="en-US" sz="1800">
                <a:ln w="15875">
                  <a:solidFill>
                    <a:schemeClr val="bg1"/>
                  </a:solidFill>
                </a:ln>
                <a:solidFill>
                  <a:schemeClr val="bg1"/>
                </a:solidFill>
                <a:effectLst/>
                <a:sym typeface="+mn-ea"/>
              </a:rPr>
              <a:t>六、本项目曾获奖情况</a:t>
            </a:r>
            <a:endParaRPr lang="zh-CN" altLang="en-US" sz="1800">
              <a:ln w="15875">
                <a:solidFill>
                  <a:schemeClr val="bg1"/>
                </a:solidFill>
              </a:ln>
              <a:solidFill>
                <a:schemeClr val="bg1"/>
              </a:solidFill>
              <a:effectLst/>
              <a:sym typeface="+mn-ea"/>
            </a:endParaRPr>
          </a:p>
        </p:txBody>
      </p:sp>
      <p:pic>
        <p:nvPicPr>
          <p:cNvPr id="7" name="图片 6"/>
          <p:cNvPicPr>
            <a:picLocks noChangeAspect="1"/>
          </p:cNvPicPr>
          <p:nvPr>
            <p:custDataLst>
              <p:tags r:id="rId1"/>
            </p:custDataLst>
          </p:nvPr>
        </p:nvPicPr>
        <p:blipFill>
          <a:blip r:embed="rId2" cstate="print">
            <a:extLst>
              <a:ext uri="{28A0092B-C50C-407E-A947-70E740481C1C}">
                <a14:useLocalDpi xmlns:a14="http://schemas.microsoft.com/office/drawing/2010/main" val="0"/>
              </a:ext>
            </a:extLst>
          </a:blip>
          <a:srcRect l="6167" t="3243" r="16816" b="9729"/>
          <a:stretch>
            <a:fillRect/>
          </a:stretch>
        </p:blipFill>
        <p:spPr>
          <a:xfrm>
            <a:off x="335280" y="1052830"/>
            <a:ext cx="1518920" cy="2691765"/>
          </a:xfrm>
          <a:prstGeom prst="rect">
            <a:avLst/>
          </a:prstGeom>
        </p:spPr>
      </p:pic>
      <p:pic>
        <p:nvPicPr>
          <p:cNvPr id="2" name="图片 1"/>
          <p:cNvPicPr>
            <a:picLocks noChangeAspect="1"/>
          </p:cNvPicPr>
          <p:nvPr>
            <p:custDataLst>
              <p:tags r:id="rId3"/>
            </p:custDataLst>
          </p:nvPr>
        </p:nvPicPr>
        <p:blipFill>
          <a:blip r:embed="rId4" cstate="print">
            <a:extLst>
              <a:ext uri="{28A0092B-C50C-407E-A947-70E740481C1C}">
                <a14:useLocalDpi xmlns:a14="http://schemas.microsoft.com/office/drawing/2010/main" val="0"/>
              </a:ext>
            </a:extLst>
          </a:blip>
          <a:srcRect l="11005" t="6211" b="3606"/>
          <a:stretch>
            <a:fillRect/>
          </a:stretch>
        </p:blipFill>
        <p:spPr>
          <a:xfrm>
            <a:off x="1764665" y="1123315"/>
            <a:ext cx="1965960" cy="2647950"/>
          </a:xfrm>
          <a:prstGeom prst="rect">
            <a:avLst/>
          </a:prstGeom>
        </p:spPr>
      </p:pic>
      <p:sp>
        <p:nvSpPr>
          <p:cNvPr id="6" name="文本框 5"/>
          <p:cNvSpPr txBox="1"/>
          <p:nvPr/>
        </p:nvSpPr>
        <p:spPr>
          <a:xfrm>
            <a:off x="9984740" y="2420620"/>
            <a:ext cx="1496060" cy="294005"/>
          </a:xfrm>
          <a:prstGeom prst="rect">
            <a:avLst/>
          </a:prstGeom>
          <a:solidFill>
            <a:schemeClr val="accent2"/>
          </a:solidFill>
        </p:spPr>
        <p:txBody>
          <a:bodyPr wrap="square">
            <a:spAutoFit/>
          </a:bodyPr>
          <a:lstStyle/>
          <a:p>
            <a:pPr lvl="0" indent="34925" algn="ctr">
              <a:lnSpc>
                <a:spcPct val="11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科学技术奖证明</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sp>
        <p:nvSpPr>
          <p:cNvPr id="12" name="文本框 11"/>
          <p:cNvSpPr txBox="1"/>
          <p:nvPr/>
        </p:nvSpPr>
        <p:spPr>
          <a:xfrm>
            <a:off x="7392035" y="2411730"/>
            <a:ext cx="2163445" cy="327660"/>
          </a:xfrm>
          <a:prstGeom prst="rect">
            <a:avLst/>
          </a:prstGeom>
          <a:solidFill>
            <a:schemeClr val="accent2"/>
          </a:solidFill>
        </p:spPr>
        <p:txBody>
          <a:bodyPr wrap="square" rtlCol="0">
            <a:spAutoFit/>
          </a:bodyPr>
          <a:lstStyle/>
          <a:p>
            <a:pPr lvl="0" indent="34925" algn="ctr">
              <a:lnSpc>
                <a:spcPct val="11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燕赵杯专利大赛证明</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sp>
        <p:nvSpPr>
          <p:cNvPr id="3" name="文本框 2"/>
          <p:cNvSpPr txBox="1"/>
          <p:nvPr/>
        </p:nvSpPr>
        <p:spPr>
          <a:xfrm>
            <a:off x="9192260" y="1844675"/>
            <a:ext cx="1113155" cy="368300"/>
          </a:xfrm>
          <a:prstGeom prst="rect">
            <a:avLst/>
          </a:prstGeom>
          <a:solidFill>
            <a:schemeClr val="accent2"/>
          </a:solidFill>
        </p:spPr>
        <p:txBody>
          <a:bodyPr wrap="square" rtlCol="0">
            <a:spAutoFit/>
          </a:bodyPr>
          <a:lstStyle/>
          <a:p>
            <a:pPr lvl="0" indent="34925" algn="ctr">
              <a:lnSpc>
                <a:spcPct val="11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科技奖项</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sp>
        <p:nvSpPr>
          <p:cNvPr id="15" name="文本框 14"/>
          <p:cNvSpPr txBox="1"/>
          <p:nvPr>
            <p:custDataLst>
              <p:tags r:id="rId5"/>
            </p:custDataLst>
          </p:nvPr>
        </p:nvSpPr>
        <p:spPr>
          <a:xfrm>
            <a:off x="1487805" y="3785235"/>
            <a:ext cx="1655445" cy="327660"/>
          </a:xfrm>
          <a:prstGeom prst="rect">
            <a:avLst/>
          </a:prstGeom>
          <a:solidFill>
            <a:schemeClr val="accent2"/>
          </a:solidFill>
        </p:spPr>
        <p:txBody>
          <a:bodyPr wrap="square" rtlCol="0">
            <a:spAutoFit/>
          </a:bodyPr>
          <a:lstStyle/>
          <a:p>
            <a:pPr lvl="0" indent="34925" algn="ctr">
              <a:lnSpc>
                <a:spcPct val="11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成果</a:t>
            </a:r>
            <a:r>
              <a:rPr lang="zh-CN" altLang="en-US" sz="1400" b="1" kern="100" dirty="0">
                <a:solidFill>
                  <a:srgbClr val="FF0000"/>
                </a:solidFill>
                <a:latin typeface="Adobe 黑体 Std R" panose="020B0400000000000000" pitchFamily="34" charset="-122"/>
                <a:ea typeface="Adobe 黑体 Std R" panose="020B0400000000000000" pitchFamily="34" charset="-122"/>
                <a:sym typeface="+mn-ea"/>
              </a:rPr>
              <a:t>一</a:t>
            </a: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评价报告</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16" name="图片 15"/>
          <p:cNvPicPr/>
          <p:nvPr>
            <p:custDataLst>
              <p:tags r:id="rId6"/>
            </p:custDataLst>
          </p:nvPr>
        </p:nvPicPr>
        <p:blipFill>
          <a:blip r:embed="rId7"/>
          <a:stretch>
            <a:fillRect/>
          </a:stretch>
        </p:blipFill>
        <p:spPr>
          <a:xfrm>
            <a:off x="335280" y="4286885"/>
            <a:ext cx="1549400" cy="2195195"/>
          </a:xfrm>
          <a:prstGeom prst="rect">
            <a:avLst/>
          </a:prstGeom>
        </p:spPr>
      </p:pic>
      <p:pic>
        <p:nvPicPr>
          <p:cNvPr id="17" name="图片 16"/>
          <p:cNvPicPr/>
          <p:nvPr>
            <p:custDataLst>
              <p:tags r:id="rId8"/>
            </p:custDataLst>
          </p:nvPr>
        </p:nvPicPr>
        <p:blipFill>
          <a:blip r:embed="rId9"/>
          <a:stretch>
            <a:fillRect/>
          </a:stretch>
        </p:blipFill>
        <p:spPr>
          <a:xfrm>
            <a:off x="1278890" y="4236085"/>
            <a:ext cx="1562100" cy="2266950"/>
          </a:xfrm>
          <a:prstGeom prst="rect">
            <a:avLst/>
          </a:prstGeom>
        </p:spPr>
      </p:pic>
      <p:pic>
        <p:nvPicPr>
          <p:cNvPr id="18" name="图片 17"/>
          <p:cNvPicPr/>
          <p:nvPr>
            <p:custDataLst>
              <p:tags r:id="rId10"/>
            </p:custDataLst>
          </p:nvPr>
        </p:nvPicPr>
        <p:blipFill>
          <a:blip r:embed="rId11"/>
          <a:srcRect b="5810"/>
          <a:stretch>
            <a:fillRect/>
          </a:stretch>
        </p:blipFill>
        <p:spPr>
          <a:xfrm>
            <a:off x="2207895" y="4209415"/>
            <a:ext cx="1494790" cy="2263775"/>
          </a:xfrm>
          <a:prstGeom prst="rect">
            <a:avLst/>
          </a:prstGeom>
        </p:spPr>
      </p:pic>
      <p:sp>
        <p:nvSpPr>
          <p:cNvPr id="19" name="文本框 18"/>
          <p:cNvSpPr txBox="1"/>
          <p:nvPr>
            <p:custDataLst>
              <p:tags r:id="rId12"/>
            </p:custDataLst>
          </p:nvPr>
        </p:nvSpPr>
        <p:spPr>
          <a:xfrm>
            <a:off x="1343660" y="4796790"/>
            <a:ext cx="1496060" cy="564515"/>
          </a:xfrm>
          <a:prstGeom prst="rect">
            <a:avLst/>
          </a:prstGeom>
          <a:solidFill>
            <a:srgbClr val="FFFF00"/>
          </a:solidFill>
        </p:spPr>
        <p:txBody>
          <a:bodyPr wrap="square" rtlCol="0">
            <a:spAutoFit/>
          </a:bodyPr>
          <a:lstStyle/>
          <a:p>
            <a:pPr lvl="0" indent="34925" algn="ctr">
              <a:lnSpc>
                <a:spcPct val="110000"/>
              </a:lnSpc>
              <a:buClrTx/>
              <a:buSzTx/>
              <a:buFontTx/>
            </a:pPr>
            <a:r>
              <a:rPr lang="zh-CN" altLang="en-US" sz="1400" b="1" kern="100" dirty="0">
                <a:solidFill>
                  <a:srgbClr val="FF0000"/>
                </a:solidFill>
                <a:latin typeface="Adobe 黑体 Std R" panose="020B0400000000000000" pitchFamily="34" charset="-122"/>
                <a:ea typeface="Adobe 黑体 Std R" panose="020B0400000000000000" pitchFamily="34" charset="-122"/>
                <a:sym typeface="+mn-ea"/>
              </a:rPr>
              <a:t>成果评价结果</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a:p>
            <a:pPr lvl="0" indent="34925" algn="ctr">
              <a:lnSpc>
                <a:spcPct val="110000"/>
              </a:lnSpc>
              <a:buClrTx/>
              <a:buSzTx/>
              <a:buFontTx/>
            </a:pPr>
            <a:r>
              <a:rPr lang="zh-CN" altLang="en-US" sz="1400" b="1" kern="100" dirty="0">
                <a:solidFill>
                  <a:srgbClr val="FF0000"/>
                </a:solidFill>
                <a:latin typeface="Adobe 黑体 Std R" panose="020B0400000000000000" pitchFamily="34" charset="-122"/>
                <a:ea typeface="Adobe 黑体 Std R" panose="020B0400000000000000" pitchFamily="34" charset="-122"/>
                <a:sym typeface="+mn-ea"/>
              </a:rPr>
              <a:t>国内领先水平</a:t>
            </a:r>
            <a:endParaRPr lang="zh-CN" altLang="en-US" sz="1400" b="1" kern="100" dirty="0">
              <a:solidFill>
                <a:srgbClr val="FF0000"/>
              </a:solidFill>
              <a:latin typeface="Adobe 黑体 Std R" panose="020B0400000000000000" pitchFamily="34" charset="-122"/>
              <a:ea typeface="Adobe 黑体 Std R" panose="020B0400000000000000" pitchFamily="34" charset="-122"/>
              <a:sym typeface="+mn-ea"/>
            </a:endParaRPr>
          </a:p>
        </p:txBody>
      </p:sp>
      <p:pic>
        <p:nvPicPr>
          <p:cNvPr id="4" name="图片 3"/>
          <p:cNvPicPr/>
          <p:nvPr>
            <p:custDataLst>
              <p:tags r:id="rId13"/>
            </p:custDataLst>
          </p:nvPr>
        </p:nvPicPr>
        <p:blipFill>
          <a:blip r:embed="rId14"/>
          <a:stretch>
            <a:fillRect/>
          </a:stretch>
        </p:blipFill>
        <p:spPr>
          <a:xfrm>
            <a:off x="3730625" y="1104900"/>
            <a:ext cx="2004695" cy="2568575"/>
          </a:xfrm>
          <a:prstGeom prst="rect">
            <a:avLst/>
          </a:prstGeom>
        </p:spPr>
      </p:pic>
      <p:pic>
        <p:nvPicPr>
          <p:cNvPr id="20" name="图片 19"/>
          <p:cNvPicPr/>
          <p:nvPr>
            <p:custDataLst>
              <p:tags r:id="rId15"/>
            </p:custDataLst>
          </p:nvPr>
        </p:nvPicPr>
        <p:blipFill>
          <a:blip r:embed="rId16"/>
          <a:srcRect l="8118" t="865" r="8792"/>
          <a:stretch>
            <a:fillRect/>
          </a:stretch>
        </p:blipFill>
        <p:spPr>
          <a:xfrm>
            <a:off x="5242560" y="1124585"/>
            <a:ext cx="1772920" cy="2546350"/>
          </a:xfrm>
          <a:prstGeom prst="rect">
            <a:avLst/>
          </a:prstGeom>
        </p:spPr>
      </p:pic>
      <p:sp>
        <p:nvSpPr>
          <p:cNvPr id="21" name="文本框 20"/>
          <p:cNvSpPr txBox="1"/>
          <p:nvPr/>
        </p:nvSpPr>
        <p:spPr>
          <a:xfrm>
            <a:off x="4695666" y="10073163"/>
            <a:ext cx="5080000" cy="460375"/>
          </a:xfrm>
          <a:prstGeom prst="rect">
            <a:avLst/>
          </a:prstGeom>
        </p:spPr>
        <p:txBody>
          <a:bodyPr>
            <a:spAutoFit/>
          </a:bodyPr>
          <a:p>
            <a:pPr marL="0" indent="0" algn="ctr" defTabSz="266700">
              <a:lnSpc>
                <a:spcPct val="150000"/>
              </a:lnSpc>
              <a:spcBef>
                <a:spcPct val="0"/>
              </a:spcBef>
              <a:spcAft>
                <a:spcPct val="0"/>
              </a:spcAft>
            </a:pPr>
            <a:r>
              <a:rPr lang="en-US" altLang="zh-CN" sz="1600">
                <a:latin typeface="Calibri" panose="020F0502020204030204"/>
                <a:ea typeface="宋体" panose="02010600030101010101" pitchFamily="2" charset="-122"/>
              </a:rPr>
              <a:t>    </a:t>
            </a:r>
            <a:endParaRPr lang="en-US" altLang="zh-CN" sz="1600">
              <a:latin typeface="Calibri" panose="020F0502020204030204"/>
              <a:ea typeface="宋体" panose="02010600030101010101" pitchFamily="2" charset="-122"/>
            </a:endParaRPr>
          </a:p>
        </p:txBody>
      </p:sp>
      <p:pic>
        <p:nvPicPr>
          <p:cNvPr id="107" name="图片 3"/>
          <p:cNvPicPr>
            <a:picLocks noChangeAspect="1"/>
          </p:cNvPicPr>
          <p:nvPr>
            <p:custDataLst>
              <p:tags r:id="rId17"/>
            </p:custDataLst>
          </p:nvPr>
        </p:nvPicPr>
        <p:blipFill>
          <a:blip r:embed="rId18"/>
          <a:srcRect l="7318" t="6624" r="9811" b="3655"/>
          <a:stretch>
            <a:fillRect/>
          </a:stretch>
        </p:blipFill>
        <p:spPr>
          <a:xfrm>
            <a:off x="3768725" y="4196080"/>
            <a:ext cx="1548130" cy="2201545"/>
          </a:xfrm>
          <a:prstGeom prst="rect">
            <a:avLst/>
          </a:prstGeom>
          <a:noFill/>
          <a:ln>
            <a:noFill/>
          </a:ln>
        </p:spPr>
      </p:pic>
      <p:pic>
        <p:nvPicPr>
          <p:cNvPr id="110" name="图片 6"/>
          <p:cNvPicPr>
            <a:picLocks noChangeAspect="1"/>
          </p:cNvPicPr>
          <p:nvPr>
            <p:custDataLst>
              <p:tags r:id="rId19"/>
            </p:custDataLst>
          </p:nvPr>
        </p:nvPicPr>
        <p:blipFill>
          <a:blip r:embed="rId20"/>
          <a:stretch>
            <a:fillRect/>
          </a:stretch>
        </p:blipFill>
        <p:spPr>
          <a:xfrm>
            <a:off x="4871720" y="4142740"/>
            <a:ext cx="1551305" cy="2360295"/>
          </a:xfrm>
          <a:prstGeom prst="rect">
            <a:avLst/>
          </a:prstGeom>
          <a:noFill/>
          <a:ln>
            <a:noFill/>
          </a:ln>
        </p:spPr>
      </p:pic>
      <p:pic>
        <p:nvPicPr>
          <p:cNvPr id="111" name="图片 7"/>
          <p:cNvPicPr>
            <a:picLocks noChangeAspect="1"/>
          </p:cNvPicPr>
          <p:nvPr>
            <p:custDataLst>
              <p:tags r:id="rId21"/>
            </p:custDataLst>
          </p:nvPr>
        </p:nvPicPr>
        <p:blipFill>
          <a:blip r:embed="rId22"/>
          <a:stretch>
            <a:fillRect/>
          </a:stretch>
        </p:blipFill>
        <p:spPr>
          <a:xfrm>
            <a:off x="5735320" y="4175125"/>
            <a:ext cx="1565275" cy="2360295"/>
          </a:xfrm>
          <a:prstGeom prst="rect">
            <a:avLst/>
          </a:prstGeom>
          <a:noFill/>
          <a:ln>
            <a:noFill/>
          </a:ln>
        </p:spPr>
      </p:pic>
      <p:sp>
        <p:nvSpPr>
          <p:cNvPr id="28" name="文本框 27"/>
          <p:cNvSpPr txBox="1"/>
          <p:nvPr>
            <p:custDataLst>
              <p:tags r:id="rId23"/>
            </p:custDataLst>
          </p:nvPr>
        </p:nvSpPr>
        <p:spPr>
          <a:xfrm>
            <a:off x="4439920" y="3776980"/>
            <a:ext cx="1655445" cy="327660"/>
          </a:xfrm>
          <a:prstGeom prst="rect">
            <a:avLst/>
          </a:prstGeom>
          <a:solidFill>
            <a:schemeClr val="accent2"/>
          </a:solidFill>
        </p:spPr>
        <p:txBody>
          <a:bodyPr wrap="square" rtlCol="0">
            <a:spAutoFit/>
          </a:bodyPr>
          <a:p>
            <a:pPr lvl="0" indent="34925" algn="ctr">
              <a:lnSpc>
                <a:spcPct val="11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成果</a:t>
            </a:r>
            <a:r>
              <a:rPr lang="zh-CN" altLang="en-US" sz="1400" b="1" kern="100" dirty="0">
                <a:solidFill>
                  <a:srgbClr val="FF0000"/>
                </a:solidFill>
                <a:latin typeface="Adobe 黑体 Std R" panose="020B0400000000000000" pitchFamily="34" charset="-122"/>
                <a:ea typeface="Adobe 黑体 Std R" panose="020B0400000000000000" pitchFamily="34" charset="-122"/>
                <a:sym typeface="+mn-ea"/>
              </a:rPr>
              <a:t>二</a:t>
            </a: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评价报告</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sp>
        <p:nvSpPr>
          <p:cNvPr id="29" name="文本框 28"/>
          <p:cNvSpPr txBox="1"/>
          <p:nvPr>
            <p:custDataLst>
              <p:tags r:id="rId24"/>
            </p:custDataLst>
          </p:nvPr>
        </p:nvSpPr>
        <p:spPr>
          <a:xfrm>
            <a:off x="4368165" y="654685"/>
            <a:ext cx="2024380" cy="337185"/>
          </a:xfrm>
          <a:prstGeom prst="rect">
            <a:avLst/>
          </a:prstGeom>
          <a:solidFill>
            <a:schemeClr val="accent2"/>
          </a:solidFill>
        </p:spPr>
        <p:txBody>
          <a:bodyPr wrap="square" rtlCol="0">
            <a:noAutofit/>
          </a:bodyPr>
          <a:p>
            <a:pPr lvl="0" indent="34925" algn="ctr">
              <a:lnSpc>
                <a:spcPct val="11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成果</a:t>
            </a:r>
            <a:r>
              <a:rPr lang="zh-CN" altLang="en-US" sz="1400" b="1" kern="100" dirty="0">
                <a:solidFill>
                  <a:srgbClr val="FF0000"/>
                </a:solidFill>
                <a:latin typeface="Adobe 黑体 Std R" panose="020B0400000000000000" pitchFamily="34" charset="-122"/>
                <a:ea typeface="Adobe 黑体 Std R" panose="020B0400000000000000" pitchFamily="34" charset="-122"/>
                <a:sym typeface="+mn-ea"/>
              </a:rPr>
              <a:t>二</a:t>
            </a: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科技查新报告</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10" name="图片 9"/>
          <p:cNvPicPr/>
          <p:nvPr/>
        </p:nvPicPr>
        <p:blipFill>
          <a:blip r:embed="rId25"/>
          <a:stretch>
            <a:fillRect/>
          </a:stretch>
        </p:blipFill>
        <p:spPr>
          <a:xfrm>
            <a:off x="7200900" y="2800985"/>
            <a:ext cx="2574925" cy="3596640"/>
          </a:xfrm>
          <a:prstGeom prst="rect">
            <a:avLst/>
          </a:prstGeom>
        </p:spPr>
      </p:pic>
      <p:pic>
        <p:nvPicPr>
          <p:cNvPr id="8" name="图片 7"/>
          <p:cNvPicPr/>
          <p:nvPr/>
        </p:nvPicPr>
        <p:blipFill>
          <a:blip r:embed="rId26"/>
          <a:stretch>
            <a:fillRect/>
          </a:stretch>
        </p:blipFill>
        <p:spPr>
          <a:xfrm>
            <a:off x="9336405" y="2800985"/>
            <a:ext cx="2680970" cy="3681095"/>
          </a:xfrm>
          <a:prstGeom prst="rect">
            <a:avLst/>
          </a:prstGeom>
        </p:spPr>
      </p:pic>
      <p:sp>
        <p:nvSpPr>
          <p:cNvPr id="30" name="文本框 29"/>
          <p:cNvSpPr txBox="1"/>
          <p:nvPr>
            <p:custDataLst>
              <p:tags r:id="rId27"/>
            </p:custDataLst>
          </p:nvPr>
        </p:nvSpPr>
        <p:spPr>
          <a:xfrm>
            <a:off x="3863975" y="5908675"/>
            <a:ext cx="1496060" cy="564515"/>
          </a:xfrm>
          <a:prstGeom prst="rect">
            <a:avLst/>
          </a:prstGeom>
          <a:solidFill>
            <a:srgbClr val="FFFF00"/>
          </a:solidFill>
        </p:spPr>
        <p:txBody>
          <a:bodyPr wrap="square" rtlCol="0">
            <a:spAutoFit/>
          </a:bodyPr>
          <a:p>
            <a:pPr lvl="0" indent="34925" algn="ctr">
              <a:lnSpc>
                <a:spcPct val="110000"/>
              </a:lnSpc>
              <a:buClrTx/>
              <a:buSzTx/>
              <a:buFontTx/>
            </a:pPr>
            <a:r>
              <a:rPr lang="zh-CN" altLang="en-US" sz="1400" b="1" kern="100" dirty="0">
                <a:solidFill>
                  <a:srgbClr val="FF0000"/>
                </a:solidFill>
                <a:latin typeface="Adobe 黑体 Std R" panose="020B0400000000000000" pitchFamily="34" charset="-122"/>
                <a:ea typeface="Adobe 黑体 Std R" panose="020B0400000000000000" pitchFamily="34" charset="-122"/>
                <a:sym typeface="+mn-ea"/>
              </a:rPr>
              <a:t>成果评价结果</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a:p>
            <a:pPr lvl="0" indent="34925" algn="ctr">
              <a:lnSpc>
                <a:spcPct val="110000"/>
              </a:lnSpc>
              <a:buClrTx/>
              <a:buSzTx/>
              <a:buFontTx/>
            </a:pPr>
            <a:r>
              <a:rPr lang="zh-CN" altLang="en-US" sz="1400" b="1" kern="100" dirty="0">
                <a:solidFill>
                  <a:srgbClr val="FF0000"/>
                </a:solidFill>
                <a:latin typeface="Adobe 黑体 Std R" panose="020B0400000000000000" pitchFamily="34" charset="-122"/>
                <a:ea typeface="Adobe 黑体 Std R" panose="020B0400000000000000" pitchFamily="34" charset="-122"/>
                <a:sym typeface="+mn-ea"/>
              </a:rPr>
              <a:t>国内领先水平</a:t>
            </a:r>
            <a:endParaRPr lang="zh-CN" altLang="en-US" sz="1400" b="1" kern="100" dirty="0">
              <a:solidFill>
                <a:srgbClr val="FF0000"/>
              </a:solidFill>
              <a:latin typeface="Adobe 黑体 Std R" panose="020B0400000000000000" pitchFamily="34" charset="-122"/>
              <a:ea typeface="Adobe 黑体 Std R" panose="020B0400000000000000" pitchFamily="34" charset="-122"/>
              <a:sym typeface="+mn-ea"/>
            </a:endParaRPr>
          </a:p>
        </p:txBody>
      </p:sp>
      <p:sp>
        <p:nvSpPr>
          <p:cNvPr id="14" name="文本框 13"/>
          <p:cNvSpPr txBox="1"/>
          <p:nvPr>
            <p:custDataLst>
              <p:tags r:id="rId28"/>
            </p:custDataLst>
          </p:nvPr>
        </p:nvSpPr>
        <p:spPr>
          <a:xfrm>
            <a:off x="1055370" y="655320"/>
            <a:ext cx="2024380" cy="327660"/>
          </a:xfrm>
          <a:prstGeom prst="rect">
            <a:avLst/>
          </a:prstGeom>
          <a:solidFill>
            <a:schemeClr val="accent2"/>
          </a:solidFill>
        </p:spPr>
        <p:txBody>
          <a:bodyPr wrap="square" rtlCol="0">
            <a:spAutoFit/>
          </a:bodyPr>
          <a:lstStyle/>
          <a:p>
            <a:pPr lvl="0" indent="34925" algn="ctr">
              <a:lnSpc>
                <a:spcPct val="11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成果</a:t>
            </a:r>
            <a:r>
              <a:rPr lang="zh-CN" altLang="en-US" sz="1400" b="1" kern="100" dirty="0">
                <a:solidFill>
                  <a:srgbClr val="FF0000"/>
                </a:solidFill>
                <a:latin typeface="Adobe 黑体 Std R" panose="020B0400000000000000" pitchFamily="34" charset="-122"/>
                <a:ea typeface="Adobe 黑体 Std R" panose="020B0400000000000000" pitchFamily="34" charset="-122"/>
                <a:sym typeface="+mn-ea"/>
              </a:rPr>
              <a:t>一</a:t>
            </a: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科技查新报告</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07670" y="621030"/>
            <a:ext cx="2288540" cy="361950"/>
          </a:xfrm>
          <a:prstGeom prst="rect">
            <a:avLst/>
          </a:prstGeom>
          <a:solidFill>
            <a:schemeClr val="accent2"/>
          </a:solidFill>
        </p:spPr>
        <p:txBody>
          <a:bodyPr wrap="square" rtlCol="0" anchor="t">
            <a:spAutoFit/>
          </a:bodyPr>
          <a:lstStyle/>
          <a:p>
            <a:pPr lvl="0" indent="34925" algn="l">
              <a:lnSpc>
                <a:spcPct val="110000"/>
              </a:lnSpc>
              <a:buClrTx/>
              <a:buSzTx/>
              <a:buFontTx/>
            </a:pPr>
            <a:r>
              <a:rPr lang="zh-CN" altLang="en-US" sz="1600" b="1" kern="100" dirty="0">
                <a:solidFill>
                  <a:schemeClr val="bg1"/>
                </a:solidFill>
                <a:latin typeface="Adobe 黑体 Std R" panose="020B0400000000000000" pitchFamily="34" charset="-122"/>
                <a:ea typeface="Adobe 黑体 Std R" panose="020B0400000000000000" pitchFamily="34" charset="-122"/>
                <a:sym typeface="+mn-ea"/>
              </a:rPr>
              <a:t>已颁布国家标准</a:t>
            </a:r>
            <a:r>
              <a:rPr lang="zh-CN" altLang="en-US" sz="1600" b="1" kern="100" dirty="0">
                <a:solidFill>
                  <a:schemeClr val="bg1"/>
                </a:solidFill>
                <a:latin typeface="Adobe 黑体 Std R" panose="020B0400000000000000" pitchFamily="34" charset="-122"/>
                <a:ea typeface="Adobe 黑体 Std R" panose="020B0400000000000000" pitchFamily="34" charset="-122"/>
                <a:sym typeface="+mn-ea"/>
              </a:rPr>
              <a:t>证明</a:t>
            </a:r>
            <a:endParaRPr lang="zh-CN" altLang="en-US" sz="16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26" name="图片 25"/>
          <p:cNvPicPr/>
          <p:nvPr/>
        </p:nvPicPr>
        <p:blipFill>
          <a:blip r:embed="rId1"/>
          <a:srcRect l="4291" t="2570" r="3492" b="2001"/>
          <a:stretch>
            <a:fillRect/>
          </a:stretch>
        </p:blipFill>
        <p:spPr>
          <a:xfrm>
            <a:off x="551180" y="1341120"/>
            <a:ext cx="2145665" cy="3007360"/>
          </a:xfrm>
          <a:prstGeom prst="rect">
            <a:avLst/>
          </a:prstGeom>
        </p:spPr>
      </p:pic>
      <p:sp>
        <p:nvSpPr>
          <p:cNvPr id="28" name="文本框 27"/>
          <p:cNvSpPr txBox="1"/>
          <p:nvPr/>
        </p:nvSpPr>
        <p:spPr>
          <a:xfrm>
            <a:off x="3556000" y="4282441"/>
            <a:ext cx="5080000" cy="829945"/>
          </a:xfrm>
          <a:prstGeom prst="rect">
            <a:avLst/>
          </a:prstGeom>
        </p:spPr>
        <p:txBody>
          <a:bodyPr>
            <a:spAutoFit/>
          </a:bodyPr>
          <a:lstStyle/>
          <a:p>
            <a:endParaRPr lang="en-US" altLang="zh-CN" sz="2400"/>
          </a:p>
          <a:p>
            <a:pPr marL="0" indent="0" algn="ctr" defTabSz="266700">
              <a:lnSpc>
                <a:spcPct val="150000"/>
              </a:lnSpc>
              <a:spcBef>
                <a:spcPct val="0"/>
              </a:spcBef>
              <a:spcAft>
                <a:spcPct val="0"/>
              </a:spcAft>
            </a:pPr>
            <a:r>
              <a:rPr lang="en-US" altLang="zh-CN" sz="1600" b="1">
                <a:solidFill>
                  <a:srgbClr val="000000"/>
                </a:solidFill>
                <a:latin typeface="宋体" panose="02010600030101010101" pitchFamily="2" charset="-122"/>
                <a:ea typeface="宋体" panose="02010600030101010101" pitchFamily="2" charset="-122"/>
              </a:rPr>
              <a:t> </a:t>
            </a:r>
            <a:endParaRPr lang="en-US" altLang="zh-CN" sz="1600" b="1">
              <a:solidFill>
                <a:srgbClr val="000000"/>
              </a:solidFill>
              <a:latin typeface="宋体" panose="02010600030101010101" pitchFamily="2" charset="-122"/>
              <a:ea typeface="宋体" panose="02010600030101010101" pitchFamily="2" charset="-122"/>
            </a:endParaRPr>
          </a:p>
        </p:txBody>
      </p:sp>
      <p:sp>
        <p:nvSpPr>
          <p:cNvPr id="36" name="文本框 35"/>
          <p:cNvSpPr txBox="1"/>
          <p:nvPr/>
        </p:nvSpPr>
        <p:spPr>
          <a:xfrm>
            <a:off x="3503930" y="908685"/>
            <a:ext cx="3226435" cy="319405"/>
          </a:xfrm>
          <a:prstGeom prst="rect">
            <a:avLst/>
          </a:prstGeom>
          <a:solidFill>
            <a:schemeClr val="accent2"/>
          </a:solidFill>
        </p:spPr>
        <p:txBody>
          <a:bodyPr wrap="square" anchor="t">
            <a:noAutofit/>
          </a:bodyPr>
          <a:lstStyle/>
          <a:p>
            <a:pPr lvl="0" indent="34925" algn="ctr">
              <a:lnSpc>
                <a:spcPct val="11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2024年度参与编制标准5项团体标准</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315" name="图片 21"/>
          <p:cNvPicPr>
            <a:picLocks noChangeAspect="1"/>
          </p:cNvPicPr>
          <p:nvPr/>
        </p:nvPicPr>
        <p:blipFill>
          <a:blip r:embed="rId2"/>
          <a:stretch>
            <a:fillRect/>
          </a:stretch>
        </p:blipFill>
        <p:spPr>
          <a:xfrm>
            <a:off x="5807710" y="2637155"/>
            <a:ext cx="2414270" cy="3439160"/>
          </a:xfrm>
          <a:prstGeom prst="rect">
            <a:avLst/>
          </a:prstGeom>
          <a:noFill/>
          <a:ln>
            <a:noFill/>
          </a:ln>
        </p:spPr>
      </p:pic>
      <p:pic>
        <p:nvPicPr>
          <p:cNvPr id="317" name="图片 23"/>
          <p:cNvPicPr>
            <a:picLocks noChangeAspect="1"/>
          </p:cNvPicPr>
          <p:nvPr/>
        </p:nvPicPr>
        <p:blipFill>
          <a:blip r:embed="rId3"/>
          <a:srcRect l="3404" r="5084"/>
          <a:stretch>
            <a:fillRect/>
          </a:stretch>
        </p:blipFill>
        <p:spPr>
          <a:xfrm>
            <a:off x="7464425" y="3141345"/>
            <a:ext cx="2182495" cy="3308350"/>
          </a:xfrm>
          <a:prstGeom prst="rect">
            <a:avLst/>
          </a:prstGeom>
          <a:noFill/>
          <a:ln>
            <a:noFill/>
          </a:ln>
        </p:spPr>
      </p:pic>
      <p:sp>
        <p:nvSpPr>
          <p:cNvPr id="42" name="燕尾形 41"/>
          <p:cNvSpPr/>
          <p:nvPr/>
        </p:nvSpPr>
        <p:spPr>
          <a:xfrm>
            <a:off x="407670" y="116840"/>
            <a:ext cx="3212465"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r>
              <a:rPr lang="zh-CN" altLang="en-US" sz="1800">
                <a:ln w="15875">
                  <a:solidFill>
                    <a:schemeClr val="bg1"/>
                  </a:solidFill>
                </a:ln>
                <a:solidFill>
                  <a:schemeClr val="bg1"/>
                </a:solidFill>
                <a:effectLst/>
                <a:sym typeface="+mn-ea"/>
              </a:rPr>
              <a:t>六、本项目曾获奖情况</a:t>
            </a:r>
            <a:endParaRPr lang="zh-CN" altLang="en-US" sz="1800">
              <a:ln w="15875">
                <a:solidFill>
                  <a:schemeClr val="bg1"/>
                </a:solidFill>
              </a:ln>
              <a:solidFill>
                <a:schemeClr val="bg1"/>
              </a:solidFill>
              <a:effectLst/>
              <a:sym typeface="+mn-ea"/>
            </a:endParaRPr>
          </a:p>
        </p:txBody>
      </p:sp>
      <p:pic>
        <p:nvPicPr>
          <p:cNvPr id="76" name="图片 76" descr="1283fa4bad88343023e74805b9c4b67"/>
          <p:cNvPicPr>
            <a:picLocks noChangeAspect="1"/>
          </p:cNvPicPr>
          <p:nvPr/>
        </p:nvPicPr>
        <p:blipFill>
          <a:blip r:embed="rId4"/>
          <a:stretch>
            <a:fillRect/>
          </a:stretch>
        </p:blipFill>
        <p:spPr>
          <a:xfrm>
            <a:off x="1559560" y="1628775"/>
            <a:ext cx="2177415" cy="3303270"/>
          </a:xfrm>
          <a:prstGeom prst="rect">
            <a:avLst/>
          </a:prstGeom>
        </p:spPr>
      </p:pic>
      <p:pic>
        <p:nvPicPr>
          <p:cNvPr id="43" name="图片 1"/>
          <p:cNvPicPr>
            <a:picLocks noChangeAspect="1"/>
          </p:cNvPicPr>
          <p:nvPr/>
        </p:nvPicPr>
        <p:blipFill>
          <a:blip r:embed="rId5"/>
          <a:stretch>
            <a:fillRect/>
          </a:stretch>
        </p:blipFill>
        <p:spPr>
          <a:xfrm>
            <a:off x="9590405" y="1556385"/>
            <a:ext cx="2197735" cy="3485515"/>
          </a:xfrm>
          <a:prstGeom prst="rect">
            <a:avLst/>
          </a:prstGeom>
          <a:noFill/>
          <a:ln>
            <a:noFill/>
          </a:ln>
        </p:spPr>
      </p:pic>
      <p:pic>
        <p:nvPicPr>
          <p:cNvPr id="32" name="图片 31"/>
          <p:cNvPicPr/>
          <p:nvPr/>
        </p:nvPicPr>
        <p:blipFill>
          <a:blip r:embed="rId6"/>
          <a:stretch>
            <a:fillRect/>
          </a:stretch>
        </p:blipFill>
        <p:spPr>
          <a:xfrm>
            <a:off x="2855595" y="1917065"/>
            <a:ext cx="2159000" cy="3442970"/>
          </a:xfrm>
          <a:prstGeom prst="rect">
            <a:avLst/>
          </a:prstGeom>
        </p:spPr>
      </p:pic>
      <p:pic>
        <p:nvPicPr>
          <p:cNvPr id="38" name="图片 37"/>
          <p:cNvPicPr/>
          <p:nvPr/>
        </p:nvPicPr>
        <p:blipFill>
          <a:blip r:embed="rId7"/>
          <a:stretch>
            <a:fillRect/>
          </a:stretch>
        </p:blipFill>
        <p:spPr>
          <a:xfrm>
            <a:off x="4511040" y="2205355"/>
            <a:ext cx="2179320" cy="3662680"/>
          </a:xfrm>
          <a:prstGeom prst="rect">
            <a:avLst/>
          </a:prstGeom>
        </p:spPr>
      </p:pic>
      <p:sp>
        <p:nvSpPr>
          <p:cNvPr id="2" name="文本框 1"/>
          <p:cNvSpPr txBox="1"/>
          <p:nvPr/>
        </p:nvSpPr>
        <p:spPr>
          <a:xfrm>
            <a:off x="9336405" y="981075"/>
            <a:ext cx="2567305" cy="319405"/>
          </a:xfrm>
          <a:prstGeom prst="rect">
            <a:avLst/>
          </a:prstGeom>
          <a:solidFill>
            <a:schemeClr val="accent2"/>
          </a:solidFill>
        </p:spPr>
        <p:txBody>
          <a:bodyPr wrap="square" anchor="t">
            <a:noAutofit/>
          </a:bodyPr>
          <a:lstStyle/>
          <a:p>
            <a:pPr lvl="0" indent="34925" algn="ctr">
              <a:lnSpc>
                <a:spcPct val="11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2024年参与编制1项地方标准</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燕尾形 12"/>
          <p:cNvSpPr/>
          <p:nvPr/>
        </p:nvSpPr>
        <p:spPr>
          <a:xfrm>
            <a:off x="407670" y="116840"/>
            <a:ext cx="3212465"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r>
              <a:rPr lang="zh-CN" altLang="en-US" sz="1800">
                <a:ln w="15875">
                  <a:solidFill>
                    <a:schemeClr val="bg1"/>
                  </a:solidFill>
                </a:ln>
                <a:solidFill>
                  <a:schemeClr val="bg1"/>
                </a:solidFill>
                <a:effectLst/>
                <a:sym typeface="+mn-ea"/>
              </a:rPr>
              <a:t>六、本项目曾获奖情况</a:t>
            </a:r>
            <a:endParaRPr lang="zh-CN" altLang="en-US" sz="1800">
              <a:ln w="15875">
                <a:solidFill>
                  <a:schemeClr val="bg1"/>
                </a:solidFill>
              </a:ln>
              <a:solidFill>
                <a:schemeClr val="bg1"/>
              </a:solidFill>
              <a:effectLst/>
              <a:sym typeface="+mn-ea"/>
            </a:endParaRPr>
          </a:p>
        </p:txBody>
      </p:sp>
      <p:sp>
        <p:nvSpPr>
          <p:cNvPr id="5" name="文本框 4"/>
          <p:cNvSpPr txBox="1"/>
          <p:nvPr/>
        </p:nvSpPr>
        <p:spPr>
          <a:xfrm>
            <a:off x="1199515" y="692785"/>
            <a:ext cx="3628390" cy="361950"/>
          </a:xfrm>
          <a:prstGeom prst="rect">
            <a:avLst/>
          </a:prstGeom>
          <a:solidFill>
            <a:schemeClr val="accent2"/>
          </a:solidFill>
        </p:spPr>
        <p:txBody>
          <a:bodyPr wrap="square" anchor="t">
            <a:noAutofit/>
          </a:bodyPr>
          <a:lstStyle/>
          <a:p>
            <a:pPr lvl="0" indent="34925" algn="ctr">
              <a:lnSpc>
                <a:spcPct val="10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本项目曾获河北省质量协会QC成果奖情况</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l="3429" t="1699" r="3642" b="1416"/>
          <a:stretch>
            <a:fillRect/>
          </a:stretch>
        </p:blipFill>
        <p:spPr>
          <a:xfrm>
            <a:off x="551815" y="1184910"/>
            <a:ext cx="2457450" cy="3716655"/>
          </a:xfrm>
          <a:prstGeom prst="rect">
            <a:avLst/>
          </a:prstGeom>
        </p:spPr>
      </p:pic>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35955" y="1196975"/>
            <a:ext cx="4192905" cy="3259455"/>
          </a:xfrm>
          <a:prstGeom prst="rect">
            <a:avLst/>
          </a:prstGeom>
        </p:spPr>
      </p:pic>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rcRect l="3192" t="2585" r="4733" b="2096"/>
          <a:stretch>
            <a:fillRect/>
          </a:stretch>
        </p:blipFill>
        <p:spPr>
          <a:xfrm>
            <a:off x="1857375" y="2013585"/>
            <a:ext cx="2657475" cy="3786505"/>
          </a:xfrm>
          <a:prstGeom prst="rect">
            <a:avLst/>
          </a:prstGeom>
        </p:spPr>
      </p:pic>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rcRect t="1377" r="2368" b="3465"/>
          <a:stretch>
            <a:fillRect/>
          </a:stretch>
        </p:blipFill>
        <p:spPr>
          <a:xfrm>
            <a:off x="3108960" y="2908300"/>
            <a:ext cx="2552700" cy="3556000"/>
          </a:xfrm>
          <a:prstGeom prst="rect">
            <a:avLst/>
          </a:prstGeom>
        </p:spPr>
      </p:pic>
      <p:sp>
        <p:nvSpPr>
          <p:cNvPr id="10" name="文本框 9"/>
          <p:cNvSpPr txBox="1"/>
          <p:nvPr/>
        </p:nvSpPr>
        <p:spPr>
          <a:xfrm>
            <a:off x="6163310" y="692785"/>
            <a:ext cx="5161280" cy="361950"/>
          </a:xfrm>
          <a:prstGeom prst="rect">
            <a:avLst/>
          </a:prstGeom>
          <a:solidFill>
            <a:schemeClr val="accent2"/>
          </a:solidFill>
        </p:spPr>
        <p:txBody>
          <a:bodyPr wrap="square" anchor="t">
            <a:noAutofit/>
          </a:bodyPr>
          <a:lstStyle/>
          <a:p>
            <a:pPr lvl="0" indent="34925" algn="ctr">
              <a:lnSpc>
                <a:spcPct val="11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本项目曾获中国质量协会及中国建筑金属协会QC成果奖情况</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170" name="图片 170" descr="2023中建协 (2)"/>
          <p:cNvPicPr>
            <a:picLocks noChangeAspect="1"/>
          </p:cNvPicPr>
          <p:nvPr/>
        </p:nvPicPr>
        <p:blipFill>
          <a:blip r:embed="rId5"/>
          <a:stretch>
            <a:fillRect/>
          </a:stretch>
        </p:blipFill>
        <p:spPr>
          <a:xfrm rot="10800000">
            <a:off x="8544560" y="1570355"/>
            <a:ext cx="3357880" cy="4893945"/>
          </a:xfrm>
          <a:prstGeom prst="rect">
            <a:avLst/>
          </a:prstGeom>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燕尾形 12"/>
          <p:cNvSpPr/>
          <p:nvPr/>
        </p:nvSpPr>
        <p:spPr>
          <a:xfrm>
            <a:off x="407670" y="116840"/>
            <a:ext cx="3212465"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r>
              <a:rPr lang="zh-CN" altLang="en-US" sz="1800">
                <a:ln w="15875">
                  <a:solidFill>
                    <a:schemeClr val="bg1"/>
                  </a:solidFill>
                </a:ln>
                <a:solidFill>
                  <a:schemeClr val="bg1"/>
                </a:solidFill>
                <a:effectLst/>
                <a:sym typeface="+mn-ea"/>
              </a:rPr>
              <a:t>六、本项目曾获奖情况</a:t>
            </a:r>
            <a:endParaRPr lang="zh-CN" altLang="en-US" sz="1800">
              <a:ln w="15875">
                <a:solidFill>
                  <a:schemeClr val="bg1"/>
                </a:solidFill>
              </a:ln>
              <a:solidFill>
                <a:schemeClr val="bg1"/>
              </a:solidFill>
              <a:effectLst/>
              <a:sym typeface="+mn-ea"/>
            </a:endParaRPr>
          </a:p>
        </p:txBody>
      </p:sp>
      <p:sp>
        <p:nvSpPr>
          <p:cNvPr id="5" name="文本框 4"/>
          <p:cNvSpPr txBox="1"/>
          <p:nvPr/>
        </p:nvSpPr>
        <p:spPr>
          <a:xfrm>
            <a:off x="479425" y="620395"/>
            <a:ext cx="2118360" cy="361950"/>
          </a:xfrm>
          <a:prstGeom prst="rect">
            <a:avLst/>
          </a:prstGeom>
          <a:solidFill>
            <a:schemeClr val="accent2"/>
          </a:solidFill>
        </p:spPr>
        <p:txBody>
          <a:bodyPr wrap="square" rtlCol="0" anchor="t">
            <a:spAutoFit/>
          </a:bodyPr>
          <a:lstStyle/>
          <a:p>
            <a:pPr lvl="0" indent="34925" algn="l">
              <a:lnSpc>
                <a:spcPct val="110000"/>
              </a:lnSpc>
              <a:buClrTx/>
              <a:buSzTx/>
              <a:buFontTx/>
            </a:pPr>
            <a:r>
              <a:rPr lang="zh-CN" altLang="en-US" sz="1600" b="1" kern="100" dirty="0">
                <a:solidFill>
                  <a:schemeClr val="bg1"/>
                </a:solidFill>
                <a:latin typeface="Adobe 黑体 Std R" panose="020B0400000000000000" pitchFamily="34" charset="-122"/>
                <a:ea typeface="Adobe 黑体 Std R" panose="020B0400000000000000" pitchFamily="34" charset="-122"/>
                <a:sym typeface="+mn-ea"/>
              </a:rPr>
              <a:t>本项目曾获奖情况</a:t>
            </a:r>
            <a:endParaRPr lang="zh-CN" altLang="en-US" sz="16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10" name="图片 9"/>
          <p:cNvPicPr/>
          <p:nvPr/>
        </p:nvPicPr>
        <p:blipFill>
          <a:blip r:embed="rId1"/>
          <a:srcRect r="1099" b="10188"/>
          <a:stretch>
            <a:fillRect/>
          </a:stretch>
        </p:blipFill>
        <p:spPr>
          <a:xfrm>
            <a:off x="3224530" y="1988820"/>
            <a:ext cx="2730500" cy="3554730"/>
          </a:xfrm>
          <a:prstGeom prst="rect">
            <a:avLst/>
          </a:prstGeom>
        </p:spPr>
      </p:pic>
      <p:pic>
        <p:nvPicPr>
          <p:cNvPr id="11" name="图片 10"/>
          <p:cNvPicPr/>
          <p:nvPr/>
        </p:nvPicPr>
        <p:blipFill>
          <a:blip r:embed="rId2"/>
          <a:srcRect l="1935" t="3452" b="2901"/>
          <a:stretch>
            <a:fillRect/>
          </a:stretch>
        </p:blipFill>
        <p:spPr>
          <a:xfrm>
            <a:off x="5955030" y="1988820"/>
            <a:ext cx="3636645" cy="2807970"/>
          </a:xfrm>
          <a:prstGeom prst="rect">
            <a:avLst/>
          </a:prstGeom>
        </p:spPr>
      </p:pic>
      <p:sp>
        <p:nvSpPr>
          <p:cNvPr id="12" name="文本框 11"/>
          <p:cNvSpPr txBox="1"/>
          <p:nvPr/>
        </p:nvSpPr>
        <p:spPr>
          <a:xfrm>
            <a:off x="9803130" y="1340485"/>
            <a:ext cx="1483360" cy="368300"/>
          </a:xfrm>
          <a:prstGeom prst="rect">
            <a:avLst/>
          </a:prstGeom>
          <a:solidFill>
            <a:schemeClr val="accent2"/>
          </a:solidFill>
        </p:spPr>
        <p:txBody>
          <a:bodyPr wrap="square">
            <a:spAutoFit/>
          </a:bodyPr>
          <a:lstStyle/>
          <a:p>
            <a:pPr lvl="0" indent="34925" algn="ctr">
              <a:lnSpc>
                <a:spcPct val="11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无争议声明书</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sp>
        <p:nvSpPr>
          <p:cNvPr id="2" name="文本框 1"/>
          <p:cNvSpPr txBox="1"/>
          <p:nvPr/>
        </p:nvSpPr>
        <p:spPr>
          <a:xfrm>
            <a:off x="3719195" y="1340485"/>
            <a:ext cx="2008505" cy="327660"/>
          </a:xfrm>
          <a:prstGeom prst="rect">
            <a:avLst/>
          </a:prstGeom>
          <a:solidFill>
            <a:schemeClr val="accent2"/>
          </a:solidFill>
        </p:spPr>
        <p:txBody>
          <a:bodyPr wrap="square">
            <a:spAutoFit/>
          </a:bodyPr>
          <a:lstStyle/>
          <a:p>
            <a:pPr lvl="0" indent="34925" algn="ctr">
              <a:lnSpc>
                <a:spcPct val="11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企业级工法批准文件</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rcRect l="9018" t="2743" r="9156" b="19008"/>
          <a:stretch>
            <a:fillRect/>
          </a:stretch>
        </p:blipFill>
        <p:spPr>
          <a:xfrm>
            <a:off x="9444355" y="1917065"/>
            <a:ext cx="2416810" cy="3401695"/>
          </a:xfrm>
          <a:prstGeom prst="rect">
            <a:avLst/>
          </a:prstGeom>
        </p:spPr>
      </p:pic>
      <p:sp>
        <p:nvSpPr>
          <p:cNvPr id="16" name="文本框 15"/>
          <p:cNvSpPr txBox="1"/>
          <p:nvPr/>
        </p:nvSpPr>
        <p:spPr>
          <a:xfrm>
            <a:off x="6599555" y="1340485"/>
            <a:ext cx="1674495" cy="327660"/>
          </a:xfrm>
          <a:prstGeom prst="rect">
            <a:avLst/>
          </a:prstGeom>
          <a:solidFill>
            <a:schemeClr val="accent2"/>
          </a:solidFill>
        </p:spPr>
        <p:txBody>
          <a:bodyPr wrap="square">
            <a:spAutoFit/>
          </a:bodyPr>
          <a:lstStyle/>
          <a:p>
            <a:pPr lvl="0" indent="34925" algn="ctr">
              <a:lnSpc>
                <a:spcPct val="11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企业级工法证书</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sp>
        <p:nvSpPr>
          <p:cNvPr id="3" name="文本框 2"/>
          <p:cNvSpPr txBox="1"/>
          <p:nvPr/>
        </p:nvSpPr>
        <p:spPr>
          <a:xfrm>
            <a:off x="982980" y="1340485"/>
            <a:ext cx="1674495" cy="327660"/>
          </a:xfrm>
          <a:prstGeom prst="rect">
            <a:avLst/>
          </a:prstGeom>
          <a:solidFill>
            <a:schemeClr val="accent2"/>
          </a:solidFill>
        </p:spPr>
        <p:txBody>
          <a:bodyPr wrap="square">
            <a:spAutoFit/>
          </a:bodyPr>
          <a:lstStyle/>
          <a:p>
            <a:pPr lvl="0" indent="34925" algn="ctr">
              <a:lnSpc>
                <a:spcPct val="11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省级工法证书</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251" name="图片 25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a:xfrm>
            <a:off x="622935" y="1957705"/>
            <a:ext cx="2538095" cy="3637280"/>
          </a:xfrm>
          <a:prstGeom prst="rect">
            <a:avLst/>
          </a:prstGeom>
          <a:noFill/>
          <a:ln>
            <a:noFill/>
          </a:ln>
        </p:spPr>
      </p:pic>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438221" y="2180430"/>
            <a:ext cx="1802813" cy="14107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5134" name="TextBox 22"/>
          <p:cNvSpPr txBox="1"/>
          <p:nvPr/>
        </p:nvSpPr>
        <p:spPr>
          <a:xfrm>
            <a:off x="1438222" y="2180430"/>
            <a:ext cx="1802812" cy="1419225"/>
          </a:xfrm>
          <a:prstGeom prst="rect">
            <a:avLst/>
          </a:prstGeom>
          <a:noFill/>
          <a:ln w="9525">
            <a:noFill/>
          </a:ln>
        </p:spPr>
        <p:txBody>
          <a:bodyPr wrap="square" anchor="t">
            <a:spAutoFit/>
          </a:bodyPr>
          <a:lstStyle/>
          <a:p>
            <a:pPr algn="ctr"/>
            <a:r>
              <a:rPr lang="en-US" altLang="zh-CN" sz="8630" b="1" dirty="0">
                <a:solidFill>
                  <a:srgbClr val="007CE2"/>
                </a:solidFill>
                <a:latin typeface="方正粗黑宋简体" panose="02000000000000000000" pitchFamily="2" charset="-122"/>
                <a:ea typeface="方正粗黑宋简体" panose="02000000000000000000" pitchFamily="2" charset="-122"/>
              </a:rPr>
              <a:t>07</a:t>
            </a:r>
            <a:endParaRPr lang="en-US" altLang="zh-CN" sz="8630" b="1" dirty="0">
              <a:solidFill>
                <a:srgbClr val="007CE2"/>
              </a:solidFill>
              <a:latin typeface="方正粗黑宋简体" panose="02000000000000000000" pitchFamily="2" charset="-122"/>
              <a:ea typeface="方正粗黑宋简体" panose="02000000000000000000" pitchFamily="2" charset="-122"/>
            </a:endParaRPr>
          </a:p>
        </p:txBody>
      </p:sp>
      <p:sp>
        <p:nvSpPr>
          <p:cNvPr id="3" name="文本框 2"/>
          <p:cNvSpPr txBox="1"/>
          <p:nvPr/>
        </p:nvSpPr>
        <p:spPr>
          <a:xfrm>
            <a:off x="4224020" y="2277110"/>
            <a:ext cx="6774815" cy="1014730"/>
          </a:xfrm>
          <a:prstGeom prst="rect">
            <a:avLst/>
          </a:prstGeom>
        </p:spPr>
        <p:txBody>
          <a:bodyPr wrap="square">
            <a:spAutoFit/>
          </a:bodyPr>
          <a:p>
            <a:pPr marL="0" indent="0" algn="just" defTabSz="266700">
              <a:lnSpc>
                <a:spcPct val="100000"/>
              </a:lnSpc>
              <a:spcBef>
                <a:spcPct val="0"/>
              </a:spcBef>
              <a:spcAft>
                <a:spcPct val="0"/>
              </a:spcAft>
            </a:pPr>
            <a:r>
              <a:rPr lang="zh-CN" altLang="zh-CN" sz="6000" b="1" dirty="0">
                <a:solidFill>
                  <a:schemeClr val="bg1"/>
                </a:solidFill>
                <a:latin typeface="思源黑体 CN Heavy" panose="020B0A00000000000000" pitchFamily="34" charset="-122"/>
                <a:ea typeface="思源黑体 CN Heavy" panose="020B0A00000000000000" pitchFamily="34" charset="-122"/>
              </a:rPr>
              <a:t>主要完成人情况表</a:t>
            </a:r>
            <a:endParaRPr lang="zh-CN" altLang="zh-CN" sz="6000" b="1" dirty="0">
              <a:solidFill>
                <a:schemeClr val="bg1"/>
              </a:solidFill>
              <a:latin typeface="思源黑体 CN Heavy" panose="020B0A00000000000000" pitchFamily="34" charset="-122"/>
              <a:ea typeface="思源黑体 CN Heavy" panose="020B0A00000000000000" pitchFamily="34" charset="-122"/>
              <a:hlinkClick r:id="rId1" action="ppaction://hlinkfile"/>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燕尾形 13"/>
          <p:cNvSpPr/>
          <p:nvPr/>
        </p:nvSpPr>
        <p:spPr>
          <a:xfrm>
            <a:off x="335280" y="116840"/>
            <a:ext cx="3211830"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r>
              <a:rPr lang="zh-CN" altLang="en-US" sz="1800">
                <a:ln w="15875">
                  <a:solidFill>
                    <a:schemeClr val="bg1"/>
                  </a:solidFill>
                </a:ln>
                <a:solidFill>
                  <a:schemeClr val="bg1"/>
                </a:solidFill>
                <a:effectLst/>
                <a:sym typeface="+mn-ea"/>
              </a:rPr>
              <a:t>七、主要完成人情况表</a:t>
            </a:r>
            <a:endParaRPr lang="zh-CN" altLang="en-US" sz="1800">
              <a:ln w="15875">
                <a:solidFill>
                  <a:schemeClr val="bg1"/>
                </a:solidFill>
              </a:ln>
              <a:solidFill>
                <a:schemeClr val="bg1"/>
              </a:solidFill>
              <a:effectLst/>
              <a:sym typeface="+mn-ea"/>
            </a:endParaRPr>
          </a:p>
        </p:txBody>
      </p:sp>
      <p:pic>
        <p:nvPicPr>
          <p:cNvPr id="3" name="图片 2"/>
          <p:cNvPicPr/>
          <p:nvPr/>
        </p:nvPicPr>
        <p:blipFill>
          <a:blip r:embed="rId1"/>
          <a:stretch>
            <a:fillRect/>
          </a:stretch>
        </p:blipFill>
        <p:spPr>
          <a:xfrm>
            <a:off x="479425" y="978535"/>
            <a:ext cx="2052955" cy="2593340"/>
          </a:xfrm>
          <a:prstGeom prst="rect">
            <a:avLst/>
          </a:prstGeom>
        </p:spPr>
      </p:pic>
      <p:pic>
        <p:nvPicPr>
          <p:cNvPr id="4" name="图片 3"/>
          <p:cNvPicPr/>
          <p:nvPr/>
        </p:nvPicPr>
        <p:blipFill>
          <a:blip r:embed="rId2"/>
          <a:stretch>
            <a:fillRect/>
          </a:stretch>
        </p:blipFill>
        <p:spPr>
          <a:xfrm>
            <a:off x="1559560" y="939800"/>
            <a:ext cx="1787525" cy="2613025"/>
          </a:xfrm>
          <a:prstGeom prst="rect">
            <a:avLst/>
          </a:prstGeom>
        </p:spPr>
      </p:pic>
      <p:pic>
        <p:nvPicPr>
          <p:cNvPr id="5" name="图片 4"/>
          <p:cNvPicPr/>
          <p:nvPr/>
        </p:nvPicPr>
        <p:blipFill>
          <a:blip r:embed="rId3"/>
          <a:stretch>
            <a:fillRect/>
          </a:stretch>
        </p:blipFill>
        <p:spPr>
          <a:xfrm>
            <a:off x="2635885" y="911860"/>
            <a:ext cx="1964690" cy="2641600"/>
          </a:xfrm>
          <a:prstGeom prst="rect">
            <a:avLst/>
          </a:prstGeom>
        </p:spPr>
      </p:pic>
      <p:pic>
        <p:nvPicPr>
          <p:cNvPr id="7" name="图片 6"/>
          <p:cNvPicPr/>
          <p:nvPr/>
        </p:nvPicPr>
        <p:blipFill>
          <a:blip r:embed="rId4"/>
          <a:stretch>
            <a:fillRect/>
          </a:stretch>
        </p:blipFill>
        <p:spPr>
          <a:xfrm>
            <a:off x="4007485" y="906145"/>
            <a:ext cx="1701800" cy="2598420"/>
          </a:xfrm>
          <a:prstGeom prst="rect">
            <a:avLst/>
          </a:prstGeom>
        </p:spPr>
      </p:pic>
      <p:pic>
        <p:nvPicPr>
          <p:cNvPr id="8" name="图片 7"/>
          <p:cNvPicPr/>
          <p:nvPr/>
        </p:nvPicPr>
        <p:blipFill>
          <a:blip r:embed="rId5"/>
          <a:stretch>
            <a:fillRect/>
          </a:stretch>
        </p:blipFill>
        <p:spPr>
          <a:xfrm>
            <a:off x="5160010" y="892810"/>
            <a:ext cx="1815465" cy="2621915"/>
          </a:xfrm>
          <a:prstGeom prst="rect">
            <a:avLst/>
          </a:prstGeom>
        </p:spPr>
      </p:pic>
      <p:pic>
        <p:nvPicPr>
          <p:cNvPr id="21" name="图片 20"/>
          <p:cNvPicPr/>
          <p:nvPr/>
        </p:nvPicPr>
        <p:blipFill>
          <a:blip r:embed="rId6"/>
          <a:stretch>
            <a:fillRect/>
          </a:stretch>
        </p:blipFill>
        <p:spPr>
          <a:xfrm>
            <a:off x="6456045" y="906145"/>
            <a:ext cx="1818005" cy="2646680"/>
          </a:xfrm>
          <a:prstGeom prst="rect">
            <a:avLst/>
          </a:prstGeom>
        </p:spPr>
      </p:pic>
      <p:pic>
        <p:nvPicPr>
          <p:cNvPr id="22" name="图片 21"/>
          <p:cNvPicPr/>
          <p:nvPr/>
        </p:nvPicPr>
        <p:blipFill>
          <a:blip r:embed="rId7"/>
          <a:stretch>
            <a:fillRect/>
          </a:stretch>
        </p:blipFill>
        <p:spPr>
          <a:xfrm>
            <a:off x="7896225" y="834390"/>
            <a:ext cx="2136775" cy="2718435"/>
          </a:xfrm>
          <a:prstGeom prst="rect">
            <a:avLst/>
          </a:prstGeom>
        </p:spPr>
      </p:pic>
      <p:pic>
        <p:nvPicPr>
          <p:cNvPr id="23" name="图片 22"/>
          <p:cNvPicPr/>
          <p:nvPr/>
        </p:nvPicPr>
        <p:blipFill>
          <a:blip r:embed="rId8"/>
          <a:stretch>
            <a:fillRect/>
          </a:stretch>
        </p:blipFill>
        <p:spPr>
          <a:xfrm>
            <a:off x="9694545" y="838835"/>
            <a:ext cx="1993265" cy="2714625"/>
          </a:xfrm>
          <a:prstGeom prst="rect">
            <a:avLst/>
          </a:prstGeom>
        </p:spPr>
      </p:pic>
      <p:pic>
        <p:nvPicPr>
          <p:cNvPr id="24" name="图片 23"/>
          <p:cNvPicPr/>
          <p:nvPr/>
        </p:nvPicPr>
        <p:blipFill>
          <a:blip r:embed="rId9"/>
          <a:stretch>
            <a:fillRect/>
          </a:stretch>
        </p:blipFill>
        <p:spPr>
          <a:xfrm>
            <a:off x="447040" y="3930015"/>
            <a:ext cx="1950720" cy="2433320"/>
          </a:xfrm>
          <a:prstGeom prst="rect">
            <a:avLst/>
          </a:prstGeom>
        </p:spPr>
      </p:pic>
      <p:pic>
        <p:nvPicPr>
          <p:cNvPr id="25" name="图片 24"/>
          <p:cNvPicPr/>
          <p:nvPr/>
        </p:nvPicPr>
        <p:blipFill>
          <a:blip r:embed="rId10"/>
          <a:stretch>
            <a:fillRect/>
          </a:stretch>
        </p:blipFill>
        <p:spPr>
          <a:xfrm>
            <a:off x="2454910" y="3926840"/>
            <a:ext cx="3254375" cy="2437130"/>
          </a:xfrm>
          <a:prstGeom prst="rect">
            <a:avLst/>
          </a:prstGeom>
        </p:spPr>
      </p:pic>
      <p:pic>
        <p:nvPicPr>
          <p:cNvPr id="26" name="图片 25"/>
          <p:cNvPicPr/>
          <p:nvPr/>
        </p:nvPicPr>
        <p:blipFill>
          <a:blip r:embed="rId11"/>
          <a:stretch>
            <a:fillRect/>
          </a:stretch>
        </p:blipFill>
        <p:spPr>
          <a:xfrm>
            <a:off x="4079875" y="3926840"/>
            <a:ext cx="2958465" cy="2380615"/>
          </a:xfrm>
          <a:prstGeom prst="rect">
            <a:avLst/>
          </a:prstGeom>
        </p:spPr>
      </p:pic>
      <p:pic>
        <p:nvPicPr>
          <p:cNvPr id="27" name="图片 26"/>
          <p:cNvPicPr/>
          <p:nvPr/>
        </p:nvPicPr>
        <p:blipFill>
          <a:blip r:embed="rId12"/>
          <a:stretch>
            <a:fillRect/>
          </a:stretch>
        </p:blipFill>
        <p:spPr>
          <a:xfrm>
            <a:off x="8635365" y="3933825"/>
            <a:ext cx="3034665" cy="2366645"/>
          </a:xfrm>
          <a:prstGeom prst="rect">
            <a:avLst/>
          </a:prstGeom>
        </p:spPr>
      </p:pic>
      <p:pic>
        <p:nvPicPr>
          <p:cNvPr id="28" name="图片 27" descr="石家庄高新区总工会第十三批职工经济技术创新奖 (2)"/>
          <p:cNvPicPr>
            <a:picLocks noChangeAspect="1"/>
          </p:cNvPicPr>
          <p:nvPr/>
        </p:nvPicPr>
        <p:blipFill>
          <a:blip r:embed="rId13"/>
          <a:stretch>
            <a:fillRect/>
          </a:stretch>
        </p:blipFill>
        <p:spPr>
          <a:xfrm rot="16200000">
            <a:off x="5781040" y="3599815"/>
            <a:ext cx="2386965" cy="3053715"/>
          </a:xfrm>
          <a:prstGeom prst="rect">
            <a:avLst/>
          </a:prstGeom>
        </p:spPr>
      </p:pic>
      <p:sp>
        <p:nvSpPr>
          <p:cNvPr id="29" name="文本框 28"/>
          <p:cNvSpPr txBox="1"/>
          <p:nvPr/>
        </p:nvSpPr>
        <p:spPr>
          <a:xfrm>
            <a:off x="551180" y="3568065"/>
            <a:ext cx="1856740" cy="306705"/>
          </a:xfrm>
          <a:prstGeom prst="rect">
            <a:avLst/>
          </a:prstGeom>
          <a:solidFill>
            <a:schemeClr val="accent2"/>
          </a:solidFill>
        </p:spPr>
        <p:txBody>
          <a:bodyPr wrap="square">
            <a:noAutofit/>
          </a:bodyPr>
          <a:lstStyle/>
          <a:p>
            <a:pPr lvl="0" indent="34925" algn="ctr">
              <a:lnSpc>
                <a:spcPct val="100000"/>
              </a:lnSpc>
              <a:buClrTx/>
              <a:buSzTx/>
              <a:buFontTx/>
            </a:pPr>
            <a:r>
              <a:rPr lang="zh-CN" altLang="en-US" sz="1200" b="1" kern="100" dirty="0">
                <a:solidFill>
                  <a:schemeClr val="bg1"/>
                </a:solidFill>
                <a:latin typeface="Adobe 黑体 Std R" panose="020B0400000000000000" pitchFamily="34" charset="-122"/>
                <a:ea typeface="Adobe 黑体 Std R" panose="020B0400000000000000" pitchFamily="34" charset="-122"/>
                <a:sym typeface="+mn-ea"/>
              </a:rPr>
              <a:t>张强科技创新人才奖</a:t>
            </a:r>
            <a:endParaRPr lang="zh-CN" altLang="en-US" sz="1200" b="1" kern="100" dirty="0">
              <a:solidFill>
                <a:schemeClr val="bg1"/>
              </a:solidFill>
              <a:latin typeface="Adobe 黑体 Std R" panose="020B0400000000000000" pitchFamily="34" charset="-122"/>
              <a:ea typeface="Adobe 黑体 Std R" panose="020B0400000000000000" pitchFamily="34" charset="-122"/>
              <a:sym typeface="+mn-ea"/>
            </a:endParaRPr>
          </a:p>
        </p:txBody>
      </p:sp>
      <p:sp>
        <p:nvSpPr>
          <p:cNvPr id="30" name="文本框 29"/>
          <p:cNvSpPr txBox="1"/>
          <p:nvPr/>
        </p:nvSpPr>
        <p:spPr>
          <a:xfrm>
            <a:off x="2696845" y="3562350"/>
            <a:ext cx="5577205" cy="306705"/>
          </a:xfrm>
          <a:prstGeom prst="rect">
            <a:avLst/>
          </a:prstGeom>
          <a:solidFill>
            <a:schemeClr val="accent2"/>
          </a:solidFill>
        </p:spPr>
        <p:txBody>
          <a:bodyPr wrap="square">
            <a:noAutofit/>
          </a:bodyPr>
          <a:lstStyle/>
          <a:p>
            <a:pPr lvl="0" indent="34925" algn="ctr">
              <a:buClrTx/>
              <a:buSzTx/>
              <a:buFontTx/>
            </a:pPr>
            <a:r>
              <a:rPr lang="zh-CN" altLang="en-US" sz="1200" b="1" kern="100" dirty="0">
                <a:solidFill>
                  <a:schemeClr val="bg1"/>
                </a:solidFill>
                <a:latin typeface="Adobe 黑体 Std R" panose="020B0400000000000000" pitchFamily="34" charset="-122"/>
                <a:ea typeface="Adobe 黑体 Std R" panose="020B0400000000000000" pitchFamily="34" charset="-122"/>
                <a:sym typeface="+mn-ea"/>
              </a:rPr>
              <a:t>李成杰高新区总工会</a:t>
            </a:r>
            <a:r>
              <a:rPr lang="en-US" altLang="zh-CN" sz="1200" b="1" kern="100" dirty="0">
                <a:solidFill>
                  <a:schemeClr val="bg1"/>
                </a:solidFill>
                <a:latin typeface="Adobe 黑体 Std R" panose="020B0400000000000000" pitchFamily="34" charset="-122"/>
                <a:ea typeface="Adobe 黑体 Std R" panose="020B0400000000000000" pitchFamily="34" charset="-122"/>
                <a:sym typeface="+mn-ea"/>
              </a:rPr>
              <a:t>2024.2023.2021</a:t>
            </a:r>
            <a:r>
              <a:rPr lang="zh-CN" altLang="en-US" sz="1200" b="1" kern="100" dirty="0">
                <a:solidFill>
                  <a:schemeClr val="bg1"/>
                </a:solidFill>
                <a:latin typeface="Adobe 黑体 Std R" panose="020B0400000000000000" pitchFamily="34" charset="-122"/>
                <a:ea typeface="Adobe 黑体 Std R" panose="020B0400000000000000" pitchFamily="34" charset="-122"/>
                <a:sym typeface="+mn-ea"/>
              </a:rPr>
              <a:t>年</a:t>
            </a:r>
            <a:r>
              <a:rPr lang="zh-CN" altLang="en-US" sz="1200" b="1" kern="100" dirty="0">
                <a:solidFill>
                  <a:schemeClr val="bg1"/>
                </a:solidFill>
                <a:latin typeface="Adobe 黑体 Std R" panose="020B0400000000000000" pitchFamily="34" charset="-122"/>
                <a:ea typeface="Adobe 黑体 Std R" panose="020B0400000000000000" pitchFamily="34" charset="-122"/>
                <a:sym typeface="+mn-ea"/>
              </a:rPr>
              <a:t>获科技创新创效一等奖1项，三等奖2项</a:t>
            </a:r>
            <a:endParaRPr lang="zh-CN" altLang="en-US" sz="1200" b="1" kern="100" dirty="0">
              <a:solidFill>
                <a:schemeClr val="bg1"/>
              </a:solidFill>
              <a:latin typeface="Adobe 黑体 Std R" panose="020B0400000000000000" pitchFamily="34" charset="-122"/>
              <a:ea typeface="Adobe 黑体 Std R" panose="020B0400000000000000" pitchFamily="34" charset="-122"/>
              <a:sym typeface="+mn-ea"/>
            </a:endParaRPr>
          </a:p>
        </p:txBody>
      </p:sp>
      <p:sp>
        <p:nvSpPr>
          <p:cNvPr id="31" name="文本框 30"/>
          <p:cNvSpPr txBox="1"/>
          <p:nvPr/>
        </p:nvSpPr>
        <p:spPr>
          <a:xfrm>
            <a:off x="8818880" y="3581400"/>
            <a:ext cx="2667635" cy="293370"/>
          </a:xfrm>
          <a:prstGeom prst="rect">
            <a:avLst/>
          </a:prstGeom>
          <a:solidFill>
            <a:schemeClr val="accent2"/>
          </a:solidFill>
        </p:spPr>
        <p:txBody>
          <a:bodyPr wrap="square">
            <a:noAutofit/>
          </a:bodyPr>
          <a:lstStyle/>
          <a:p>
            <a:pPr lvl="0" indent="34925" algn="ctr">
              <a:buClrTx/>
              <a:buSzTx/>
              <a:buFontTx/>
            </a:pPr>
            <a:r>
              <a:rPr lang="zh-CN" altLang="en-US" sz="1200" b="1" kern="100" dirty="0">
                <a:solidFill>
                  <a:schemeClr val="bg1"/>
                </a:solidFill>
                <a:latin typeface="Adobe 黑体 Std R" panose="020B0400000000000000" pitchFamily="34" charset="-122"/>
                <a:ea typeface="Adobe 黑体 Std R" panose="020B0400000000000000" pitchFamily="34" charset="-122"/>
                <a:sym typeface="+mn-ea"/>
              </a:rPr>
              <a:t>刘刚获</a:t>
            </a:r>
            <a:r>
              <a:rPr lang="en-US" altLang="zh-CN" sz="1200" b="1" kern="100" dirty="0">
                <a:solidFill>
                  <a:schemeClr val="bg1"/>
                </a:solidFill>
                <a:latin typeface="Adobe 黑体 Std R" panose="020B0400000000000000" pitchFamily="34" charset="-122"/>
                <a:ea typeface="Adobe 黑体 Std R" panose="020B0400000000000000" pitchFamily="34" charset="-122"/>
                <a:sym typeface="+mn-ea"/>
              </a:rPr>
              <a:t>2</a:t>
            </a:r>
            <a:r>
              <a:rPr lang="en-US" altLang="zh-CN" sz="1200" b="1" kern="100" dirty="0">
                <a:solidFill>
                  <a:schemeClr val="bg1"/>
                </a:solidFill>
                <a:latin typeface="Adobe 黑体 Std R" panose="020B0400000000000000" pitchFamily="34" charset="-122"/>
                <a:ea typeface="Adobe 黑体 Std R" panose="020B0400000000000000" pitchFamily="34" charset="-122"/>
                <a:sym typeface="+mn-ea"/>
              </a:rPr>
              <a:t>020</a:t>
            </a:r>
            <a:r>
              <a:rPr lang="zh-CN" altLang="en-US" sz="1200" b="1" kern="100" dirty="0">
                <a:solidFill>
                  <a:schemeClr val="bg1"/>
                </a:solidFill>
                <a:latin typeface="Adobe 黑体 Std R" panose="020B0400000000000000" pitchFamily="34" charset="-122"/>
                <a:ea typeface="Adobe 黑体 Std R" panose="020B0400000000000000" pitchFamily="34" charset="-122"/>
                <a:sym typeface="+mn-ea"/>
              </a:rPr>
              <a:t>年</a:t>
            </a:r>
            <a:r>
              <a:rPr lang="zh-CN" altLang="en-US" sz="1200" b="1" kern="100" dirty="0">
                <a:solidFill>
                  <a:schemeClr val="bg1"/>
                </a:solidFill>
                <a:latin typeface="Adobe 黑体 Std R" panose="020B0400000000000000" pitchFamily="34" charset="-122"/>
                <a:ea typeface="Adobe 黑体 Std R" panose="020B0400000000000000" pitchFamily="34" charset="-122"/>
                <a:sym typeface="+mn-ea"/>
              </a:rPr>
              <a:t>科技创新创效三等奖</a:t>
            </a:r>
            <a:endParaRPr lang="zh-CN" altLang="en-US" sz="1200" b="1" kern="100" dirty="0">
              <a:solidFill>
                <a:schemeClr val="bg1"/>
              </a:solidFill>
              <a:latin typeface="Adobe 黑体 Std R" panose="020B0400000000000000" pitchFamily="34" charset="-122"/>
              <a:ea typeface="Adobe 黑体 Std R" panose="020B0400000000000000" pitchFamily="34" charset="-122"/>
              <a:sym typeface="+mn-ea"/>
            </a:endParaRPr>
          </a:p>
        </p:txBody>
      </p:sp>
      <p:sp>
        <p:nvSpPr>
          <p:cNvPr id="32" name="文本框 31"/>
          <p:cNvSpPr txBox="1"/>
          <p:nvPr/>
        </p:nvSpPr>
        <p:spPr>
          <a:xfrm>
            <a:off x="4511675" y="661035"/>
            <a:ext cx="2293620" cy="250825"/>
          </a:xfrm>
          <a:prstGeom prst="rect">
            <a:avLst/>
          </a:prstGeom>
          <a:solidFill>
            <a:schemeClr val="accent2"/>
          </a:solidFill>
        </p:spPr>
        <p:txBody>
          <a:bodyPr wrap="square">
            <a:noAutofit/>
          </a:bodyPr>
          <a:lstStyle/>
          <a:p>
            <a:pPr lvl="0" indent="34925" algn="ctr">
              <a:lnSpc>
                <a:spcPct val="8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主要完成人情况签字表</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10" name="图片 10" descr="1000013100"/>
          <p:cNvPicPr>
            <a:picLocks noChangeAspect="1"/>
          </p:cNvPicPr>
          <p:nvPr/>
        </p:nvPicPr>
        <p:blipFill>
          <a:blip r:embed="rId14"/>
          <a:stretch>
            <a:fillRect/>
          </a:stretch>
        </p:blipFill>
        <p:spPr>
          <a:xfrm>
            <a:off x="3575685" y="4504690"/>
            <a:ext cx="2461260" cy="1942465"/>
          </a:xfrm>
          <a:prstGeom prst="rect">
            <a:avLst/>
          </a:prstGeom>
        </p:spPr>
      </p:pic>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438221" y="2180430"/>
            <a:ext cx="1802813" cy="14107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5134" name="TextBox 22"/>
          <p:cNvSpPr txBox="1"/>
          <p:nvPr/>
        </p:nvSpPr>
        <p:spPr>
          <a:xfrm>
            <a:off x="1438222" y="2180430"/>
            <a:ext cx="1802812" cy="1419225"/>
          </a:xfrm>
          <a:prstGeom prst="rect">
            <a:avLst/>
          </a:prstGeom>
          <a:noFill/>
          <a:ln w="9525">
            <a:noFill/>
          </a:ln>
        </p:spPr>
        <p:txBody>
          <a:bodyPr wrap="square" anchor="t">
            <a:spAutoFit/>
          </a:bodyPr>
          <a:lstStyle/>
          <a:p>
            <a:pPr algn="ctr"/>
            <a:r>
              <a:rPr lang="en-US" altLang="zh-CN" sz="8630" b="1" dirty="0">
                <a:solidFill>
                  <a:srgbClr val="007CE2"/>
                </a:solidFill>
                <a:latin typeface="方正粗黑宋简体" panose="02000000000000000000" pitchFamily="2" charset="-122"/>
                <a:ea typeface="方正粗黑宋简体" panose="02000000000000000000" pitchFamily="2" charset="-122"/>
              </a:rPr>
              <a:t>08</a:t>
            </a:r>
            <a:endParaRPr lang="en-US" altLang="zh-CN" sz="8630" b="1" dirty="0">
              <a:solidFill>
                <a:srgbClr val="007CE2"/>
              </a:solidFill>
              <a:latin typeface="方正粗黑宋简体" panose="02000000000000000000" pitchFamily="2" charset="-122"/>
              <a:ea typeface="方正粗黑宋简体" panose="02000000000000000000" pitchFamily="2" charset="-122"/>
            </a:endParaRPr>
          </a:p>
        </p:txBody>
      </p:sp>
      <p:sp>
        <p:nvSpPr>
          <p:cNvPr id="3" name="文本框 2"/>
          <p:cNvSpPr txBox="1"/>
          <p:nvPr/>
        </p:nvSpPr>
        <p:spPr>
          <a:xfrm>
            <a:off x="4008120" y="1917065"/>
            <a:ext cx="7233920" cy="1938020"/>
          </a:xfrm>
          <a:prstGeom prst="rect">
            <a:avLst/>
          </a:prstGeom>
        </p:spPr>
        <p:txBody>
          <a:bodyPr wrap="square">
            <a:spAutoFit/>
          </a:bodyPr>
          <a:p>
            <a:pPr marL="0" indent="0" algn="ctr" defTabSz="266700">
              <a:lnSpc>
                <a:spcPct val="100000"/>
              </a:lnSpc>
              <a:spcBef>
                <a:spcPct val="0"/>
              </a:spcBef>
              <a:spcAft>
                <a:spcPct val="0"/>
              </a:spcAft>
            </a:pPr>
            <a:r>
              <a:rPr lang="zh-CN" altLang="zh-CN" sz="6000" b="1" dirty="0">
                <a:solidFill>
                  <a:schemeClr val="bg1"/>
                </a:solidFill>
                <a:latin typeface="思源黑体 CN Heavy" panose="020B0A00000000000000" pitchFamily="34" charset="-122"/>
                <a:ea typeface="思源黑体 CN Heavy" panose="020B0A00000000000000" pitchFamily="34" charset="-122"/>
              </a:rPr>
              <a:t>已公开发表代表性</a:t>
            </a:r>
            <a:endParaRPr lang="zh-CN" altLang="zh-CN" sz="6000" b="1" dirty="0">
              <a:solidFill>
                <a:schemeClr val="bg1"/>
              </a:solidFill>
              <a:latin typeface="思源黑体 CN Heavy" panose="020B0A00000000000000" pitchFamily="34" charset="-122"/>
              <a:ea typeface="思源黑体 CN Heavy" panose="020B0A00000000000000" pitchFamily="34" charset="-122"/>
            </a:endParaRPr>
          </a:p>
          <a:p>
            <a:pPr marL="0" indent="0" algn="ctr" defTabSz="266700">
              <a:lnSpc>
                <a:spcPct val="100000"/>
              </a:lnSpc>
              <a:spcBef>
                <a:spcPct val="0"/>
              </a:spcBef>
              <a:spcAft>
                <a:spcPct val="0"/>
              </a:spcAft>
            </a:pPr>
            <a:r>
              <a:rPr lang="zh-CN" altLang="zh-CN" sz="6000" b="1" dirty="0">
                <a:solidFill>
                  <a:schemeClr val="bg1"/>
                </a:solidFill>
                <a:latin typeface="思源黑体 CN Heavy" panose="020B0A00000000000000" pitchFamily="34" charset="-122"/>
                <a:ea typeface="思源黑体 CN Heavy" panose="020B0A00000000000000" pitchFamily="34" charset="-122"/>
              </a:rPr>
              <a:t>论文、专著证明</a:t>
            </a:r>
            <a:endParaRPr lang="zh-CN" altLang="zh-CN" sz="6000" b="1" dirty="0">
              <a:solidFill>
                <a:schemeClr val="bg1"/>
              </a:solidFill>
              <a:latin typeface="思源黑体 CN Heavy" panose="020B0A00000000000000" pitchFamily="34" charset="-122"/>
              <a:ea typeface="思源黑体 CN Heavy" panose="020B0A00000000000000" pitchFamily="34" charset="-122"/>
              <a:hlinkClick r:id="rId1" action="ppaction://hlinkfile"/>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燕尾形 15"/>
          <p:cNvSpPr/>
          <p:nvPr/>
        </p:nvSpPr>
        <p:spPr>
          <a:xfrm>
            <a:off x="335280" y="116840"/>
            <a:ext cx="5194935"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r>
              <a:rPr lang="zh-CN" altLang="en-US" sz="1800">
                <a:ln w="15875">
                  <a:solidFill>
                    <a:schemeClr val="bg1"/>
                  </a:solidFill>
                </a:ln>
                <a:solidFill>
                  <a:schemeClr val="bg1"/>
                </a:solidFill>
                <a:effectLst/>
                <a:sym typeface="+mn-ea"/>
              </a:rPr>
              <a:t>八、已公开发表代表性论文、专著证明目录</a:t>
            </a:r>
            <a:endParaRPr lang="zh-CN" altLang="en-US" sz="1800">
              <a:ln w="15875">
                <a:solidFill>
                  <a:schemeClr val="bg1"/>
                </a:solidFill>
              </a:ln>
              <a:solidFill>
                <a:schemeClr val="bg1"/>
              </a:solidFill>
              <a:effectLst/>
              <a:sym typeface="+mn-ea"/>
            </a:endParaRPr>
          </a:p>
        </p:txBody>
      </p:sp>
      <p:graphicFrame>
        <p:nvGraphicFramePr>
          <p:cNvPr id="3" name="表格 2"/>
          <p:cNvGraphicFramePr/>
          <p:nvPr>
            <p:custDataLst>
              <p:tags r:id="rId1"/>
            </p:custDataLst>
          </p:nvPr>
        </p:nvGraphicFramePr>
        <p:xfrm>
          <a:off x="517525" y="681990"/>
          <a:ext cx="11504930" cy="1501140"/>
        </p:xfrm>
        <a:graphic>
          <a:graphicData uri="http://schemas.openxmlformats.org/drawingml/2006/table">
            <a:tbl>
              <a:tblPr/>
              <a:tblGrid>
                <a:gridCol w="481330"/>
                <a:gridCol w="1416050"/>
                <a:gridCol w="1215390"/>
                <a:gridCol w="1267460"/>
                <a:gridCol w="766445"/>
                <a:gridCol w="948055"/>
                <a:gridCol w="1997075"/>
                <a:gridCol w="1228090"/>
                <a:gridCol w="1110615"/>
                <a:gridCol w="1074420"/>
              </a:tblGrid>
              <a:tr h="479425">
                <a:tc>
                  <a:txBody>
                    <a:bodyPr/>
                    <a:lstStyle/>
                    <a:p>
                      <a:pPr marL="0" indent="0" algn="ctr">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序</a:t>
                      </a:r>
                      <a:endParaRPr lang="zh-CN" sz="1400" b="1">
                        <a:solidFill>
                          <a:srgbClr val="000000"/>
                        </a:solidFill>
                        <a:latin typeface="宋体" panose="02010600030101010101" pitchFamily="2" charset="-122"/>
                        <a:ea typeface="宋体" panose="02010600030101010101" pitchFamily="2" charset="-122"/>
                      </a:endParaRPr>
                    </a:p>
                    <a:p>
                      <a:pPr marL="0" indent="0" algn="ctr">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号</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论文（专著）</a:t>
                      </a:r>
                      <a:endParaRPr lang="zh-CN" sz="1400" b="1">
                        <a:solidFill>
                          <a:srgbClr val="000000"/>
                        </a:solidFill>
                        <a:latin typeface="宋体" panose="02010600030101010101" pitchFamily="2" charset="-122"/>
                        <a:ea typeface="宋体" panose="02010600030101010101" pitchFamily="2" charset="-122"/>
                      </a:endParaRPr>
                    </a:p>
                    <a:p>
                      <a:pPr marL="0" indent="0" algn="ctr">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名称</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发表刊物</a:t>
                      </a:r>
                      <a:endParaRPr lang="zh-CN" sz="1400" b="1">
                        <a:solidFill>
                          <a:srgbClr val="000000"/>
                        </a:solidFill>
                        <a:latin typeface="宋体" panose="02010600030101010101" pitchFamily="2" charset="-122"/>
                        <a:ea typeface="宋体" panose="02010600030101010101" pitchFamily="2" charset="-122"/>
                      </a:endParaRPr>
                    </a:p>
                    <a:p>
                      <a:pPr marL="0" indent="0" algn="ctr">
                        <a:spcBef>
                          <a:spcPct val="0"/>
                        </a:spcBef>
                        <a:spcAft>
                          <a:spcPct val="0"/>
                        </a:spcAft>
                      </a:pPr>
                      <a:r>
                        <a:rPr lang="en-US" altLang="zh-CN" sz="1400" b="1">
                          <a:solidFill>
                            <a:srgbClr val="000000"/>
                          </a:solidFill>
                          <a:latin typeface="宋体" panose="02010600030101010101" pitchFamily="2" charset="-122"/>
                          <a:ea typeface="宋体" panose="02010600030101010101" pitchFamily="2" charset="-122"/>
                        </a:rPr>
                        <a:t>(</a:t>
                      </a:r>
                      <a:r>
                        <a:rPr lang="zh-CN" altLang="en-US" sz="1400" b="1">
                          <a:solidFill>
                            <a:srgbClr val="000000"/>
                          </a:solidFill>
                          <a:latin typeface="宋体" panose="02010600030101010101" pitchFamily="2" charset="-122"/>
                          <a:ea typeface="宋体" panose="02010600030101010101" pitchFamily="2" charset="-122"/>
                        </a:rPr>
                        <a:t>出版社</a:t>
                      </a:r>
                      <a:r>
                        <a:rPr lang="en-US" altLang="zh-CN" sz="1400" b="1">
                          <a:solidFill>
                            <a:srgbClr val="000000"/>
                          </a:solidFill>
                          <a:latin typeface="宋体" panose="02010600030101010101" pitchFamily="2" charset="-122"/>
                          <a:ea typeface="宋体" panose="02010600030101010101" pitchFamily="2" charset="-122"/>
                        </a:rPr>
                        <a:t>)</a:t>
                      </a:r>
                      <a:endParaRPr lang="en-US" alt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发表（出版）</a:t>
                      </a:r>
                      <a:endParaRPr lang="zh-CN" sz="1400" b="1">
                        <a:solidFill>
                          <a:srgbClr val="000000"/>
                        </a:solidFill>
                        <a:latin typeface="宋体" panose="02010600030101010101" pitchFamily="2" charset="-122"/>
                        <a:ea typeface="宋体" panose="02010600030101010101" pitchFamily="2" charset="-122"/>
                      </a:endParaRPr>
                    </a:p>
                    <a:p>
                      <a:pPr marL="0" indent="0" algn="ctr">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时间</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通讯</a:t>
                      </a:r>
                      <a:endParaRPr lang="zh-CN" sz="1400" b="1">
                        <a:solidFill>
                          <a:srgbClr val="000000"/>
                        </a:solidFill>
                        <a:latin typeface="宋体" panose="02010600030101010101" pitchFamily="2" charset="-122"/>
                        <a:ea typeface="宋体" panose="02010600030101010101" pitchFamily="2" charset="-122"/>
                      </a:endParaRPr>
                    </a:p>
                    <a:p>
                      <a:pPr marL="0" indent="0" algn="ctr">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作者</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第一</a:t>
                      </a:r>
                      <a:endParaRPr lang="zh-CN" sz="1400" b="1">
                        <a:solidFill>
                          <a:srgbClr val="000000"/>
                        </a:solidFill>
                        <a:latin typeface="宋体" panose="02010600030101010101" pitchFamily="2" charset="-122"/>
                        <a:ea typeface="宋体" panose="02010600030101010101" pitchFamily="2" charset="-122"/>
                      </a:endParaRPr>
                    </a:p>
                    <a:p>
                      <a:pPr marL="0" indent="0" algn="ctr">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作者</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全部国内作者</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他引总次数</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所支持创新点</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zh-CN" sz="1400" b="1">
                          <a:solidFill>
                            <a:srgbClr val="000000"/>
                          </a:solidFill>
                          <a:latin typeface="宋体" panose="02010600030101010101" pitchFamily="2" charset="-122"/>
                          <a:ea typeface="宋体" panose="02010600030101010101" pitchFamily="2" charset="-122"/>
                        </a:rPr>
                        <a:t>知识产权是否归国内所有</a:t>
                      </a:r>
                      <a:endParaRPr 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506095">
                <a:tc>
                  <a:txBody>
                    <a:bodyPr/>
                    <a:lstStyle/>
                    <a:p>
                      <a:pPr marL="0" indent="0" algn="ctr">
                        <a:spcBef>
                          <a:spcPct val="0"/>
                        </a:spcBef>
                        <a:spcAft>
                          <a:spcPct val="0"/>
                        </a:spcAft>
                      </a:pPr>
                      <a:r>
                        <a:rPr lang="en-US" altLang="zh-CN" sz="1400" b="0">
                          <a:solidFill>
                            <a:srgbClr val="000000"/>
                          </a:solidFill>
                          <a:latin typeface="宋体" panose="02010600030101010101" pitchFamily="2" charset="-122"/>
                          <a:ea typeface="宋体" panose="02010600030101010101" pitchFamily="2" charset="-122"/>
                        </a:rPr>
                        <a:t>1</a:t>
                      </a:r>
                      <a:endParaRPr lang="en-US" altLang="zh-CN" sz="1400" b="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zh-CN" sz="1400" b="0">
                          <a:solidFill>
                            <a:srgbClr val="000000"/>
                          </a:solidFill>
                          <a:latin typeface="宋体" panose="02010600030101010101" pitchFamily="2" charset="-122"/>
                          <a:ea typeface="宋体" panose="02010600030101010101" pitchFamily="2" charset="-122"/>
                        </a:rPr>
                        <a:t>双扭曲斜拉索塔体安装施工技术</a:t>
                      </a:r>
                      <a:endParaRPr lang="zh-CN" sz="1400" b="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zh-CN" sz="1400" b="0">
                          <a:solidFill>
                            <a:srgbClr val="000000"/>
                          </a:solidFill>
                          <a:latin typeface="宋体" panose="02010600030101010101" pitchFamily="2" charset="-122"/>
                          <a:ea typeface="宋体" panose="02010600030101010101" pitchFamily="2" charset="-122"/>
                        </a:rPr>
                        <a:t>施工技术</a:t>
                      </a:r>
                      <a:endParaRPr lang="zh-CN" sz="1400" b="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en-US" altLang="zh-CN" sz="1400" b="0">
                          <a:solidFill>
                            <a:srgbClr val="000000"/>
                          </a:solidFill>
                          <a:latin typeface="宋体" panose="02010600030101010101" pitchFamily="2" charset="-122"/>
                          <a:ea typeface="宋体" panose="02010600030101010101" pitchFamily="2" charset="-122"/>
                        </a:rPr>
                        <a:t>2022.11</a:t>
                      </a:r>
                      <a:endParaRPr lang="en-US" altLang="zh-CN" sz="1400" b="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zh-CN" sz="1400" b="0">
                          <a:solidFill>
                            <a:srgbClr val="000000"/>
                          </a:solidFill>
                          <a:latin typeface="宋体" panose="02010600030101010101" pitchFamily="2" charset="-122"/>
                          <a:ea typeface="宋体" panose="02010600030101010101" pitchFamily="2" charset="-122"/>
                        </a:rPr>
                        <a:t>李成杰</a:t>
                      </a:r>
                      <a:endParaRPr lang="zh-CN" sz="1400" b="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zh-CN" sz="1400" b="0">
                          <a:solidFill>
                            <a:srgbClr val="000000"/>
                          </a:solidFill>
                          <a:latin typeface="宋体" panose="02010600030101010101" pitchFamily="2" charset="-122"/>
                          <a:ea typeface="宋体" panose="02010600030101010101" pitchFamily="2" charset="-122"/>
                        </a:rPr>
                        <a:t>李成杰</a:t>
                      </a:r>
                      <a:endParaRPr lang="zh-CN" sz="1400" b="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zh-CN" sz="1400" b="0">
                          <a:solidFill>
                            <a:srgbClr val="000000"/>
                          </a:solidFill>
                          <a:latin typeface="宋体" panose="02010600030101010101" pitchFamily="2" charset="-122"/>
                          <a:ea typeface="宋体" panose="02010600030101010101" pitchFamily="2" charset="-122"/>
                        </a:rPr>
                        <a:t>李成杰、张强</a:t>
                      </a:r>
                      <a:endParaRPr lang="zh-CN" sz="1400" b="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en-US" altLang="zh-CN" sz="1400" b="0">
                          <a:solidFill>
                            <a:srgbClr val="000000"/>
                          </a:solidFill>
                          <a:latin typeface="宋体" panose="02010600030101010101" pitchFamily="2" charset="-122"/>
                          <a:ea typeface="宋体" panose="02010600030101010101" pitchFamily="2" charset="-122"/>
                        </a:rPr>
                        <a:t>14</a:t>
                      </a:r>
                      <a:endParaRPr lang="en-US" altLang="zh-CN" sz="1400" b="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en-US" altLang="zh-CN" sz="1400" b="0">
                          <a:solidFill>
                            <a:srgbClr val="000000"/>
                          </a:solidFill>
                          <a:latin typeface="宋体" panose="02010600030101010101" pitchFamily="2" charset="-122"/>
                          <a:ea typeface="宋体" panose="02010600030101010101" pitchFamily="2" charset="-122"/>
                        </a:rPr>
                        <a:t>1</a:t>
                      </a:r>
                      <a:r>
                        <a:rPr lang="zh-CN" altLang="en-US" sz="1400" b="0">
                          <a:solidFill>
                            <a:srgbClr val="000000"/>
                          </a:solidFill>
                          <a:latin typeface="宋体" panose="02010600030101010101" pitchFamily="2" charset="-122"/>
                          <a:ea typeface="宋体" panose="02010600030101010101" pitchFamily="2" charset="-122"/>
                        </a:rPr>
                        <a:t>，</a:t>
                      </a:r>
                      <a:r>
                        <a:rPr lang="en-US" altLang="zh-CN" sz="1400" b="0">
                          <a:solidFill>
                            <a:srgbClr val="000000"/>
                          </a:solidFill>
                          <a:latin typeface="宋体" panose="02010600030101010101" pitchFamily="2" charset="-122"/>
                          <a:ea typeface="宋体" panose="02010600030101010101" pitchFamily="2" charset="-122"/>
                        </a:rPr>
                        <a:t>2</a:t>
                      </a:r>
                      <a:r>
                        <a:rPr lang="zh-CN" altLang="en-US" sz="1400" b="0">
                          <a:solidFill>
                            <a:srgbClr val="000000"/>
                          </a:solidFill>
                          <a:latin typeface="宋体" panose="02010600030101010101" pitchFamily="2" charset="-122"/>
                          <a:ea typeface="宋体" panose="02010600030101010101" pitchFamily="2" charset="-122"/>
                        </a:rPr>
                        <a:t>，</a:t>
                      </a:r>
                      <a:r>
                        <a:rPr lang="en-US" altLang="zh-CN" sz="1400" b="0">
                          <a:solidFill>
                            <a:srgbClr val="000000"/>
                          </a:solidFill>
                          <a:latin typeface="宋体" panose="02010600030101010101" pitchFamily="2" charset="-122"/>
                          <a:ea typeface="宋体" panose="02010600030101010101" pitchFamily="2" charset="-122"/>
                        </a:rPr>
                        <a:t>3</a:t>
                      </a:r>
                      <a:endParaRPr lang="en-US" altLang="zh-CN" sz="1400" b="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zh-CN" sz="1400" b="0">
                          <a:solidFill>
                            <a:srgbClr val="000000"/>
                          </a:solidFill>
                          <a:latin typeface="宋体" panose="02010600030101010101" pitchFamily="2" charset="-122"/>
                          <a:ea typeface="宋体" panose="02010600030101010101" pitchFamily="2" charset="-122"/>
                        </a:rPr>
                        <a:t>是</a:t>
                      </a:r>
                      <a:endParaRPr lang="zh-CN" sz="1400" b="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r h="515620">
                <a:tc>
                  <a:txBody>
                    <a:bodyPr/>
                    <a:lstStyle/>
                    <a:p>
                      <a:pPr marL="0" indent="0" algn="ctr">
                        <a:spcBef>
                          <a:spcPct val="0"/>
                        </a:spcBef>
                        <a:spcAft>
                          <a:spcPct val="0"/>
                        </a:spcAft>
                      </a:pPr>
                      <a:r>
                        <a:rPr lang="en-US" altLang="zh-CN" sz="1400" b="0">
                          <a:solidFill>
                            <a:srgbClr val="000000"/>
                          </a:solidFill>
                          <a:latin typeface="宋体" panose="02010600030101010101" pitchFamily="2" charset="-122"/>
                          <a:ea typeface="宋体" panose="02010600030101010101" pitchFamily="2" charset="-122"/>
                        </a:rPr>
                        <a:t>2</a:t>
                      </a:r>
                      <a:endParaRPr lang="en-US" altLang="zh-CN" sz="1400" b="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zh-CN" sz="1400" b="0">
                          <a:solidFill>
                            <a:srgbClr val="000000"/>
                          </a:solidFill>
                          <a:latin typeface="宋体" panose="02010600030101010101" pitchFamily="2" charset="-122"/>
                          <a:ea typeface="宋体" panose="02010600030101010101" pitchFamily="2" charset="-122"/>
                        </a:rPr>
                        <a:t>一种桥塔施工操作平台</a:t>
                      </a:r>
                      <a:endParaRPr lang="zh-CN" sz="1400" b="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zh-CN" sz="1400" b="0">
                          <a:solidFill>
                            <a:srgbClr val="000000"/>
                          </a:solidFill>
                          <a:latin typeface="宋体" panose="02010600030101010101" pitchFamily="2" charset="-122"/>
                          <a:ea typeface="宋体" panose="02010600030101010101" pitchFamily="2" charset="-122"/>
                        </a:rPr>
                        <a:t>工业建筑</a:t>
                      </a:r>
                      <a:endParaRPr lang="zh-CN" sz="1400" b="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en-US" altLang="zh-CN" sz="1400" b="0">
                          <a:solidFill>
                            <a:srgbClr val="000000"/>
                          </a:solidFill>
                          <a:latin typeface="宋体" panose="02010600030101010101" pitchFamily="2" charset="-122"/>
                          <a:ea typeface="宋体" panose="02010600030101010101" pitchFamily="2" charset="-122"/>
                        </a:rPr>
                        <a:t>2022.10</a:t>
                      </a:r>
                      <a:endParaRPr lang="en-US" altLang="zh-CN" sz="1400" b="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zh-CN" sz="1400" b="0">
                          <a:solidFill>
                            <a:srgbClr val="000000"/>
                          </a:solidFill>
                          <a:latin typeface="宋体" panose="02010600030101010101" pitchFamily="2" charset="-122"/>
                          <a:ea typeface="宋体" panose="02010600030101010101" pitchFamily="2" charset="-122"/>
                        </a:rPr>
                        <a:t>吴帅</a:t>
                      </a:r>
                      <a:endParaRPr lang="zh-CN" sz="1400" b="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zh-CN" sz="1400" b="0">
                          <a:solidFill>
                            <a:srgbClr val="000000"/>
                          </a:solidFill>
                          <a:latin typeface="宋体" panose="02010600030101010101" pitchFamily="2" charset="-122"/>
                          <a:ea typeface="宋体" panose="02010600030101010101" pitchFamily="2" charset="-122"/>
                        </a:rPr>
                        <a:t>谢超</a:t>
                      </a:r>
                      <a:endParaRPr lang="zh-CN" sz="1400" b="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zh-CN" sz="1400" b="0">
                          <a:solidFill>
                            <a:srgbClr val="000000"/>
                          </a:solidFill>
                          <a:latin typeface="宋体" panose="02010600030101010101" pitchFamily="2" charset="-122"/>
                          <a:ea typeface="宋体" panose="02010600030101010101" pitchFamily="2" charset="-122"/>
                        </a:rPr>
                        <a:t>谢超、刘海生、吴帅、徐金鑫、李成杰、林旭嘉</a:t>
                      </a:r>
                      <a:endParaRPr lang="zh-CN" sz="1400" b="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en-US" altLang="zh-CN" sz="1400" b="1">
                          <a:solidFill>
                            <a:srgbClr val="000000"/>
                          </a:solidFill>
                          <a:latin typeface="宋体" panose="02010600030101010101" pitchFamily="2" charset="-122"/>
                          <a:ea typeface="宋体" panose="02010600030101010101" pitchFamily="2" charset="-122"/>
                        </a:rPr>
                        <a:t>20</a:t>
                      </a:r>
                      <a:endParaRPr lang="en-US" altLang="zh-CN" sz="1400" b="1">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en-US" altLang="zh-CN" sz="1400" b="0">
                          <a:solidFill>
                            <a:srgbClr val="000000"/>
                          </a:solidFill>
                          <a:latin typeface="宋体" panose="02010600030101010101" pitchFamily="2" charset="-122"/>
                          <a:ea typeface="宋体" panose="02010600030101010101" pitchFamily="2" charset="-122"/>
                        </a:rPr>
                        <a:t>1</a:t>
                      </a:r>
                      <a:r>
                        <a:rPr lang="zh-CN" altLang="en-US" sz="1400" b="0">
                          <a:solidFill>
                            <a:srgbClr val="000000"/>
                          </a:solidFill>
                          <a:latin typeface="宋体" panose="02010600030101010101" pitchFamily="2" charset="-122"/>
                          <a:ea typeface="宋体" panose="02010600030101010101" pitchFamily="2" charset="-122"/>
                        </a:rPr>
                        <a:t>，</a:t>
                      </a:r>
                      <a:r>
                        <a:rPr lang="en-US" altLang="zh-CN" sz="1400" b="0">
                          <a:solidFill>
                            <a:srgbClr val="000000"/>
                          </a:solidFill>
                          <a:latin typeface="宋体" panose="02010600030101010101" pitchFamily="2" charset="-122"/>
                          <a:ea typeface="宋体" panose="02010600030101010101" pitchFamily="2" charset="-122"/>
                        </a:rPr>
                        <a:t>2</a:t>
                      </a:r>
                      <a:r>
                        <a:rPr lang="zh-CN" altLang="en-US" sz="1400" b="0">
                          <a:solidFill>
                            <a:srgbClr val="000000"/>
                          </a:solidFill>
                          <a:latin typeface="宋体" panose="02010600030101010101" pitchFamily="2" charset="-122"/>
                          <a:ea typeface="宋体" panose="02010600030101010101" pitchFamily="2" charset="-122"/>
                        </a:rPr>
                        <a:t>，</a:t>
                      </a:r>
                      <a:r>
                        <a:rPr lang="en-US" altLang="zh-CN" sz="1400" b="0">
                          <a:solidFill>
                            <a:srgbClr val="000000"/>
                          </a:solidFill>
                          <a:latin typeface="宋体" panose="02010600030101010101" pitchFamily="2" charset="-122"/>
                          <a:ea typeface="宋体" panose="02010600030101010101" pitchFamily="2" charset="-122"/>
                        </a:rPr>
                        <a:t>3</a:t>
                      </a:r>
                      <a:endParaRPr lang="en-US" altLang="zh-CN" sz="1400" b="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c>
                  <a:txBody>
                    <a:bodyPr/>
                    <a:lstStyle/>
                    <a:p>
                      <a:pPr marL="0" indent="0" algn="ctr">
                        <a:spcBef>
                          <a:spcPct val="0"/>
                        </a:spcBef>
                        <a:spcAft>
                          <a:spcPct val="0"/>
                        </a:spcAft>
                      </a:pPr>
                      <a:r>
                        <a:rPr lang="zh-CN" sz="1400" b="0">
                          <a:solidFill>
                            <a:srgbClr val="000000"/>
                          </a:solidFill>
                          <a:latin typeface="宋体" panose="02010600030101010101" pitchFamily="2" charset="-122"/>
                          <a:ea typeface="宋体" panose="02010600030101010101" pitchFamily="2" charset="-122"/>
                        </a:rPr>
                        <a:t>是</a:t>
                      </a:r>
                      <a:endParaRPr lang="zh-CN" sz="1400" b="0">
                        <a:solidFill>
                          <a:srgbClr val="000000"/>
                        </a:solidFill>
                        <a:latin typeface="宋体" panose="02010600030101010101" pitchFamily="2" charset="-122"/>
                        <a:ea typeface="宋体" panose="02010600030101010101" pitchFamily="2" charset="-122"/>
                      </a:endParaRPr>
                    </a:p>
                  </a:txBody>
                  <a:tcPr marL="0" marR="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noFill/>
                  </a:tcPr>
                </a:tc>
              </a:tr>
            </a:tbl>
          </a:graphicData>
        </a:graphic>
      </p:graphicFrame>
      <p:sp>
        <p:nvSpPr>
          <p:cNvPr id="4" name="文本框 3"/>
          <p:cNvSpPr txBox="1"/>
          <p:nvPr/>
        </p:nvSpPr>
        <p:spPr>
          <a:xfrm>
            <a:off x="767715" y="2315210"/>
            <a:ext cx="5200015" cy="365125"/>
          </a:xfrm>
          <a:prstGeom prst="rect">
            <a:avLst/>
          </a:prstGeom>
          <a:solidFill>
            <a:schemeClr val="accent2"/>
          </a:solidFill>
        </p:spPr>
        <p:txBody>
          <a:bodyPr wrap="square">
            <a:noAutofit/>
          </a:bodyPr>
          <a:lstStyle/>
          <a:p>
            <a:pPr lvl="0" indent="34925" algn="ctr">
              <a:lnSpc>
                <a:spcPct val="110000"/>
              </a:lnSpc>
              <a:buClrTx/>
              <a:buSzTx/>
              <a:buFontTx/>
            </a:pPr>
            <a:r>
              <a:rPr lang="zh-CN" altLang="en-US" sz="1200" b="1" kern="100" dirty="0">
                <a:solidFill>
                  <a:schemeClr val="bg1"/>
                </a:solidFill>
                <a:latin typeface="Adobe 黑体 Std R" panose="020B0400000000000000" pitchFamily="34" charset="-122"/>
                <a:ea typeface="Adobe 黑体 Std R" panose="020B0400000000000000" pitchFamily="34" charset="-122"/>
                <a:sym typeface="+mn-ea"/>
              </a:rPr>
              <a:t>《双扭曲斜拉索塔体安装施工技术》</a:t>
            </a:r>
            <a:r>
              <a:rPr lang="zh-CN" altLang="en-US" sz="1200" b="1" kern="100" dirty="0">
                <a:solidFill>
                  <a:schemeClr val="bg1"/>
                </a:solidFill>
                <a:latin typeface="Adobe 黑体 Std R" panose="020B0400000000000000" pitchFamily="34" charset="-122"/>
                <a:ea typeface="Adobe 黑体 Std R" panose="020B0400000000000000" pitchFamily="34" charset="-122"/>
                <a:sym typeface="+mn-ea"/>
              </a:rPr>
              <a:t>被中国建筑金属协会被评为优秀论文</a:t>
            </a:r>
            <a:endParaRPr lang="zh-CN" altLang="en-US" sz="12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5" name="图片 4"/>
          <p:cNvPicPr/>
          <p:nvPr/>
        </p:nvPicPr>
        <p:blipFill>
          <a:blip r:embed="rId2"/>
          <a:stretch>
            <a:fillRect/>
          </a:stretch>
        </p:blipFill>
        <p:spPr>
          <a:xfrm>
            <a:off x="407035" y="2946400"/>
            <a:ext cx="2197735" cy="3491865"/>
          </a:xfrm>
          <a:prstGeom prst="rect">
            <a:avLst/>
          </a:prstGeom>
        </p:spPr>
      </p:pic>
      <p:pic>
        <p:nvPicPr>
          <p:cNvPr id="7" name="图片 6"/>
          <p:cNvPicPr/>
          <p:nvPr/>
        </p:nvPicPr>
        <p:blipFill>
          <a:blip r:embed="rId3"/>
          <a:stretch>
            <a:fillRect/>
          </a:stretch>
        </p:blipFill>
        <p:spPr>
          <a:xfrm>
            <a:off x="2495550" y="2924810"/>
            <a:ext cx="2540635" cy="3526155"/>
          </a:xfrm>
          <a:prstGeom prst="rect">
            <a:avLst/>
          </a:prstGeom>
        </p:spPr>
      </p:pic>
      <p:pic>
        <p:nvPicPr>
          <p:cNvPr id="8" name="图片 7"/>
          <p:cNvPicPr/>
          <p:nvPr/>
        </p:nvPicPr>
        <p:blipFill>
          <a:blip r:embed="rId4"/>
          <a:stretch>
            <a:fillRect/>
          </a:stretch>
        </p:blipFill>
        <p:spPr>
          <a:xfrm>
            <a:off x="4727575" y="2896870"/>
            <a:ext cx="1953260" cy="3560445"/>
          </a:xfrm>
          <a:prstGeom prst="rect">
            <a:avLst/>
          </a:prstGeom>
        </p:spPr>
      </p:pic>
      <p:sp>
        <p:nvSpPr>
          <p:cNvPr id="21" name="文本框 20"/>
          <p:cNvSpPr txBox="1"/>
          <p:nvPr/>
        </p:nvSpPr>
        <p:spPr>
          <a:xfrm>
            <a:off x="8172450" y="2312670"/>
            <a:ext cx="2062480" cy="331470"/>
          </a:xfrm>
          <a:prstGeom prst="rect">
            <a:avLst/>
          </a:prstGeom>
          <a:solidFill>
            <a:schemeClr val="accent2"/>
          </a:solidFill>
        </p:spPr>
        <p:txBody>
          <a:bodyPr wrap="square">
            <a:noAutofit/>
          </a:bodyPr>
          <a:lstStyle/>
          <a:p>
            <a:pPr lvl="0" indent="34925" algn="ctr">
              <a:lnSpc>
                <a:spcPct val="110000"/>
              </a:lnSpc>
              <a:buClrTx/>
              <a:buSzTx/>
              <a:buFontTx/>
            </a:pPr>
            <a:r>
              <a:rPr lang="zh-CN" altLang="en-US" sz="1200" b="1" kern="100" dirty="0">
                <a:solidFill>
                  <a:schemeClr val="bg1"/>
                </a:solidFill>
                <a:latin typeface="Adobe 黑体 Std R" panose="020B0400000000000000" pitchFamily="34" charset="-122"/>
                <a:ea typeface="Adobe 黑体 Std R" panose="020B0400000000000000" pitchFamily="34" charset="-122"/>
                <a:sym typeface="+mn-ea"/>
              </a:rPr>
              <a:t>《一种桥塔施工操作平台》</a:t>
            </a:r>
            <a:endParaRPr lang="zh-CN" altLang="en-US" sz="12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22" name="图片 21"/>
          <p:cNvPicPr/>
          <p:nvPr/>
        </p:nvPicPr>
        <p:blipFill>
          <a:blip r:embed="rId5"/>
          <a:stretch>
            <a:fillRect/>
          </a:stretch>
        </p:blipFill>
        <p:spPr>
          <a:xfrm>
            <a:off x="6671945" y="2743835"/>
            <a:ext cx="2552065" cy="3707765"/>
          </a:xfrm>
          <a:prstGeom prst="rect">
            <a:avLst/>
          </a:prstGeom>
        </p:spPr>
      </p:pic>
      <p:pic>
        <p:nvPicPr>
          <p:cNvPr id="24" name="图片 23"/>
          <p:cNvPicPr/>
          <p:nvPr/>
        </p:nvPicPr>
        <p:blipFill>
          <a:blip r:embed="rId6"/>
          <a:srcRect l="4529" t="4419" r="-849"/>
          <a:stretch>
            <a:fillRect/>
          </a:stretch>
        </p:blipFill>
        <p:spPr>
          <a:xfrm>
            <a:off x="9335770" y="2743835"/>
            <a:ext cx="2494915" cy="3712845"/>
          </a:xfrm>
          <a:prstGeom prst="rect">
            <a:avLst/>
          </a:prstGeom>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438221" y="2180430"/>
            <a:ext cx="1802813" cy="14107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5134" name="TextBox 22"/>
          <p:cNvSpPr txBox="1"/>
          <p:nvPr/>
        </p:nvSpPr>
        <p:spPr>
          <a:xfrm>
            <a:off x="1438222" y="2180430"/>
            <a:ext cx="1802812" cy="1419225"/>
          </a:xfrm>
          <a:prstGeom prst="rect">
            <a:avLst/>
          </a:prstGeom>
          <a:noFill/>
          <a:ln w="9525">
            <a:noFill/>
          </a:ln>
        </p:spPr>
        <p:txBody>
          <a:bodyPr wrap="square" anchor="t">
            <a:spAutoFit/>
          </a:bodyPr>
          <a:lstStyle/>
          <a:p>
            <a:pPr algn="ctr"/>
            <a:r>
              <a:rPr lang="en-US" altLang="zh-CN" sz="8630" b="1" dirty="0">
                <a:solidFill>
                  <a:srgbClr val="007CE2"/>
                </a:solidFill>
                <a:latin typeface="方正粗黑宋简体" panose="02000000000000000000" pitchFamily="2" charset="-122"/>
                <a:ea typeface="方正粗黑宋简体" panose="02000000000000000000" pitchFamily="2" charset="-122"/>
              </a:rPr>
              <a:t>01</a:t>
            </a:r>
            <a:endParaRPr lang="en-US" altLang="zh-CN" sz="8630" b="1" dirty="0">
              <a:solidFill>
                <a:srgbClr val="007CE2"/>
              </a:solidFill>
              <a:latin typeface="方正粗黑宋简体" panose="02000000000000000000" pitchFamily="2" charset="-122"/>
              <a:ea typeface="方正粗黑宋简体" panose="02000000000000000000" pitchFamily="2" charset="-122"/>
            </a:endParaRPr>
          </a:p>
        </p:txBody>
      </p:sp>
      <p:sp>
        <p:nvSpPr>
          <p:cNvPr id="3" name="文本框 2"/>
          <p:cNvSpPr txBox="1"/>
          <p:nvPr/>
        </p:nvSpPr>
        <p:spPr>
          <a:xfrm>
            <a:off x="3982085" y="2277110"/>
            <a:ext cx="5259070" cy="1106805"/>
          </a:xfrm>
          <a:prstGeom prst="rect">
            <a:avLst/>
          </a:prstGeom>
        </p:spPr>
        <p:txBody>
          <a:bodyPr wrap="square">
            <a:spAutoFit/>
          </a:bodyPr>
          <a:p>
            <a:pPr marL="0" indent="0" algn="just" defTabSz="266700">
              <a:lnSpc>
                <a:spcPct val="110000"/>
              </a:lnSpc>
              <a:spcBef>
                <a:spcPct val="0"/>
              </a:spcBef>
              <a:spcAft>
                <a:spcPct val="0"/>
              </a:spcAft>
            </a:pPr>
            <a:r>
              <a:rPr lang="zh-CN" altLang="zh-CN" sz="6000" b="1" dirty="0">
                <a:solidFill>
                  <a:schemeClr val="bg1"/>
                </a:solidFill>
                <a:latin typeface="思源黑体 CN Heavy" panose="020B0A00000000000000" pitchFamily="34" charset="-122"/>
                <a:ea typeface="思源黑体 CN Heavy" panose="020B0A00000000000000" pitchFamily="34" charset="-122"/>
              </a:rPr>
              <a:t>项目基本情况</a:t>
            </a:r>
            <a:endParaRPr lang="zh-CN" altLang="zh-CN" sz="6000" b="1" dirty="0">
              <a:solidFill>
                <a:schemeClr val="bg1"/>
              </a:solidFill>
              <a:latin typeface="思源黑体 CN Heavy" panose="020B0A00000000000000" pitchFamily="34" charset="-122"/>
              <a:ea typeface="思源黑体 CN Heavy" panose="020B0A00000000000000" pitchFamily="34" charset="-122"/>
              <a:hlinkClick r:id="rId1" action="ppaction://hlinkfile"/>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438221" y="2180430"/>
            <a:ext cx="1802813" cy="14107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5134" name="TextBox 22"/>
          <p:cNvSpPr txBox="1"/>
          <p:nvPr/>
        </p:nvSpPr>
        <p:spPr>
          <a:xfrm>
            <a:off x="1438222" y="2180430"/>
            <a:ext cx="1802812" cy="1419225"/>
          </a:xfrm>
          <a:prstGeom prst="rect">
            <a:avLst/>
          </a:prstGeom>
          <a:noFill/>
          <a:ln w="9525">
            <a:noFill/>
          </a:ln>
        </p:spPr>
        <p:txBody>
          <a:bodyPr wrap="square" anchor="t">
            <a:spAutoFit/>
          </a:bodyPr>
          <a:lstStyle/>
          <a:p>
            <a:pPr algn="ctr"/>
            <a:r>
              <a:rPr lang="en-US" altLang="zh-CN" sz="8630" b="1" dirty="0">
                <a:solidFill>
                  <a:srgbClr val="007CE2"/>
                </a:solidFill>
                <a:latin typeface="方正粗黑宋简体" panose="02000000000000000000" pitchFamily="2" charset="-122"/>
                <a:ea typeface="方正粗黑宋简体" panose="02000000000000000000" pitchFamily="2" charset="-122"/>
              </a:rPr>
              <a:t>09</a:t>
            </a:r>
            <a:endParaRPr lang="en-US" altLang="zh-CN" sz="8630" b="1" dirty="0">
              <a:solidFill>
                <a:srgbClr val="007CE2"/>
              </a:solidFill>
              <a:latin typeface="方正粗黑宋简体" panose="02000000000000000000" pitchFamily="2" charset="-122"/>
              <a:ea typeface="方正粗黑宋简体" panose="02000000000000000000" pitchFamily="2" charset="-122"/>
            </a:endParaRPr>
          </a:p>
        </p:txBody>
      </p:sp>
      <p:sp>
        <p:nvSpPr>
          <p:cNvPr id="3" name="文本框 2"/>
          <p:cNvSpPr txBox="1"/>
          <p:nvPr/>
        </p:nvSpPr>
        <p:spPr>
          <a:xfrm>
            <a:off x="4008120" y="1845310"/>
            <a:ext cx="5309870" cy="1938020"/>
          </a:xfrm>
          <a:prstGeom prst="rect">
            <a:avLst/>
          </a:prstGeom>
        </p:spPr>
        <p:txBody>
          <a:bodyPr wrap="square">
            <a:spAutoFit/>
          </a:bodyPr>
          <a:p>
            <a:pPr marL="0" indent="0" algn="ctr" defTabSz="266700">
              <a:lnSpc>
                <a:spcPct val="100000"/>
              </a:lnSpc>
              <a:spcBef>
                <a:spcPct val="0"/>
              </a:spcBef>
              <a:spcAft>
                <a:spcPct val="0"/>
              </a:spcAft>
            </a:pPr>
            <a:r>
              <a:rPr lang="zh-CN" altLang="zh-CN" sz="6000" b="1" dirty="0">
                <a:solidFill>
                  <a:schemeClr val="bg1"/>
                </a:solidFill>
                <a:latin typeface="思源黑体 CN Heavy" panose="020B0A00000000000000" pitchFamily="34" charset="-122"/>
                <a:ea typeface="思源黑体 CN Heavy" panose="020B0A00000000000000" pitchFamily="34" charset="-122"/>
              </a:rPr>
              <a:t>主要知识产权</a:t>
            </a:r>
            <a:endParaRPr lang="zh-CN" altLang="zh-CN" sz="6000" b="1" dirty="0">
              <a:solidFill>
                <a:schemeClr val="bg1"/>
              </a:solidFill>
              <a:latin typeface="思源黑体 CN Heavy" panose="020B0A00000000000000" pitchFamily="34" charset="-122"/>
              <a:ea typeface="思源黑体 CN Heavy" panose="020B0A00000000000000" pitchFamily="34" charset="-122"/>
            </a:endParaRPr>
          </a:p>
          <a:p>
            <a:pPr marL="0" indent="0" algn="ctr" defTabSz="266700">
              <a:lnSpc>
                <a:spcPct val="100000"/>
              </a:lnSpc>
              <a:spcBef>
                <a:spcPct val="0"/>
              </a:spcBef>
              <a:spcAft>
                <a:spcPct val="0"/>
              </a:spcAft>
            </a:pPr>
            <a:r>
              <a:rPr lang="zh-CN" altLang="zh-CN" sz="6000" b="1" dirty="0">
                <a:solidFill>
                  <a:schemeClr val="bg1"/>
                </a:solidFill>
                <a:latin typeface="思源黑体 CN Heavy" panose="020B0A00000000000000" pitchFamily="34" charset="-122"/>
                <a:ea typeface="思源黑体 CN Heavy" panose="020B0A00000000000000" pitchFamily="34" charset="-122"/>
              </a:rPr>
              <a:t>证</a:t>
            </a:r>
            <a:r>
              <a:rPr lang="en-US" altLang="zh-CN" sz="6000" b="1" dirty="0">
                <a:solidFill>
                  <a:schemeClr val="bg1"/>
                </a:solidFill>
                <a:latin typeface="思源黑体 CN Heavy" panose="020B0A00000000000000" pitchFamily="34" charset="-122"/>
                <a:ea typeface="思源黑体 CN Heavy" panose="020B0A00000000000000" pitchFamily="34" charset="-122"/>
              </a:rPr>
              <a:t>   </a:t>
            </a:r>
            <a:r>
              <a:rPr lang="zh-CN" altLang="zh-CN" sz="6000" b="1" dirty="0">
                <a:solidFill>
                  <a:schemeClr val="bg1"/>
                </a:solidFill>
                <a:latin typeface="思源黑体 CN Heavy" panose="020B0A00000000000000" pitchFamily="34" charset="-122"/>
                <a:ea typeface="思源黑体 CN Heavy" panose="020B0A00000000000000" pitchFamily="34" charset="-122"/>
              </a:rPr>
              <a:t>明	</a:t>
            </a:r>
            <a:endParaRPr lang="zh-CN" altLang="zh-CN" sz="6000" b="1" dirty="0">
              <a:solidFill>
                <a:schemeClr val="bg1"/>
              </a:solidFill>
              <a:latin typeface="思源黑体 CN Heavy" panose="020B0A00000000000000" pitchFamily="34" charset="-122"/>
              <a:ea typeface="思源黑体 CN Heavy" panose="020B0A00000000000000" pitchFamily="34" charset="-122"/>
              <a:hlinkClick r:id="rId1" action="ppaction://hlinkfile"/>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燕尾形 16"/>
          <p:cNvSpPr/>
          <p:nvPr/>
        </p:nvSpPr>
        <p:spPr>
          <a:xfrm>
            <a:off x="335280" y="116840"/>
            <a:ext cx="3730625"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r>
              <a:rPr lang="zh-CN" altLang="en-US" sz="1800">
                <a:ln w="15875">
                  <a:solidFill>
                    <a:schemeClr val="bg1"/>
                  </a:solidFill>
                </a:ln>
                <a:solidFill>
                  <a:schemeClr val="bg1"/>
                </a:solidFill>
                <a:effectLst/>
                <a:sym typeface="+mn-ea"/>
              </a:rPr>
              <a:t>九、主要知识产权证明目录</a:t>
            </a:r>
            <a:endParaRPr lang="zh-CN" altLang="en-US" sz="1800">
              <a:ln w="15875">
                <a:solidFill>
                  <a:schemeClr val="bg1"/>
                </a:solidFill>
              </a:ln>
              <a:solidFill>
                <a:schemeClr val="bg1"/>
              </a:solidFill>
              <a:effectLst/>
              <a:sym typeface="+mn-ea"/>
            </a:endParaRPr>
          </a:p>
        </p:txBody>
      </p:sp>
      <p:sp>
        <p:nvSpPr>
          <p:cNvPr id="5" name="文本框 4"/>
          <p:cNvSpPr txBox="1"/>
          <p:nvPr>
            <p:custDataLst>
              <p:tags r:id="rId1"/>
            </p:custDataLst>
          </p:nvPr>
        </p:nvSpPr>
        <p:spPr>
          <a:xfrm>
            <a:off x="7967980" y="3603625"/>
            <a:ext cx="2878455" cy="327660"/>
          </a:xfrm>
          <a:prstGeom prst="rect">
            <a:avLst/>
          </a:prstGeom>
          <a:solidFill>
            <a:schemeClr val="accent2"/>
          </a:solidFill>
        </p:spPr>
        <p:txBody>
          <a:bodyPr wrap="square">
            <a:spAutoFit/>
          </a:bodyPr>
          <a:lstStyle/>
          <a:p>
            <a:pPr lvl="0" indent="34925" algn="ctr">
              <a:lnSpc>
                <a:spcPct val="11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2024年发明专利成果授权-</a:t>
            </a:r>
            <a:r>
              <a:rPr lang="zh-CN" altLang="en-US" sz="1400" b="1" kern="100" dirty="0">
                <a:solidFill>
                  <a:srgbClr val="FF0000"/>
                </a:solidFill>
                <a:latin typeface="Adobe 黑体 Std R" panose="020B0400000000000000" pitchFamily="34" charset="-122"/>
                <a:ea typeface="Adobe 黑体 Std R" panose="020B0400000000000000" pitchFamily="34" charset="-122"/>
                <a:sym typeface="+mn-ea"/>
              </a:rPr>
              <a:t>4件</a:t>
            </a:r>
            <a:endParaRPr lang="zh-CN" altLang="en-US" sz="1400" b="1" kern="100" dirty="0">
              <a:solidFill>
                <a:srgbClr val="FF0000"/>
              </a:solidFill>
              <a:latin typeface="Adobe 黑体 Std R" panose="020B0400000000000000" pitchFamily="34" charset="-122"/>
              <a:ea typeface="Adobe 黑体 Std R" panose="020B0400000000000000" pitchFamily="34" charset="-122"/>
              <a:sym typeface="+mn-ea"/>
            </a:endParaRPr>
          </a:p>
        </p:txBody>
      </p:sp>
      <p:pic>
        <p:nvPicPr>
          <p:cNvPr id="8" name="图片 7"/>
          <p:cNvPicPr/>
          <p:nvPr/>
        </p:nvPicPr>
        <p:blipFill>
          <a:blip r:embed="rId2"/>
          <a:stretch>
            <a:fillRect/>
          </a:stretch>
        </p:blipFill>
        <p:spPr>
          <a:xfrm>
            <a:off x="6671945" y="4116705"/>
            <a:ext cx="1800860" cy="2399665"/>
          </a:xfrm>
          <a:prstGeom prst="rect">
            <a:avLst/>
          </a:prstGeom>
        </p:spPr>
      </p:pic>
      <p:pic>
        <p:nvPicPr>
          <p:cNvPr id="21" name="图片 20"/>
          <p:cNvPicPr/>
          <p:nvPr>
            <p:custDataLst>
              <p:tags r:id="rId3"/>
            </p:custDataLst>
          </p:nvPr>
        </p:nvPicPr>
        <p:blipFill>
          <a:blip r:embed="rId4"/>
          <a:stretch>
            <a:fillRect/>
          </a:stretch>
        </p:blipFill>
        <p:spPr>
          <a:xfrm>
            <a:off x="7967980" y="4116705"/>
            <a:ext cx="2106930" cy="2263140"/>
          </a:xfrm>
          <a:prstGeom prst="rect">
            <a:avLst/>
          </a:prstGeom>
        </p:spPr>
      </p:pic>
      <p:pic>
        <p:nvPicPr>
          <p:cNvPr id="23" name="图片 22"/>
          <p:cNvPicPr/>
          <p:nvPr>
            <p:custDataLst>
              <p:tags r:id="rId5"/>
            </p:custDataLst>
          </p:nvPr>
        </p:nvPicPr>
        <p:blipFill>
          <a:blip r:embed="rId6"/>
          <a:stretch>
            <a:fillRect/>
          </a:stretch>
        </p:blipFill>
        <p:spPr>
          <a:xfrm>
            <a:off x="8885555" y="4044950"/>
            <a:ext cx="2168525" cy="2451100"/>
          </a:xfrm>
          <a:prstGeom prst="rect">
            <a:avLst/>
          </a:prstGeom>
        </p:spPr>
      </p:pic>
      <p:pic>
        <p:nvPicPr>
          <p:cNvPr id="22" name="图片 21"/>
          <p:cNvPicPr/>
          <p:nvPr>
            <p:custDataLst>
              <p:tags r:id="rId7"/>
            </p:custDataLst>
          </p:nvPr>
        </p:nvPicPr>
        <p:blipFill>
          <a:blip r:embed="rId8"/>
          <a:stretch>
            <a:fillRect/>
          </a:stretch>
        </p:blipFill>
        <p:spPr>
          <a:xfrm>
            <a:off x="10344150" y="4043680"/>
            <a:ext cx="1730375" cy="2336165"/>
          </a:xfrm>
          <a:prstGeom prst="rect">
            <a:avLst/>
          </a:prstGeom>
        </p:spPr>
      </p:pic>
      <p:graphicFrame>
        <p:nvGraphicFramePr>
          <p:cNvPr id="2" name="表格 1"/>
          <p:cNvGraphicFramePr/>
          <p:nvPr>
            <p:custDataLst>
              <p:tags r:id="rId9"/>
            </p:custDataLst>
          </p:nvPr>
        </p:nvGraphicFramePr>
        <p:xfrm>
          <a:off x="6890385" y="1180465"/>
          <a:ext cx="5006340" cy="2325370"/>
        </p:xfrm>
        <a:graphic>
          <a:graphicData uri="http://schemas.openxmlformats.org/drawingml/2006/table">
            <a:tbl>
              <a:tblPr/>
              <a:tblGrid>
                <a:gridCol w="980440"/>
                <a:gridCol w="1423035"/>
                <a:gridCol w="942975"/>
                <a:gridCol w="586105"/>
                <a:gridCol w="1073785"/>
              </a:tblGrid>
              <a:tr h="271780">
                <a:tc rowSpan="2">
                  <a:txBody>
                    <a:bodyPr/>
                    <a:lstStyle/>
                    <a:p>
                      <a:pPr marL="0" indent="0" algn="ctr">
                        <a:lnSpc>
                          <a:spcPts val="2000"/>
                        </a:lnSpc>
                        <a:spcBef>
                          <a:spcPct val="0"/>
                        </a:spcBef>
                        <a:spcAft>
                          <a:spcPct val="0"/>
                        </a:spcAft>
                        <a:buNone/>
                      </a:pPr>
                      <a:r>
                        <a:rPr lang="zh-CN" sz="1400" b="1">
                          <a:latin typeface="Times New Roman" panose="02020603050405020304"/>
                          <a:ea typeface="宋体" panose="02010600030101010101" pitchFamily="2" charset="-122"/>
                          <a:sym typeface="+mn-ea"/>
                        </a:rPr>
                        <a:t>创新项目</a:t>
                      </a:r>
                      <a:endParaRPr lang="zh-CN" sz="1400" b="1">
                        <a:latin typeface="Times New Roman" panose="02020603050405020304"/>
                        <a:ea typeface="宋体" panose="02010600030101010101" pitchFamily="2" charset="-122"/>
                      </a:endParaRPr>
                    </a:p>
                    <a:p>
                      <a:pPr marL="0" indent="0" algn="ctr">
                        <a:lnSpc>
                          <a:spcPts val="2000"/>
                        </a:lnSpc>
                        <a:spcBef>
                          <a:spcPct val="0"/>
                        </a:spcBef>
                        <a:spcAft>
                          <a:spcPct val="0"/>
                        </a:spcAft>
                        <a:buNone/>
                      </a:pPr>
                      <a:endParaRPr lang="zh-CN" altLang="en-US" sz="1400" b="1">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3">
                  <a:txBody>
                    <a:bodyPr/>
                    <a:lstStyle/>
                    <a:p>
                      <a:pPr marL="0" indent="0" algn="ctr">
                        <a:lnSpc>
                          <a:spcPts val="2000"/>
                        </a:lnSpc>
                        <a:spcBef>
                          <a:spcPct val="0"/>
                        </a:spcBef>
                        <a:spcAft>
                          <a:spcPct val="0"/>
                        </a:spcAft>
                      </a:pPr>
                      <a:r>
                        <a:rPr lang="zh-CN" sz="1400" b="1">
                          <a:latin typeface="Times New Roman" panose="02020603050405020304"/>
                          <a:ea typeface="宋体" panose="02010600030101010101" pitchFamily="2" charset="-122"/>
                        </a:rPr>
                        <a:t>数量</a:t>
                      </a:r>
                      <a:endParaRPr lang="zh-CN" sz="1400" b="1">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rowSpan="2">
                  <a:txBody>
                    <a:bodyPr/>
                    <a:lstStyle/>
                    <a:p>
                      <a:pPr marL="0" indent="0" algn="ctr">
                        <a:lnSpc>
                          <a:spcPts val="2000"/>
                        </a:lnSpc>
                        <a:spcBef>
                          <a:spcPct val="0"/>
                        </a:spcBef>
                        <a:spcAft>
                          <a:spcPct val="0"/>
                        </a:spcAft>
                      </a:pPr>
                      <a:r>
                        <a:rPr lang="zh-CN" sz="1400" b="1">
                          <a:latin typeface="Times New Roman" panose="02020603050405020304"/>
                          <a:ea typeface="宋体" panose="02010600030101010101" pitchFamily="2" charset="-122"/>
                        </a:rPr>
                        <a:t>备注</a:t>
                      </a:r>
                      <a:endParaRPr lang="zh-CN" sz="1400" b="1">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28320">
                <a:tc v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a:txBody>
                    <a:bodyPr/>
                    <a:lstStyle/>
                    <a:p>
                      <a:pPr marL="0" indent="0" algn="ctr">
                        <a:lnSpc>
                          <a:spcPts val="2000"/>
                        </a:lnSpc>
                        <a:spcBef>
                          <a:spcPct val="0"/>
                        </a:spcBef>
                        <a:spcAft>
                          <a:spcPct val="0"/>
                        </a:spcAft>
                      </a:pPr>
                      <a:r>
                        <a:rPr lang="en-US" altLang="zh-CN" sz="1400" b="1">
                          <a:latin typeface="Times New Roman" panose="02020603050405020304"/>
                          <a:ea typeface="Times New Roman" panose="02020603050405020304"/>
                        </a:rPr>
                        <a:t>2023</a:t>
                      </a:r>
                      <a:r>
                        <a:rPr lang="zh-CN" sz="1400" b="1">
                          <a:latin typeface="Times New Roman" panose="02020603050405020304"/>
                          <a:ea typeface="宋体" panose="02010600030101010101" pitchFamily="2" charset="-122"/>
                        </a:rPr>
                        <a:t>年度及以前</a:t>
                      </a:r>
                      <a:endParaRPr lang="zh-CN" sz="1400" b="1">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ts val="2000"/>
                        </a:lnSpc>
                        <a:spcBef>
                          <a:spcPct val="0"/>
                        </a:spcBef>
                        <a:spcAft>
                          <a:spcPct val="0"/>
                        </a:spcAft>
                      </a:pPr>
                      <a:r>
                        <a:rPr lang="en-US" altLang="zh-CN" sz="1400" b="1">
                          <a:latin typeface="Times New Roman" panose="02020603050405020304"/>
                          <a:ea typeface="Times New Roman" panose="02020603050405020304"/>
                        </a:rPr>
                        <a:t>2024</a:t>
                      </a:r>
                      <a:r>
                        <a:rPr lang="zh-CN" sz="1400" b="1">
                          <a:latin typeface="Times New Roman" panose="02020603050405020304"/>
                          <a:ea typeface="宋体" panose="02010600030101010101" pitchFamily="2" charset="-122"/>
                        </a:rPr>
                        <a:t>年</a:t>
                      </a:r>
                      <a:endParaRPr lang="zh-CN" sz="1400" b="1">
                        <a:latin typeface="Times New Roman" panose="02020603050405020304"/>
                        <a:ea typeface="宋体" panose="02010600030101010101" pitchFamily="2" charset="-122"/>
                      </a:endParaRPr>
                    </a:p>
                    <a:p>
                      <a:pPr marL="0" indent="0" algn="ctr">
                        <a:lnSpc>
                          <a:spcPts val="2000"/>
                        </a:lnSpc>
                        <a:spcBef>
                          <a:spcPct val="0"/>
                        </a:spcBef>
                        <a:spcAft>
                          <a:spcPct val="0"/>
                        </a:spcAft>
                      </a:pPr>
                      <a:r>
                        <a:rPr lang="zh-CN" sz="1400" b="1">
                          <a:latin typeface="Times New Roman" panose="02020603050405020304"/>
                          <a:ea typeface="宋体" panose="02010600030101010101" pitchFamily="2" charset="-122"/>
                        </a:rPr>
                        <a:t>新增</a:t>
                      </a:r>
                      <a:endParaRPr lang="zh-CN" sz="1400" b="1">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ts val="2000"/>
                        </a:lnSpc>
                        <a:spcBef>
                          <a:spcPct val="0"/>
                        </a:spcBef>
                        <a:spcAft>
                          <a:spcPct val="0"/>
                        </a:spcAft>
                      </a:pPr>
                      <a:r>
                        <a:rPr lang="zh-CN" sz="1400" b="1">
                          <a:latin typeface="Times New Roman" panose="02020603050405020304"/>
                          <a:ea typeface="宋体" panose="02010600030101010101" pitchFamily="2" charset="-122"/>
                        </a:rPr>
                        <a:t>汇总</a:t>
                      </a:r>
                      <a:endParaRPr lang="zh-CN" sz="1400" b="1">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B w="6350" cap="flat" cmpd="sng">
                      <a:solidFill>
                        <a:srgbClr val="000008"/>
                      </a:solidFill>
                      <a:prstDash val="solid"/>
                      <a:headEnd type="none" w="med" len="med"/>
                      <a:tailEnd type="none" w="med" len="med"/>
                    </a:lnB>
                  </a:tcPr>
                </a:tc>
              </a:tr>
              <a:tr h="351790">
                <a:tc>
                  <a:txBody>
                    <a:bodyPr/>
                    <a:lstStyle/>
                    <a:p>
                      <a:pPr marL="0" indent="0" algn="ctr">
                        <a:lnSpc>
                          <a:spcPts val="2000"/>
                        </a:lnSpc>
                        <a:spcBef>
                          <a:spcPct val="0"/>
                        </a:spcBef>
                        <a:spcAft>
                          <a:spcPct val="0"/>
                        </a:spcAft>
                      </a:pPr>
                      <a:r>
                        <a:rPr lang="zh-CN" sz="1400">
                          <a:latin typeface="Times New Roman" panose="02020603050405020304"/>
                          <a:ea typeface="宋体" panose="02010600030101010101" pitchFamily="2" charset="-122"/>
                        </a:rPr>
                        <a:t>发明专利</a:t>
                      </a:r>
                      <a:endParaRPr lang="zh-CN" sz="1400">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ts val="2000"/>
                        </a:lnSpc>
                        <a:spcBef>
                          <a:spcPct val="0"/>
                        </a:spcBef>
                        <a:spcAft>
                          <a:spcPct val="0"/>
                        </a:spcAft>
                      </a:pPr>
                      <a:r>
                        <a:rPr lang="en-US" altLang="zh-CN" sz="1400">
                          <a:latin typeface="Times New Roman" panose="02020603050405020304"/>
                          <a:ea typeface="Times New Roman" panose="02020603050405020304"/>
                        </a:rPr>
                        <a:t>8</a:t>
                      </a:r>
                      <a:r>
                        <a:rPr lang="zh-CN" sz="1400">
                          <a:latin typeface="Times New Roman" panose="02020603050405020304"/>
                          <a:ea typeface="宋体" panose="02010600030101010101" pitchFamily="2" charset="-122"/>
                        </a:rPr>
                        <a:t>件</a:t>
                      </a:r>
                      <a:endParaRPr lang="zh-CN" sz="1400">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ts val="2000"/>
                        </a:lnSpc>
                        <a:spcBef>
                          <a:spcPct val="0"/>
                        </a:spcBef>
                        <a:spcAft>
                          <a:spcPct val="0"/>
                        </a:spcAft>
                      </a:pPr>
                      <a:r>
                        <a:rPr lang="en-US" altLang="zh-CN" sz="1400">
                          <a:solidFill>
                            <a:srgbClr val="FF0000"/>
                          </a:solidFill>
                          <a:latin typeface="Times New Roman" panose="02020603050405020304"/>
                          <a:ea typeface="Times New Roman" panose="02020603050405020304"/>
                        </a:rPr>
                        <a:t>4</a:t>
                      </a:r>
                      <a:r>
                        <a:rPr lang="zh-CN" sz="1400">
                          <a:solidFill>
                            <a:srgbClr val="FF0000"/>
                          </a:solidFill>
                          <a:latin typeface="Times New Roman" panose="02020603050405020304"/>
                          <a:ea typeface="宋体" panose="02010600030101010101" pitchFamily="2" charset="-122"/>
                        </a:rPr>
                        <a:t>件</a:t>
                      </a:r>
                      <a:endParaRPr lang="zh-CN" sz="1400">
                        <a:solidFill>
                          <a:srgbClr val="FF0000"/>
                        </a:solidFill>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rowSpan="4">
                  <a:txBody>
                    <a:bodyPr/>
                    <a:lstStyle/>
                    <a:p>
                      <a:pPr marL="0" indent="0" algn="ctr">
                        <a:lnSpc>
                          <a:spcPts val="2000"/>
                        </a:lnSpc>
                        <a:spcBef>
                          <a:spcPct val="0"/>
                        </a:spcBef>
                        <a:spcAft>
                          <a:spcPct val="0"/>
                        </a:spcAft>
                      </a:pPr>
                      <a:r>
                        <a:rPr lang="en-US" altLang="zh-CN" sz="1400">
                          <a:latin typeface="Times New Roman" panose="02020603050405020304"/>
                          <a:ea typeface="Times New Roman" panose="02020603050405020304"/>
                        </a:rPr>
                        <a:t>100</a:t>
                      </a:r>
                      <a:r>
                        <a:rPr lang="zh-CN" sz="1400">
                          <a:latin typeface="Times New Roman" panose="02020603050405020304"/>
                          <a:ea typeface="宋体" panose="02010600030101010101" pitchFamily="2" charset="-122"/>
                        </a:rPr>
                        <a:t>件</a:t>
                      </a:r>
                      <a:endParaRPr lang="zh-CN" sz="1400">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ts val="2000"/>
                        </a:lnSpc>
                        <a:spcBef>
                          <a:spcPct val="0"/>
                        </a:spcBef>
                        <a:spcAft>
                          <a:spcPct val="0"/>
                        </a:spcAft>
                      </a:pPr>
                      <a:r>
                        <a:rPr lang="zh-CN" sz="1400">
                          <a:latin typeface="Times New Roman" panose="02020603050405020304"/>
                          <a:ea typeface="宋体" panose="02010600030101010101" pitchFamily="2" charset="-122"/>
                        </a:rPr>
                        <a:t>已授权</a:t>
                      </a:r>
                      <a:endParaRPr lang="zh-CN" sz="1400">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77495">
                <a:tc rowSpan="2">
                  <a:txBody>
                    <a:bodyPr/>
                    <a:lstStyle/>
                    <a:p>
                      <a:pPr marL="0" indent="0" algn="ctr">
                        <a:lnSpc>
                          <a:spcPts val="2000"/>
                        </a:lnSpc>
                        <a:spcBef>
                          <a:spcPct val="0"/>
                        </a:spcBef>
                        <a:spcAft>
                          <a:spcPct val="0"/>
                        </a:spcAft>
                      </a:pPr>
                      <a:r>
                        <a:rPr lang="zh-CN" sz="1400">
                          <a:latin typeface="Times New Roman" panose="02020603050405020304"/>
                          <a:ea typeface="宋体" panose="02010600030101010101" pitchFamily="2" charset="-122"/>
                        </a:rPr>
                        <a:t>实用新型</a:t>
                      </a:r>
                      <a:endParaRPr lang="zh-CN" sz="1400">
                        <a:latin typeface="Times New Roman" panose="02020603050405020304"/>
                        <a:ea typeface="宋体" panose="02010600030101010101" pitchFamily="2" charset="-122"/>
                      </a:endParaRPr>
                    </a:p>
                    <a:p>
                      <a:pPr marL="0" indent="0" algn="ctr">
                        <a:lnSpc>
                          <a:spcPts val="2000"/>
                        </a:lnSpc>
                        <a:spcBef>
                          <a:spcPct val="0"/>
                        </a:spcBef>
                        <a:spcAft>
                          <a:spcPct val="0"/>
                        </a:spcAft>
                      </a:pPr>
                      <a:r>
                        <a:rPr lang="zh-CN" sz="1400">
                          <a:latin typeface="Times New Roman" panose="02020603050405020304"/>
                          <a:ea typeface="宋体" panose="02010600030101010101" pitchFamily="2" charset="-122"/>
                        </a:rPr>
                        <a:t>专利</a:t>
                      </a:r>
                      <a:endParaRPr lang="zh-CN" sz="1400">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ts val="2000"/>
                        </a:lnSpc>
                        <a:spcBef>
                          <a:spcPct val="0"/>
                        </a:spcBef>
                        <a:spcAft>
                          <a:spcPct val="0"/>
                        </a:spcAft>
                      </a:pPr>
                      <a:r>
                        <a:rPr lang="en-US" altLang="zh-CN" sz="1400">
                          <a:latin typeface="Times New Roman" panose="02020603050405020304"/>
                          <a:ea typeface="Times New Roman" panose="02020603050405020304"/>
                        </a:rPr>
                        <a:t>65</a:t>
                      </a:r>
                      <a:r>
                        <a:rPr lang="zh-CN" sz="1400">
                          <a:latin typeface="Times New Roman" panose="02020603050405020304"/>
                          <a:ea typeface="宋体" panose="02010600030101010101" pitchFamily="2" charset="-122"/>
                        </a:rPr>
                        <a:t>件</a:t>
                      </a:r>
                      <a:endParaRPr lang="zh-CN" sz="1400">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ts val="2000"/>
                        </a:lnSpc>
                        <a:spcBef>
                          <a:spcPct val="0"/>
                        </a:spcBef>
                        <a:spcAft>
                          <a:spcPct val="0"/>
                        </a:spcAft>
                      </a:pPr>
                      <a:r>
                        <a:rPr lang="en-US" altLang="zh-CN" sz="1400">
                          <a:solidFill>
                            <a:srgbClr val="FF0000"/>
                          </a:solidFill>
                          <a:latin typeface="Times New Roman" panose="02020603050405020304"/>
                          <a:ea typeface="Times New Roman" panose="02020603050405020304"/>
                        </a:rPr>
                        <a:t>8</a:t>
                      </a:r>
                      <a:r>
                        <a:rPr lang="zh-CN" sz="1400">
                          <a:solidFill>
                            <a:srgbClr val="FF0000"/>
                          </a:solidFill>
                          <a:latin typeface="Times New Roman" panose="02020603050405020304"/>
                          <a:ea typeface="宋体" panose="02010600030101010101" pitchFamily="2" charset="-122"/>
                        </a:rPr>
                        <a:t>件</a:t>
                      </a:r>
                      <a:endParaRPr lang="zh-CN" sz="1400">
                        <a:solidFill>
                          <a:srgbClr val="FF0000"/>
                        </a:solidFill>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tcPr>
                </a:tc>
                <a:tc>
                  <a:txBody>
                    <a:bodyPr/>
                    <a:lstStyle/>
                    <a:p>
                      <a:pPr marL="0" indent="0" algn="ctr">
                        <a:lnSpc>
                          <a:spcPts val="2000"/>
                        </a:lnSpc>
                        <a:spcBef>
                          <a:spcPct val="0"/>
                        </a:spcBef>
                        <a:spcAft>
                          <a:spcPct val="0"/>
                        </a:spcAft>
                      </a:pPr>
                      <a:r>
                        <a:rPr lang="zh-CN" sz="1400">
                          <a:latin typeface="Times New Roman" panose="02020603050405020304"/>
                          <a:ea typeface="宋体" panose="02010600030101010101" pitchFamily="2" charset="-122"/>
                        </a:rPr>
                        <a:t>已授权</a:t>
                      </a:r>
                      <a:endParaRPr lang="zh-CN" sz="1400">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63525">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B w="6350" cap="flat" cmpd="sng">
                      <a:solidFill>
                        <a:srgbClr val="000008"/>
                      </a:solidFill>
                      <a:prstDash val="solid"/>
                      <a:headEnd type="none" w="med" len="med"/>
                      <a:tailEnd type="none" w="med" len="med"/>
                    </a:lnB>
                  </a:tcPr>
                </a:tc>
                <a:tc>
                  <a:txBody>
                    <a:bodyPr/>
                    <a:lstStyle/>
                    <a:p>
                      <a:pPr marL="0" indent="0" algn="ctr">
                        <a:lnSpc>
                          <a:spcPts val="2000"/>
                        </a:lnSpc>
                        <a:spcBef>
                          <a:spcPct val="0"/>
                        </a:spcBef>
                        <a:spcAft>
                          <a:spcPct val="0"/>
                        </a:spcAft>
                      </a:pPr>
                      <a:r>
                        <a:rPr lang="en-US" altLang="zh-CN" sz="1400">
                          <a:latin typeface="Times New Roman" panose="02020603050405020304"/>
                          <a:ea typeface="Times New Roman" panose="02020603050405020304"/>
                        </a:rPr>
                        <a:t>/</a:t>
                      </a:r>
                      <a:endParaRPr lang="en-US" altLang="zh-CN" sz="1400">
                        <a:latin typeface="Times New Roman" panose="02020603050405020304"/>
                        <a:ea typeface="Times New Roman" panose="02020603050405020304"/>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ts val="2000"/>
                        </a:lnSpc>
                        <a:spcBef>
                          <a:spcPct val="0"/>
                        </a:spcBef>
                        <a:spcAft>
                          <a:spcPct val="0"/>
                        </a:spcAft>
                      </a:pPr>
                      <a:r>
                        <a:rPr lang="en-US" altLang="zh-CN" sz="1400">
                          <a:solidFill>
                            <a:srgbClr val="FF0000"/>
                          </a:solidFill>
                          <a:latin typeface="Times New Roman" panose="02020603050405020304"/>
                          <a:ea typeface="Times New Roman" panose="02020603050405020304"/>
                        </a:rPr>
                        <a:t>13</a:t>
                      </a:r>
                      <a:r>
                        <a:rPr lang="zh-CN" sz="1400">
                          <a:solidFill>
                            <a:srgbClr val="FF0000"/>
                          </a:solidFill>
                          <a:latin typeface="Times New Roman" panose="02020603050405020304"/>
                          <a:ea typeface="宋体" panose="02010600030101010101" pitchFamily="2" charset="-122"/>
                        </a:rPr>
                        <a:t>件</a:t>
                      </a:r>
                      <a:endParaRPr lang="zh-CN" sz="1400">
                        <a:solidFill>
                          <a:srgbClr val="FF0000"/>
                        </a:solidFill>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tcPr>
                </a:tc>
                <a:tc>
                  <a:txBody>
                    <a:bodyPr/>
                    <a:lstStyle/>
                    <a:p>
                      <a:pPr marL="0" indent="0" algn="ctr">
                        <a:lnSpc>
                          <a:spcPts val="2000"/>
                        </a:lnSpc>
                        <a:spcBef>
                          <a:spcPct val="0"/>
                        </a:spcBef>
                        <a:spcAft>
                          <a:spcPct val="0"/>
                        </a:spcAft>
                      </a:pPr>
                      <a:r>
                        <a:rPr lang="zh-CN" sz="1400" b="1">
                          <a:solidFill>
                            <a:srgbClr val="FF0000"/>
                          </a:solidFill>
                          <a:latin typeface="Times New Roman" panose="02020603050405020304"/>
                          <a:ea typeface="宋体" panose="02010600030101010101" pitchFamily="2" charset="-122"/>
                        </a:rPr>
                        <a:t>提交申请</a:t>
                      </a:r>
                      <a:endParaRPr lang="zh-CN" sz="1400" b="1">
                        <a:solidFill>
                          <a:srgbClr val="FF0000"/>
                        </a:solidFill>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73685">
                <a:tc>
                  <a:txBody>
                    <a:bodyPr/>
                    <a:lstStyle/>
                    <a:p>
                      <a:pPr marL="0" indent="0" algn="ctr">
                        <a:lnSpc>
                          <a:spcPts val="2000"/>
                        </a:lnSpc>
                        <a:spcBef>
                          <a:spcPct val="0"/>
                        </a:spcBef>
                        <a:spcAft>
                          <a:spcPct val="0"/>
                        </a:spcAft>
                      </a:pPr>
                      <a:r>
                        <a:rPr lang="zh-CN" sz="1400">
                          <a:latin typeface="Times New Roman" panose="02020603050405020304"/>
                          <a:ea typeface="宋体" panose="02010600030101010101" pitchFamily="2" charset="-122"/>
                        </a:rPr>
                        <a:t>外观</a:t>
                      </a:r>
                      <a:endParaRPr lang="zh-CN" sz="1400">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ts val="2000"/>
                        </a:lnSpc>
                        <a:spcBef>
                          <a:spcPct val="0"/>
                        </a:spcBef>
                        <a:spcAft>
                          <a:spcPct val="0"/>
                        </a:spcAft>
                      </a:pPr>
                      <a:r>
                        <a:rPr lang="en-US" altLang="zh-CN" sz="1400">
                          <a:latin typeface="Times New Roman" panose="02020603050405020304"/>
                          <a:ea typeface="Times New Roman" panose="02020603050405020304"/>
                        </a:rPr>
                        <a:t>2</a:t>
                      </a:r>
                      <a:r>
                        <a:rPr lang="zh-CN" sz="1400">
                          <a:latin typeface="Times New Roman" panose="02020603050405020304"/>
                          <a:ea typeface="宋体" panose="02010600030101010101" pitchFamily="2" charset="-122"/>
                        </a:rPr>
                        <a:t>件</a:t>
                      </a:r>
                      <a:endParaRPr lang="zh-CN" sz="1400">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marL="0" indent="0" algn="ctr">
                        <a:lnSpc>
                          <a:spcPts val="2000"/>
                        </a:lnSpc>
                        <a:spcBef>
                          <a:spcPct val="0"/>
                        </a:spcBef>
                        <a:spcAft>
                          <a:spcPct val="0"/>
                        </a:spcAft>
                      </a:pPr>
                      <a:r>
                        <a:rPr lang="en-US" altLang="zh-CN" sz="1400">
                          <a:solidFill>
                            <a:srgbClr val="FF0000"/>
                          </a:solidFill>
                          <a:latin typeface="Times New Roman" panose="02020603050405020304"/>
                          <a:ea typeface="Times New Roman" panose="02020603050405020304"/>
                        </a:rPr>
                        <a:t>/</a:t>
                      </a:r>
                      <a:endParaRPr lang="en-US" altLang="zh-CN" sz="1400">
                        <a:solidFill>
                          <a:srgbClr val="FF0000"/>
                        </a:solidFill>
                        <a:latin typeface="Times New Roman" panose="02020603050405020304"/>
                        <a:ea typeface="Times New Roman" panose="02020603050405020304"/>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B w="6350" cap="flat" cmpd="sng">
                      <a:solidFill>
                        <a:srgbClr val="000008"/>
                      </a:solidFill>
                      <a:prstDash val="solid"/>
                      <a:headEnd type="none" w="med" len="med"/>
                      <a:tailEnd type="none" w="med" len="med"/>
                    </a:lnB>
                  </a:tcPr>
                </a:tc>
                <a:tc>
                  <a:txBody>
                    <a:bodyPr/>
                    <a:lstStyle/>
                    <a:p>
                      <a:pPr marL="0" indent="0" algn="ctr">
                        <a:lnSpc>
                          <a:spcPts val="2000"/>
                        </a:lnSpc>
                        <a:spcBef>
                          <a:spcPct val="0"/>
                        </a:spcBef>
                        <a:spcAft>
                          <a:spcPct val="0"/>
                        </a:spcAft>
                      </a:pPr>
                      <a:r>
                        <a:rPr lang="zh-CN" sz="1400">
                          <a:latin typeface="Times New Roman" panose="02020603050405020304"/>
                          <a:ea typeface="宋体" panose="02010600030101010101" pitchFamily="2" charset="-122"/>
                        </a:rPr>
                        <a:t>已授权</a:t>
                      </a:r>
                      <a:endParaRPr lang="zh-CN" sz="1400">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58775">
                <a:tc>
                  <a:txBody>
                    <a:bodyPr/>
                    <a:p>
                      <a:pPr marL="0" indent="0" algn="ctr">
                        <a:lnSpc>
                          <a:spcPts val="2000"/>
                        </a:lnSpc>
                        <a:spcBef>
                          <a:spcPct val="0"/>
                        </a:spcBef>
                        <a:spcAft>
                          <a:spcPct val="0"/>
                        </a:spcAft>
                        <a:buNone/>
                      </a:pPr>
                      <a:r>
                        <a:rPr lang="zh-CN" altLang="en-US" sz="1400">
                          <a:latin typeface="Times New Roman" panose="02020603050405020304"/>
                          <a:ea typeface="宋体" panose="02010600030101010101" pitchFamily="2" charset="-122"/>
                        </a:rPr>
                        <a:t>汇总</a:t>
                      </a:r>
                      <a:endParaRPr lang="zh-CN" altLang="en-US" sz="1400">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buNone/>
                      </a:pPr>
                      <a:r>
                        <a:rPr lang="en-US" altLang="zh-CN" sz="1400">
                          <a:latin typeface="Times New Roman" panose="02020603050405020304"/>
                          <a:ea typeface="宋体" panose="02010600030101010101" pitchFamily="2" charset="-122"/>
                        </a:rPr>
                        <a:t>75</a:t>
                      </a:r>
                      <a:r>
                        <a:rPr lang="zh-CN" altLang="en-US" sz="1400">
                          <a:latin typeface="Times New Roman" panose="02020603050405020304"/>
                          <a:ea typeface="宋体" panose="02010600030101010101" pitchFamily="2" charset="-122"/>
                        </a:rPr>
                        <a:t>件</a:t>
                      </a:r>
                      <a:endParaRPr lang="zh-CN" altLang="en-US" sz="1400">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buNone/>
                      </a:pPr>
                      <a:r>
                        <a:rPr lang="en-US" altLang="zh-CN" sz="1400">
                          <a:solidFill>
                            <a:srgbClr val="FF0000"/>
                          </a:solidFill>
                          <a:latin typeface="Times New Roman" panose="02020603050405020304"/>
                          <a:ea typeface="Times New Roman" panose="02020603050405020304"/>
                        </a:rPr>
                        <a:t>25</a:t>
                      </a:r>
                      <a:r>
                        <a:rPr lang="zh-CN" altLang="en-US" sz="1400">
                          <a:solidFill>
                            <a:srgbClr val="FF0000"/>
                          </a:solidFill>
                          <a:latin typeface="Times New Roman" panose="02020603050405020304"/>
                          <a:ea typeface="Times New Roman" panose="02020603050405020304"/>
                        </a:rPr>
                        <a:t>件</a:t>
                      </a:r>
                      <a:endParaRPr lang="zh-CN" altLang="en-US" sz="1400">
                        <a:solidFill>
                          <a:srgbClr val="FF0000"/>
                        </a:solidFill>
                        <a:latin typeface="Times New Roman" panose="02020603050405020304"/>
                        <a:ea typeface="Times New Roman" panose="02020603050405020304"/>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buNone/>
                      </a:pPr>
                      <a:endParaRPr lang="zh-CN" altLang="en-US" sz="1400">
                        <a:latin typeface="Times New Roman" panose="02020603050405020304"/>
                        <a:ea typeface="宋体" panose="02010600030101010101" pitchFamily="2" charset="-122"/>
                      </a:endParaRPr>
                    </a:p>
                  </a:txBody>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buNone/>
                      </a:pPr>
                      <a:endParaRPr lang="zh-CN" altLang="en-US" sz="1400">
                        <a:latin typeface="Times New Roman" panose="02020603050405020304"/>
                        <a:ea typeface="宋体" panose="02010600030101010101" pitchFamily="2" charset="-122"/>
                      </a:endParaRPr>
                    </a:p>
                  </a:txBody>
                  <a:tcPr marL="68580" marR="6858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
        <p:nvSpPr>
          <p:cNvPr id="6" name="文本框 5"/>
          <p:cNvSpPr txBox="1"/>
          <p:nvPr>
            <p:custDataLst>
              <p:tags r:id="rId10"/>
            </p:custDataLst>
          </p:nvPr>
        </p:nvSpPr>
        <p:spPr>
          <a:xfrm>
            <a:off x="8183880" y="705485"/>
            <a:ext cx="2707640" cy="349250"/>
          </a:xfrm>
          <a:prstGeom prst="rect">
            <a:avLst/>
          </a:prstGeom>
          <a:solidFill>
            <a:schemeClr val="accent2"/>
          </a:solidFill>
        </p:spPr>
        <p:txBody>
          <a:bodyPr wrap="square">
            <a:spAutoFit/>
          </a:bodyPr>
          <a:lstStyle/>
          <a:p>
            <a:pPr lvl="0" indent="34925" algn="ctr">
              <a:lnSpc>
                <a:spcPct val="12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公司专利成果授权情况列表</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26" name="图片 25"/>
          <p:cNvPicPr/>
          <p:nvPr>
            <p:custDataLst>
              <p:tags r:id="rId11"/>
            </p:custDataLst>
          </p:nvPr>
        </p:nvPicPr>
        <p:blipFill>
          <a:blip r:embed="rId12"/>
          <a:stretch>
            <a:fillRect/>
          </a:stretch>
        </p:blipFill>
        <p:spPr>
          <a:xfrm>
            <a:off x="335280" y="1052830"/>
            <a:ext cx="1746885" cy="2376170"/>
          </a:xfrm>
          <a:prstGeom prst="rect">
            <a:avLst/>
          </a:prstGeom>
        </p:spPr>
      </p:pic>
      <p:pic>
        <p:nvPicPr>
          <p:cNvPr id="27" name="图片 26"/>
          <p:cNvPicPr/>
          <p:nvPr>
            <p:custDataLst>
              <p:tags r:id="rId13"/>
            </p:custDataLst>
          </p:nvPr>
        </p:nvPicPr>
        <p:blipFill>
          <a:blip r:embed="rId14"/>
          <a:stretch>
            <a:fillRect/>
          </a:stretch>
        </p:blipFill>
        <p:spPr>
          <a:xfrm>
            <a:off x="1129665" y="1341120"/>
            <a:ext cx="1384300" cy="2381885"/>
          </a:xfrm>
          <a:prstGeom prst="rect">
            <a:avLst/>
          </a:prstGeom>
        </p:spPr>
      </p:pic>
      <p:pic>
        <p:nvPicPr>
          <p:cNvPr id="31" name="图片 30"/>
          <p:cNvPicPr/>
          <p:nvPr>
            <p:custDataLst>
              <p:tags r:id="rId15"/>
            </p:custDataLst>
          </p:nvPr>
        </p:nvPicPr>
        <p:blipFill>
          <a:blip r:embed="rId16"/>
          <a:stretch>
            <a:fillRect/>
          </a:stretch>
        </p:blipFill>
        <p:spPr>
          <a:xfrm>
            <a:off x="1849755" y="1557020"/>
            <a:ext cx="1494155" cy="2381885"/>
          </a:xfrm>
          <a:prstGeom prst="rect">
            <a:avLst/>
          </a:prstGeom>
        </p:spPr>
      </p:pic>
      <p:pic>
        <p:nvPicPr>
          <p:cNvPr id="28" name="图片 27"/>
          <p:cNvPicPr/>
          <p:nvPr>
            <p:custDataLst>
              <p:tags r:id="rId17"/>
            </p:custDataLst>
          </p:nvPr>
        </p:nvPicPr>
        <p:blipFill>
          <a:blip r:embed="rId18"/>
          <a:stretch>
            <a:fillRect/>
          </a:stretch>
        </p:blipFill>
        <p:spPr>
          <a:xfrm>
            <a:off x="2641600" y="1917065"/>
            <a:ext cx="1605915" cy="2226310"/>
          </a:xfrm>
          <a:prstGeom prst="rect">
            <a:avLst/>
          </a:prstGeom>
        </p:spPr>
      </p:pic>
      <p:pic>
        <p:nvPicPr>
          <p:cNvPr id="30" name="图片 29"/>
          <p:cNvPicPr/>
          <p:nvPr>
            <p:custDataLst>
              <p:tags r:id="rId19"/>
            </p:custDataLst>
          </p:nvPr>
        </p:nvPicPr>
        <p:blipFill>
          <a:blip r:embed="rId20"/>
          <a:stretch>
            <a:fillRect/>
          </a:stretch>
        </p:blipFill>
        <p:spPr>
          <a:xfrm>
            <a:off x="3433445" y="2132965"/>
            <a:ext cx="1366520" cy="2225675"/>
          </a:xfrm>
          <a:prstGeom prst="rect">
            <a:avLst/>
          </a:prstGeom>
        </p:spPr>
      </p:pic>
      <p:pic>
        <p:nvPicPr>
          <p:cNvPr id="29" name="图片 28"/>
          <p:cNvPicPr/>
          <p:nvPr>
            <p:custDataLst>
              <p:tags r:id="rId21"/>
            </p:custDataLst>
          </p:nvPr>
        </p:nvPicPr>
        <p:blipFill>
          <a:blip r:embed="rId22"/>
          <a:stretch>
            <a:fillRect/>
          </a:stretch>
        </p:blipFill>
        <p:spPr>
          <a:xfrm>
            <a:off x="4147820" y="2421255"/>
            <a:ext cx="1266190" cy="2148840"/>
          </a:xfrm>
          <a:prstGeom prst="rect">
            <a:avLst/>
          </a:prstGeom>
        </p:spPr>
      </p:pic>
      <p:pic>
        <p:nvPicPr>
          <p:cNvPr id="32" name="图片 31"/>
          <p:cNvPicPr/>
          <p:nvPr>
            <p:custDataLst>
              <p:tags r:id="rId23"/>
            </p:custDataLst>
          </p:nvPr>
        </p:nvPicPr>
        <p:blipFill>
          <a:blip r:embed="rId24"/>
          <a:stretch>
            <a:fillRect/>
          </a:stretch>
        </p:blipFill>
        <p:spPr>
          <a:xfrm>
            <a:off x="4801870" y="2837180"/>
            <a:ext cx="1248410" cy="2181860"/>
          </a:xfrm>
          <a:prstGeom prst="rect">
            <a:avLst/>
          </a:prstGeom>
        </p:spPr>
      </p:pic>
      <p:pic>
        <p:nvPicPr>
          <p:cNvPr id="33" name="图片 32"/>
          <p:cNvPicPr/>
          <p:nvPr>
            <p:custDataLst>
              <p:tags r:id="rId25"/>
            </p:custDataLst>
          </p:nvPr>
        </p:nvPicPr>
        <p:blipFill>
          <a:blip r:embed="rId26"/>
          <a:stretch>
            <a:fillRect/>
          </a:stretch>
        </p:blipFill>
        <p:spPr>
          <a:xfrm>
            <a:off x="5353685" y="3285490"/>
            <a:ext cx="1459230" cy="1975485"/>
          </a:xfrm>
          <a:prstGeom prst="rect">
            <a:avLst/>
          </a:prstGeom>
        </p:spPr>
      </p:pic>
      <p:sp>
        <p:nvSpPr>
          <p:cNvPr id="24" name="文本框 23"/>
          <p:cNvSpPr txBox="1"/>
          <p:nvPr>
            <p:custDataLst>
              <p:tags r:id="rId27"/>
            </p:custDataLst>
          </p:nvPr>
        </p:nvSpPr>
        <p:spPr>
          <a:xfrm>
            <a:off x="2135505" y="720090"/>
            <a:ext cx="3158490" cy="327660"/>
          </a:xfrm>
          <a:prstGeom prst="rect">
            <a:avLst/>
          </a:prstGeom>
          <a:solidFill>
            <a:schemeClr val="accent2"/>
          </a:solidFill>
        </p:spPr>
        <p:txBody>
          <a:bodyPr wrap="square">
            <a:spAutoFit/>
          </a:bodyPr>
          <a:p>
            <a:pPr lvl="0" indent="34925" algn="ctr">
              <a:lnSpc>
                <a:spcPct val="11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2024年实用新型专利成果授权-</a:t>
            </a:r>
            <a:r>
              <a:rPr lang="zh-CN" altLang="en-US" sz="1400" b="1" kern="100" dirty="0">
                <a:solidFill>
                  <a:srgbClr val="FF0000"/>
                </a:solidFill>
                <a:latin typeface="Adobe 黑体 Std R" panose="020B0400000000000000" pitchFamily="34" charset="-122"/>
                <a:ea typeface="Adobe 黑体 Std R" panose="020B0400000000000000" pitchFamily="34" charset="-122"/>
                <a:sym typeface="+mn-ea"/>
              </a:rPr>
              <a:t>8件</a:t>
            </a:r>
            <a:endParaRPr lang="zh-CN" altLang="en-US" sz="1400" b="1" kern="100" dirty="0">
              <a:solidFill>
                <a:srgbClr val="FF0000"/>
              </a:solidFill>
              <a:latin typeface="Adobe 黑体 Std R" panose="020B0400000000000000" pitchFamily="34" charset="-122"/>
              <a:ea typeface="Adobe 黑体 Std R" panose="020B0400000000000000" pitchFamily="34" charset="-122"/>
              <a:sym typeface="+mn-ea"/>
            </a:endParaRP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燕尾形 16"/>
          <p:cNvSpPr/>
          <p:nvPr/>
        </p:nvSpPr>
        <p:spPr>
          <a:xfrm>
            <a:off x="335280" y="116840"/>
            <a:ext cx="3730625"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r>
              <a:rPr lang="zh-CN" altLang="en-US" sz="1800">
                <a:ln w="15875">
                  <a:solidFill>
                    <a:schemeClr val="bg1"/>
                  </a:solidFill>
                </a:ln>
                <a:solidFill>
                  <a:schemeClr val="bg1"/>
                </a:solidFill>
                <a:effectLst/>
                <a:sym typeface="+mn-ea"/>
              </a:rPr>
              <a:t>九、主要知识产权证明目录</a:t>
            </a:r>
            <a:endParaRPr lang="zh-CN" altLang="en-US" sz="1800">
              <a:ln w="15875">
                <a:solidFill>
                  <a:schemeClr val="bg1"/>
                </a:solidFill>
              </a:ln>
              <a:solidFill>
                <a:schemeClr val="bg1"/>
              </a:solidFill>
              <a:effectLst/>
              <a:sym typeface="+mn-ea"/>
            </a:endParaRPr>
          </a:p>
        </p:txBody>
      </p:sp>
      <p:sp>
        <p:nvSpPr>
          <p:cNvPr id="34" name="文本框 33"/>
          <p:cNvSpPr txBox="1"/>
          <p:nvPr>
            <p:custDataLst>
              <p:tags r:id="rId1"/>
            </p:custDataLst>
          </p:nvPr>
        </p:nvSpPr>
        <p:spPr>
          <a:xfrm>
            <a:off x="1902460" y="748030"/>
            <a:ext cx="4114800" cy="327660"/>
          </a:xfrm>
          <a:prstGeom prst="rect">
            <a:avLst/>
          </a:prstGeom>
          <a:solidFill>
            <a:schemeClr val="accent2"/>
          </a:solidFill>
        </p:spPr>
        <p:txBody>
          <a:bodyPr wrap="square">
            <a:spAutoFit/>
          </a:bodyPr>
          <a:lstStyle/>
          <a:p>
            <a:pPr lvl="0" indent="34925" algn="ctr">
              <a:lnSpc>
                <a:spcPct val="11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2020年度</a:t>
            </a:r>
            <a:r>
              <a:rPr lang="zh-CN" altLang="en-US" sz="1400" b="1" kern="100" dirty="0">
                <a:solidFill>
                  <a:srgbClr val="FF0000"/>
                </a:solidFill>
                <a:latin typeface="Adobe 黑体 Std R" panose="020B0400000000000000" pitchFamily="34" charset="-122"/>
                <a:ea typeface="Adobe 黑体 Std R" panose="020B0400000000000000" pitchFamily="34" charset="-122"/>
                <a:sym typeface="+mn-ea"/>
              </a:rPr>
              <a:t>项目申报</a:t>
            </a: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实用新型专利成果授权-</a:t>
            </a:r>
            <a:r>
              <a:rPr lang="zh-CN" altLang="en-US" sz="1400" b="1" kern="100" dirty="0">
                <a:solidFill>
                  <a:srgbClr val="FF0000"/>
                </a:solidFill>
                <a:latin typeface="Adobe 黑体 Std R" panose="020B0400000000000000" pitchFamily="34" charset="-122"/>
                <a:ea typeface="Adobe 黑体 Std R" panose="020B0400000000000000" pitchFamily="34" charset="-122"/>
                <a:sym typeface="+mn-ea"/>
              </a:rPr>
              <a:t>3件</a:t>
            </a:r>
            <a:endParaRPr lang="zh-CN" altLang="en-US" sz="1400" b="1" kern="100" dirty="0">
              <a:solidFill>
                <a:srgbClr val="FF0000"/>
              </a:solidFill>
              <a:latin typeface="Adobe 黑体 Std R" panose="020B0400000000000000" pitchFamily="34" charset="-122"/>
              <a:ea typeface="Adobe 黑体 Std R" panose="020B0400000000000000" pitchFamily="34" charset="-122"/>
              <a:sym typeface="+mn-ea"/>
            </a:endParaRPr>
          </a:p>
        </p:txBody>
      </p:sp>
      <p:pic>
        <p:nvPicPr>
          <p:cNvPr id="35" name="图片 34"/>
          <p:cNvPicPr>
            <a:picLocks noChangeAspect="1"/>
          </p:cNvPicPr>
          <p:nvPr>
            <p:custDataLst>
              <p:tags r:id="rId2"/>
            </p:custDataLst>
          </p:nvPr>
        </p:nvPicPr>
        <p:blipFill>
          <a:blip r:embed="rId3" cstate="print">
            <a:extLst>
              <a:ext uri="{28A0092B-C50C-407E-A947-70E740481C1C}">
                <a14:useLocalDpi xmlns:a14="http://schemas.microsoft.com/office/drawing/2010/main" val="0"/>
              </a:ext>
            </a:extLst>
          </a:blip>
          <a:stretch>
            <a:fillRect/>
          </a:stretch>
        </p:blipFill>
        <p:spPr>
          <a:xfrm>
            <a:off x="551180" y="1125220"/>
            <a:ext cx="2548890" cy="3686175"/>
          </a:xfrm>
          <a:prstGeom prst="rect">
            <a:avLst/>
          </a:prstGeom>
        </p:spPr>
      </p:pic>
      <p:pic>
        <p:nvPicPr>
          <p:cNvPr id="36" name="图片 35"/>
          <p:cNvPicPr>
            <a:picLocks noChangeAspect="1"/>
          </p:cNvPicPr>
          <p:nvPr>
            <p:custDataLst>
              <p:tags r:id="rId4"/>
            </p:custDataLst>
          </p:nvPr>
        </p:nvPicPr>
        <p:blipFill>
          <a:blip r:embed="rId5" cstate="print">
            <a:extLst>
              <a:ext uri="{28A0092B-C50C-407E-A947-70E740481C1C}">
                <a14:useLocalDpi xmlns:a14="http://schemas.microsoft.com/office/drawing/2010/main" val="0"/>
              </a:ext>
            </a:extLst>
          </a:blip>
          <a:stretch>
            <a:fillRect/>
          </a:stretch>
        </p:blipFill>
        <p:spPr>
          <a:xfrm>
            <a:off x="2136140" y="1750695"/>
            <a:ext cx="2844800" cy="4175125"/>
          </a:xfrm>
          <a:prstGeom prst="rect">
            <a:avLst/>
          </a:prstGeom>
        </p:spPr>
      </p:pic>
      <p:pic>
        <p:nvPicPr>
          <p:cNvPr id="37" name="图片 36"/>
          <p:cNvPicPr>
            <a:picLocks noChangeAspect="1"/>
          </p:cNvPicPr>
          <p:nvPr>
            <p:custDataLst>
              <p:tags r:id="rId6"/>
            </p:custDataLst>
          </p:nvPr>
        </p:nvPicPr>
        <p:blipFill>
          <a:blip r:embed="rId7" cstate="print">
            <a:extLst>
              <a:ext uri="{28A0092B-C50C-407E-A947-70E740481C1C}">
                <a14:useLocalDpi xmlns:a14="http://schemas.microsoft.com/office/drawing/2010/main" val="0"/>
              </a:ext>
            </a:extLst>
          </a:blip>
          <a:stretch>
            <a:fillRect/>
          </a:stretch>
        </p:blipFill>
        <p:spPr>
          <a:xfrm>
            <a:off x="3921125" y="2646680"/>
            <a:ext cx="2697480" cy="3830955"/>
          </a:xfrm>
          <a:prstGeom prst="rect">
            <a:avLst/>
          </a:prstGeom>
        </p:spPr>
      </p:pic>
      <p:sp>
        <p:nvSpPr>
          <p:cNvPr id="38" name="文本框 37"/>
          <p:cNvSpPr txBox="1"/>
          <p:nvPr>
            <p:custDataLst>
              <p:tags r:id="rId8"/>
            </p:custDataLst>
          </p:nvPr>
        </p:nvSpPr>
        <p:spPr>
          <a:xfrm>
            <a:off x="7392035" y="748030"/>
            <a:ext cx="3754755" cy="327660"/>
          </a:xfrm>
          <a:prstGeom prst="rect">
            <a:avLst/>
          </a:prstGeom>
          <a:solidFill>
            <a:schemeClr val="accent2"/>
          </a:solidFill>
        </p:spPr>
        <p:txBody>
          <a:bodyPr wrap="square">
            <a:spAutoFit/>
          </a:bodyPr>
          <a:lstStyle/>
          <a:p>
            <a:pPr lvl="0" indent="34925" algn="ctr">
              <a:lnSpc>
                <a:spcPct val="110000"/>
              </a:lnSpc>
              <a:buClrTx/>
              <a:buSzTx/>
              <a:buFontTx/>
            </a:pPr>
            <a:r>
              <a:rPr lang="zh-CN" altLang="en-US" sz="1400" b="1" kern="100" dirty="0">
                <a:solidFill>
                  <a:srgbClr val="FF0000"/>
                </a:solidFill>
                <a:latin typeface="Adobe 黑体 Std R" panose="020B0400000000000000" pitchFamily="34" charset="-122"/>
                <a:ea typeface="Adobe 黑体 Std R" panose="020B0400000000000000" pitchFamily="34" charset="-122"/>
                <a:sym typeface="+mn-ea"/>
              </a:rPr>
              <a:t>项目申报现公布</a:t>
            </a: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待授权的发明专利信息-</a:t>
            </a:r>
            <a:r>
              <a:rPr lang="zh-CN" altLang="en-US" sz="1400" b="1" kern="100" dirty="0">
                <a:solidFill>
                  <a:srgbClr val="FF0000"/>
                </a:solidFill>
                <a:latin typeface="Adobe 黑体 Std R" panose="020B0400000000000000" pitchFamily="34" charset="-122"/>
                <a:ea typeface="Adobe 黑体 Std R" panose="020B0400000000000000" pitchFamily="34" charset="-122"/>
                <a:sym typeface="+mn-ea"/>
              </a:rPr>
              <a:t>3件</a:t>
            </a:r>
            <a:endParaRPr lang="zh-CN" altLang="en-US" sz="1400" b="1" kern="100" dirty="0">
              <a:solidFill>
                <a:srgbClr val="FF0000"/>
              </a:solidFill>
              <a:latin typeface="Adobe 黑体 Std R" panose="020B0400000000000000" pitchFamily="34" charset="-122"/>
              <a:ea typeface="Adobe 黑体 Std R" panose="020B0400000000000000" pitchFamily="34" charset="-122"/>
              <a:sym typeface="+mn-ea"/>
            </a:endParaRPr>
          </a:p>
        </p:txBody>
      </p:sp>
      <p:pic>
        <p:nvPicPr>
          <p:cNvPr id="39" name="图片 38"/>
          <p:cNvPicPr>
            <a:picLocks noChangeAspect="1"/>
          </p:cNvPicPr>
          <p:nvPr>
            <p:custDataLst>
              <p:tags r:id="rId9"/>
            </p:custDataLst>
          </p:nvPr>
        </p:nvPicPr>
        <p:blipFill>
          <a:blip r:embed="rId10" cstate="print">
            <a:extLst>
              <a:ext uri="{28A0092B-C50C-407E-A947-70E740481C1C}">
                <a14:useLocalDpi xmlns:a14="http://schemas.microsoft.com/office/drawing/2010/main" val="0"/>
              </a:ext>
            </a:extLst>
          </a:blip>
          <a:stretch>
            <a:fillRect/>
          </a:stretch>
        </p:blipFill>
        <p:spPr>
          <a:xfrm>
            <a:off x="6600190" y="1196975"/>
            <a:ext cx="2926715" cy="4485640"/>
          </a:xfrm>
          <a:prstGeom prst="rect">
            <a:avLst/>
          </a:prstGeom>
        </p:spPr>
      </p:pic>
      <p:pic>
        <p:nvPicPr>
          <p:cNvPr id="40" name="图片 39"/>
          <p:cNvPicPr>
            <a:picLocks noChangeAspect="1"/>
          </p:cNvPicPr>
          <p:nvPr>
            <p:custDataLst>
              <p:tags r:id="rId11"/>
            </p:custDataLst>
          </p:nvPr>
        </p:nvPicPr>
        <p:blipFill>
          <a:blip r:embed="rId12" cstate="print">
            <a:extLst>
              <a:ext uri="{28A0092B-C50C-407E-A947-70E740481C1C}">
                <a14:useLocalDpi xmlns:a14="http://schemas.microsoft.com/office/drawing/2010/main" val="0"/>
              </a:ext>
            </a:extLst>
          </a:blip>
          <a:stretch>
            <a:fillRect/>
          </a:stretch>
        </p:blipFill>
        <p:spPr>
          <a:xfrm>
            <a:off x="8575040" y="2310765"/>
            <a:ext cx="3233420" cy="4187190"/>
          </a:xfrm>
          <a:prstGeom prst="rect">
            <a:avLst/>
          </a:prstGeom>
        </p:spPr>
      </p:pic>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438221" y="2180430"/>
            <a:ext cx="1802813" cy="14107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5134" name="TextBox 22"/>
          <p:cNvSpPr txBox="1"/>
          <p:nvPr/>
        </p:nvSpPr>
        <p:spPr>
          <a:xfrm>
            <a:off x="1438222" y="2180430"/>
            <a:ext cx="1802812" cy="1419225"/>
          </a:xfrm>
          <a:prstGeom prst="rect">
            <a:avLst/>
          </a:prstGeom>
          <a:noFill/>
          <a:ln w="9525">
            <a:noFill/>
          </a:ln>
        </p:spPr>
        <p:txBody>
          <a:bodyPr wrap="square" anchor="t">
            <a:spAutoFit/>
          </a:bodyPr>
          <a:lstStyle/>
          <a:p>
            <a:pPr algn="ctr"/>
            <a:r>
              <a:rPr lang="en-US" altLang="zh-CN" sz="8630" b="1" dirty="0">
                <a:solidFill>
                  <a:srgbClr val="007CE2"/>
                </a:solidFill>
                <a:latin typeface="方正粗黑宋简体" panose="02000000000000000000" pitchFamily="2" charset="-122"/>
                <a:ea typeface="方正粗黑宋简体" panose="02000000000000000000" pitchFamily="2" charset="-122"/>
              </a:rPr>
              <a:t>10</a:t>
            </a:r>
            <a:endParaRPr lang="en-US" altLang="zh-CN" sz="8630" b="1" dirty="0">
              <a:solidFill>
                <a:srgbClr val="007CE2"/>
              </a:solidFill>
              <a:latin typeface="方正粗黑宋简体" panose="02000000000000000000" pitchFamily="2" charset="-122"/>
              <a:ea typeface="方正粗黑宋简体" panose="02000000000000000000" pitchFamily="2" charset="-122"/>
            </a:endParaRPr>
          </a:p>
        </p:txBody>
      </p:sp>
      <p:sp>
        <p:nvSpPr>
          <p:cNvPr id="3" name="文本框 2"/>
          <p:cNvSpPr txBox="1"/>
          <p:nvPr/>
        </p:nvSpPr>
        <p:spPr>
          <a:xfrm>
            <a:off x="3359785" y="1341120"/>
            <a:ext cx="8171815" cy="2694940"/>
          </a:xfrm>
          <a:prstGeom prst="rect">
            <a:avLst/>
          </a:prstGeom>
        </p:spPr>
        <p:txBody>
          <a:bodyPr wrap="square">
            <a:noAutofit/>
            <a:scene3d>
              <a:camera prst="orthographicFront"/>
              <a:lightRig rig="threePt" dir="t"/>
            </a:scene3d>
          </a:bodyPr>
          <a:p>
            <a:pPr marL="15240" indent="0" algn="ctr" defTabSz="266700">
              <a:lnSpc>
                <a:spcPct val="120000"/>
              </a:lnSpc>
            </a:pPr>
            <a:r>
              <a:rPr lang="zh-CN" altLang="zh-CN" sz="4800" b="1" dirty="0">
                <a:solidFill>
                  <a:schemeClr val="bg1"/>
                </a:solidFill>
                <a:latin typeface="思源黑体 CN Heavy" panose="020B0A00000000000000" pitchFamily="34" charset="-122"/>
                <a:ea typeface="思源黑体 CN Heavy" panose="020B0A00000000000000" pitchFamily="34" charset="-122"/>
                <a:sym typeface="+mn-ea"/>
              </a:rPr>
              <a:t>主要完成单位情况表</a:t>
            </a:r>
            <a:endParaRPr lang="zh-CN" altLang="zh-CN" sz="4800" b="1" dirty="0">
              <a:solidFill>
                <a:schemeClr val="bg1"/>
              </a:solidFill>
              <a:latin typeface="思源黑体 CN Heavy" panose="020B0A00000000000000" pitchFamily="34" charset="-122"/>
              <a:ea typeface="思源黑体 CN Heavy" panose="020B0A00000000000000" pitchFamily="34" charset="-122"/>
              <a:sym typeface="+mn-ea"/>
            </a:endParaRPr>
          </a:p>
          <a:p>
            <a:pPr marL="15240" indent="0" algn="ctr" defTabSz="266700">
              <a:lnSpc>
                <a:spcPct val="120000"/>
              </a:lnSpc>
            </a:pPr>
            <a:r>
              <a:rPr lang="zh-CN" altLang="zh-CN" sz="4800" b="1" dirty="0">
                <a:solidFill>
                  <a:schemeClr val="bg1"/>
                </a:solidFill>
                <a:latin typeface="思源黑体 CN Heavy" panose="020B0A00000000000000" pitchFamily="34" charset="-122"/>
                <a:ea typeface="思源黑体 CN Heavy" panose="020B0A00000000000000" pitchFamily="34" charset="-122"/>
                <a:sym typeface="+mn-ea"/>
              </a:rPr>
              <a:t>专家推荐意见及申报单位</a:t>
            </a:r>
            <a:endParaRPr lang="zh-CN" altLang="zh-CN" sz="4800" b="1" dirty="0">
              <a:solidFill>
                <a:schemeClr val="bg1"/>
              </a:solidFill>
              <a:latin typeface="思源黑体 CN Heavy" panose="020B0A00000000000000" pitchFamily="34" charset="-122"/>
              <a:ea typeface="思源黑体 CN Heavy" panose="020B0A00000000000000" pitchFamily="34" charset="-122"/>
              <a:sym typeface="+mn-ea"/>
            </a:endParaRPr>
          </a:p>
          <a:p>
            <a:pPr marL="15240" indent="0" algn="ctr" defTabSz="266700">
              <a:lnSpc>
                <a:spcPct val="120000"/>
              </a:lnSpc>
            </a:pPr>
            <a:r>
              <a:rPr lang="zh-CN" altLang="zh-CN" sz="4800" b="1" dirty="0">
                <a:solidFill>
                  <a:schemeClr val="bg1"/>
                </a:solidFill>
                <a:latin typeface="思源黑体 CN Heavy" panose="020B0A00000000000000" pitchFamily="34" charset="-122"/>
                <a:ea typeface="思源黑体 CN Heavy" panose="020B0A00000000000000" pitchFamily="34" charset="-122"/>
                <a:sym typeface="+mn-ea"/>
              </a:rPr>
              <a:t>形式审查及推荐单位意见</a:t>
            </a:r>
            <a:r>
              <a:rPr lang="zh-CN" altLang="zh-CN" sz="4800" b="1" dirty="0">
                <a:ln w="22225">
                  <a:solidFill>
                    <a:schemeClr val="accent2"/>
                  </a:solidFill>
                  <a:prstDash val="solid"/>
                </a:ln>
                <a:solidFill>
                  <a:schemeClr val="tx1"/>
                </a:solidFill>
                <a:effectLst/>
                <a:latin typeface="黑体" panose="02010609060101010101" pitchFamily="49" charset="-122"/>
                <a:ea typeface="黑体" panose="02010609060101010101" pitchFamily="49" charset="-122"/>
                <a:cs typeface="黑体" panose="02010609060101010101" pitchFamily="49" charset="-122"/>
                <a:hlinkClick r:id="rId1" action="ppaction://hlinkfile"/>
              </a:rPr>
              <a:t>	</a:t>
            </a:r>
            <a:endParaRPr lang="zh-CN" altLang="zh-CN" sz="4800" b="1" dirty="0">
              <a:ln w="22225">
                <a:solidFill>
                  <a:schemeClr val="accent2"/>
                </a:solidFill>
                <a:prstDash val="solid"/>
              </a:ln>
              <a:solidFill>
                <a:schemeClr val="tx1"/>
              </a:solidFill>
              <a:effectLst/>
              <a:latin typeface="黑体" panose="02010609060101010101" pitchFamily="49" charset="-122"/>
              <a:ea typeface="黑体" panose="02010609060101010101" pitchFamily="49" charset="-122"/>
              <a:cs typeface="黑体" panose="02010609060101010101" pitchFamily="49" charset="-122"/>
              <a:hlinkClick r:id="rId1" action="ppaction://hlinkfile"/>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燕尾形 17"/>
          <p:cNvSpPr/>
          <p:nvPr/>
        </p:nvSpPr>
        <p:spPr>
          <a:xfrm>
            <a:off x="236855" y="116840"/>
            <a:ext cx="8523605" cy="374650"/>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r>
              <a:rPr lang="zh-CN" altLang="en-US" sz="1800">
                <a:ln w="15875">
                  <a:solidFill>
                    <a:schemeClr val="bg1"/>
                  </a:solidFill>
                </a:ln>
                <a:solidFill>
                  <a:schemeClr val="bg1"/>
                </a:solidFill>
                <a:effectLst/>
                <a:sym typeface="+mn-ea"/>
              </a:rPr>
              <a:t>十、主要完成单位情况表</a:t>
            </a:r>
            <a:r>
              <a:rPr lang="en-US" altLang="zh-CN" sz="1800">
                <a:ln w="15875">
                  <a:solidFill>
                    <a:schemeClr val="bg1"/>
                  </a:solidFill>
                </a:ln>
                <a:solidFill>
                  <a:schemeClr val="bg1"/>
                </a:solidFill>
                <a:effectLst/>
                <a:sym typeface="+mn-ea"/>
              </a:rPr>
              <a:t>/</a:t>
            </a:r>
            <a:r>
              <a:rPr lang="zh-CN" altLang="en-US" sz="1800">
                <a:ln w="15875">
                  <a:solidFill>
                    <a:schemeClr val="bg1"/>
                  </a:solidFill>
                </a:ln>
                <a:solidFill>
                  <a:schemeClr val="bg1"/>
                </a:solidFill>
                <a:effectLst/>
                <a:sym typeface="+mn-ea"/>
              </a:rPr>
              <a:t>专家推荐意见及申报单位</a:t>
            </a:r>
            <a:r>
              <a:rPr lang="en-US" altLang="zh-CN" sz="1800">
                <a:ln w="15875">
                  <a:solidFill>
                    <a:schemeClr val="bg1"/>
                  </a:solidFill>
                </a:ln>
                <a:solidFill>
                  <a:schemeClr val="bg1"/>
                </a:solidFill>
                <a:effectLst/>
                <a:sym typeface="+mn-ea"/>
              </a:rPr>
              <a:t>/</a:t>
            </a:r>
            <a:r>
              <a:rPr lang="zh-CN" altLang="en-US" sz="1800">
                <a:ln w="15875">
                  <a:solidFill>
                    <a:schemeClr val="bg1"/>
                  </a:solidFill>
                </a:ln>
                <a:solidFill>
                  <a:schemeClr val="bg1"/>
                </a:solidFill>
                <a:effectLst/>
                <a:sym typeface="+mn-ea"/>
              </a:rPr>
              <a:t>形式审查及推荐单位意见</a:t>
            </a:r>
            <a:endParaRPr lang="zh-CN" altLang="en-US" sz="1800">
              <a:ln w="15875">
                <a:solidFill>
                  <a:schemeClr val="bg1"/>
                </a:solidFill>
              </a:ln>
              <a:solidFill>
                <a:schemeClr val="bg1"/>
              </a:solidFill>
              <a:effectLst/>
              <a:sym typeface="+mn-ea"/>
            </a:endParaRPr>
          </a:p>
        </p:txBody>
      </p:sp>
      <p:sp>
        <p:nvSpPr>
          <p:cNvPr id="7" name="文本框 6"/>
          <p:cNvSpPr txBox="1"/>
          <p:nvPr/>
        </p:nvSpPr>
        <p:spPr>
          <a:xfrm>
            <a:off x="5447665" y="713740"/>
            <a:ext cx="2226310" cy="280035"/>
          </a:xfrm>
          <a:prstGeom prst="rect">
            <a:avLst/>
          </a:prstGeom>
          <a:solidFill>
            <a:schemeClr val="accent2"/>
          </a:solidFill>
        </p:spPr>
        <p:txBody>
          <a:bodyPr wrap="square" anchor="t">
            <a:noAutofit/>
          </a:bodyPr>
          <a:lstStyle/>
          <a:p>
            <a:pPr lvl="0" indent="34925" algn="ctr">
              <a:lnSpc>
                <a:spcPct val="8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推荐单位信息证明材料</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97" name="图片 97" descr="扫描全能王 2024-06-12 13.46_8 (1)"/>
          <p:cNvPicPr>
            <a:picLocks noChangeAspect="1"/>
          </p:cNvPicPr>
          <p:nvPr/>
        </p:nvPicPr>
        <p:blipFill>
          <a:blip r:embed="rId1"/>
          <a:srcRect l="7080" t="6242" r="6163" b="4865"/>
          <a:stretch>
            <a:fillRect/>
          </a:stretch>
        </p:blipFill>
        <p:spPr>
          <a:xfrm>
            <a:off x="4583430" y="1052830"/>
            <a:ext cx="3663950" cy="5335905"/>
          </a:xfrm>
          <a:prstGeom prst="rect">
            <a:avLst/>
          </a:prstGeom>
        </p:spPr>
      </p:pic>
      <p:sp>
        <p:nvSpPr>
          <p:cNvPr id="5" name="文本框 4"/>
          <p:cNvSpPr txBox="1"/>
          <p:nvPr/>
        </p:nvSpPr>
        <p:spPr>
          <a:xfrm>
            <a:off x="8112125" y="692785"/>
            <a:ext cx="3867150" cy="302260"/>
          </a:xfrm>
          <a:prstGeom prst="rect">
            <a:avLst/>
          </a:prstGeom>
          <a:solidFill>
            <a:schemeClr val="accent2"/>
          </a:solidFill>
        </p:spPr>
        <p:txBody>
          <a:bodyPr wrap="square" anchor="t">
            <a:noAutofit/>
          </a:bodyPr>
          <a:lstStyle/>
          <a:p>
            <a:pPr lvl="0" indent="34925" algn="ctr">
              <a:lnSpc>
                <a:spcPct val="9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申报单位</a:t>
            </a: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和推荐单位形式审查及推荐单位意见</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122" name="图片 122" descr="扫描全能王 2024-06-12 13.46_4 (1)"/>
          <p:cNvPicPr>
            <a:picLocks noChangeAspect="1"/>
          </p:cNvPicPr>
          <p:nvPr/>
        </p:nvPicPr>
        <p:blipFill>
          <a:blip r:embed="rId2"/>
          <a:srcRect l="3093" t="6050" r="6151" b="7031"/>
          <a:stretch>
            <a:fillRect/>
          </a:stretch>
        </p:blipFill>
        <p:spPr>
          <a:xfrm>
            <a:off x="8432800" y="1020445"/>
            <a:ext cx="3292475" cy="5464810"/>
          </a:xfrm>
          <a:prstGeom prst="rect">
            <a:avLst/>
          </a:prstGeom>
        </p:spPr>
      </p:pic>
      <p:pic>
        <p:nvPicPr>
          <p:cNvPr id="116" name="图片 116" descr="扫描全能王 2024-06-12 13.46_2 (1)"/>
          <p:cNvPicPr>
            <a:picLocks noChangeAspect="1"/>
          </p:cNvPicPr>
          <p:nvPr/>
        </p:nvPicPr>
        <p:blipFill>
          <a:blip r:embed="rId3"/>
          <a:srcRect l="5651" t="3019" r="5329" b="5487"/>
          <a:stretch>
            <a:fillRect/>
          </a:stretch>
        </p:blipFill>
        <p:spPr>
          <a:xfrm>
            <a:off x="575945" y="1122045"/>
            <a:ext cx="3824605" cy="5264150"/>
          </a:xfrm>
          <a:prstGeom prst="rect">
            <a:avLst/>
          </a:prstGeom>
        </p:spPr>
      </p:pic>
      <p:sp>
        <p:nvSpPr>
          <p:cNvPr id="4" name="文本框 3"/>
          <p:cNvSpPr txBox="1"/>
          <p:nvPr/>
        </p:nvSpPr>
        <p:spPr>
          <a:xfrm>
            <a:off x="1624330" y="703580"/>
            <a:ext cx="1983740" cy="290830"/>
          </a:xfrm>
          <a:prstGeom prst="rect">
            <a:avLst/>
          </a:prstGeom>
          <a:solidFill>
            <a:schemeClr val="accent2"/>
          </a:solidFill>
        </p:spPr>
        <p:txBody>
          <a:bodyPr wrap="square" anchor="t">
            <a:noAutofit/>
          </a:bodyPr>
          <a:lstStyle/>
          <a:p>
            <a:pPr lvl="0" indent="34925" algn="ctr">
              <a:lnSpc>
                <a:spcPct val="80000"/>
              </a:lnSpc>
              <a:buClrTx/>
              <a:buSzTx/>
              <a:buFontTx/>
            </a:pPr>
            <a:r>
              <a:rPr lang="zh-CN" altLang="en-US" sz="1400" b="1" kern="100" dirty="0">
                <a:solidFill>
                  <a:schemeClr val="bg1"/>
                </a:solidFill>
                <a:latin typeface="Adobe 黑体 Std R" panose="020B0400000000000000" pitchFamily="34" charset="-122"/>
                <a:ea typeface="Adobe 黑体 Std R" panose="020B0400000000000000" pitchFamily="34" charset="-122"/>
                <a:sym typeface="+mn-ea"/>
              </a:rPr>
              <a:t>主要完成单位情况表</a:t>
            </a:r>
            <a:endParaRPr lang="zh-CN" altLang="en-US" sz="1400" b="1" kern="100" dirty="0">
              <a:solidFill>
                <a:schemeClr val="bg1"/>
              </a:solidFill>
              <a:latin typeface="Adobe 黑体 Std R" panose="020B0400000000000000" pitchFamily="34" charset="-122"/>
              <a:ea typeface="Adobe 黑体 Std R" panose="020B0400000000000000" pitchFamily="34" charset="-122"/>
              <a:sym typeface="+mn-ea"/>
            </a:endParaRP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横版"/>
          <p:cNvPicPr>
            <a:picLocks noChangeAspect="1"/>
          </p:cNvPicPr>
          <p:nvPr/>
        </p:nvPicPr>
        <p:blipFill>
          <a:blip r:embed="rId1"/>
          <a:stretch>
            <a:fillRect/>
          </a:stretch>
        </p:blipFill>
        <p:spPr>
          <a:xfrm>
            <a:off x="1020634" y="5423954"/>
            <a:ext cx="2730772" cy="800816"/>
          </a:xfrm>
          <a:prstGeom prst="rect">
            <a:avLst/>
          </a:prstGeom>
          <a:noFill/>
          <a:ln w="9525">
            <a:noFill/>
          </a:ln>
        </p:spPr>
      </p:pic>
      <p:sp>
        <p:nvSpPr>
          <p:cNvPr id="3" name="矩形 2"/>
          <p:cNvSpPr/>
          <p:nvPr/>
        </p:nvSpPr>
        <p:spPr>
          <a:xfrm>
            <a:off x="-10795" y="635"/>
            <a:ext cx="12214225" cy="4895850"/>
          </a:xfrm>
          <a:prstGeom prst="rect">
            <a:avLst/>
          </a:prstGeom>
          <a:solidFill>
            <a:srgbClr val="007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20" strike="noStrike" noProof="1"/>
          </a:p>
        </p:txBody>
      </p:sp>
      <p:sp>
        <p:nvSpPr>
          <p:cNvPr id="4" name="TextBox 10"/>
          <p:cNvSpPr txBox="1"/>
          <p:nvPr/>
        </p:nvSpPr>
        <p:spPr>
          <a:xfrm>
            <a:off x="762635" y="2978150"/>
            <a:ext cx="2515870" cy="829945"/>
          </a:xfrm>
          <a:prstGeom prst="rect">
            <a:avLst/>
          </a:prstGeom>
          <a:noFill/>
          <a:ln w="9525">
            <a:noFill/>
          </a:ln>
        </p:spPr>
        <p:txBody>
          <a:bodyPr wrap="square" anchor="t">
            <a:spAutoFit/>
          </a:bodyPr>
          <a:lstStyle/>
          <a:p>
            <a:r>
              <a:rPr lang="zh-CN" altLang="en-US" sz="4795" b="1" dirty="0">
                <a:solidFill>
                  <a:schemeClr val="bg1"/>
                </a:solidFill>
                <a:latin typeface="思源黑体" panose="020B0400000000000000" charset="-122"/>
                <a:ea typeface="思源黑体" panose="020B0400000000000000" charset="-122"/>
              </a:rPr>
              <a:t>感谢！</a:t>
            </a:r>
            <a:endParaRPr lang="zh-CN" altLang="en-US" sz="4795" b="1" dirty="0">
              <a:solidFill>
                <a:schemeClr val="bg1"/>
              </a:solidFill>
              <a:latin typeface="思源黑体" panose="020B0400000000000000" charset="-122"/>
              <a:ea typeface="思源黑体" panose="020B0400000000000000" charset="-122"/>
            </a:endParaRPr>
          </a:p>
        </p:txBody>
      </p:sp>
      <p:sp>
        <p:nvSpPr>
          <p:cNvPr id="5" name="TextBox 10"/>
          <p:cNvSpPr txBox="1"/>
          <p:nvPr/>
        </p:nvSpPr>
        <p:spPr>
          <a:xfrm>
            <a:off x="762926" y="1297198"/>
            <a:ext cx="7401490" cy="1420495"/>
          </a:xfrm>
          <a:prstGeom prst="rect">
            <a:avLst/>
          </a:prstGeom>
          <a:noFill/>
        </p:spPr>
        <p:txBody>
          <a:bodyPr wrap="square" rtlCol="0">
            <a:spAutoFit/>
          </a:bodyPr>
          <a:lstStyle/>
          <a:p>
            <a:pPr>
              <a:lnSpc>
                <a:spcPct val="90000"/>
              </a:lnSpc>
            </a:pPr>
            <a:r>
              <a:rPr lang="zh-CN" altLang="en-US" sz="9600" cap="all" noProof="1">
                <a:solidFill>
                  <a:schemeClr val="bg1"/>
                </a:solidFill>
                <a:latin typeface="思源黑体" panose="020B0400000000000000" charset="-122"/>
                <a:ea typeface="思源黑体" panose="020B0400000000000000" charset="-122"/>
                <a:cs typeface="+mn-cs"/>
              </a:rPr>
              <a:t>Thanks </a:t>
            </a:r>
            <a:r>
              <a:rPr lang="en-US" altLang="zh-CN" sz="8800" cap="all" noProof="1">
                <a:solidFill>
                  <a:schemeClr val="bg1"/>
                </a:solidFill>
                <a:latin typeface="思源黑体" panose="020B0400000000000000" charset="-122"/>
                <a:ea typeface="思源黑体" panose="020B0400000000000000" charset="-122"/>
                <a:cs typeface="+mn-cs"/>
              </a:rPr>
              <a:t>!</a:t>
            </a:r>
            <a:endParaRPr lang="en-US" altLang="zh-CN" sz="8800" cap="all" noProof="1">
              <a:solidFill>
                <a:schemeClr val="bg1"/>
              </a:solidFill>
              <a:latin typeface="思源黑体" panose="020B0400000000000000" charset="-122"/>
              <a:ea typeface="思源黑体" panose="020B0400000000000000" charset="-122"/>
              <a:cs typeface="+mn-cs"/>
            </a:endParaRPr>
          </a:p>
        </p:txBody>
      </p:sp>
      <p:sp>
        <p:nvSpPr>
          <p:cNvPr id="6" name="TextBox 19"/>
          <p:cNvSpPr txBox="1"/>
          <p:nvPr/>
        </p:nvSpPr>
        <p:spPr>
          <a:xfrm>
            <a:off x="6478184" y="5005700"/>
            <a:ext cx="5153397" cy="1530985"/>
          </a:xfrm>
          <a:prstGeom prst="rect">
            <a:avLst/>
          </a:prstGeom>
          <a:noFill/>
          <a:ln w="9525">
            <a:noFill/>
          </a:ln>
        </p:spPr>
        <p:txBody>
          <a:bodyPr wrap="square" anchor="t">
            <a:spAutoFit/>
          </a:bodyPr>
          <a:lstStyle/>
          <a:p>
            <a:pPr lvl="1" indent="0" algn="l">
              <a:lnSpc>
                <a:spcPct val="150000"/>
              </a:lnSpc>
              <a:buNone/>
            </a:pPr>
            <a:r>
              <a:rPr lang="zh-CN" altLang="en-US" sz="1920" b="1" dirty="0">
                <a:solidFill>
                  <a:srgbClr val="007CE2"/>
                </a:solidFill>
                <a:latin typeface="思源黑体" panose="020B0400000000000000" charset="-122"/>
                <a:ea typeface="思源黑体" panose="020B0400000000000000" charset="-122"/>
                <a:cs typeface="思源黑体" panose="020B0400000000000000" charset="-122"/>
              </a:rPr>
              <a:t>金环建设集团有限公司</a:t>
            </a:r>
            <a:endParaRPr lang="zh-CN" altLang="en-US" sz="1920" b="1" dirty="0">
              <a:solidFill>
                <a:srgbClr val="007CE2"/>
              </a:solidFill>
              <a:latin typeface="思源黑体" panose="020B0400000000000000" charset="-122"/>
              <a:ea typeface="思源黑体" panose="020B0400000000000000" charset="-122"/>
              <a:cs typeface="思源黑体" panose="020B0400000000000000" charset="-122"/>
            </a:endParaRPr>
          </a:p>
          <a:p>
            <a:pPr lvl="1" indent="0" algn="l">
              <a:lnSpc>
                <a:spcPct val="150000"/>
              </a:lnSpc>
              <a:buNone/>
            </a:pPr>
            <a:r>
              <a:rPr lang="zh-CN" altLang="en-US" sz="1440" dirty="0">
                <a:solidFill>
                  <a:schemeClr val="tx1"/>
                </a:solidFill>
                <a:latin typeface="思源黑体" panose="020B0400000000000000" charset="-122"/>
                <a:ea typeface="思源黑体" panose="020B0400000000000000" charset="-122"/>
                <a:cs typeface="思源黑体" panose="020B0400000000000000" charset="-122"/>
              </a:rPr>
              <a:t>总部地址：河北省石家庄市高新技术开发区    </a:t>
            </a:r>
            <a:endParaRPr lang="zh-CN" altLang="en-US" sz="1440" dirty="0">
              <a:solidFill>
                <a:schemeClr val="tx1"/>
              </a:solidFill>
              <a:latin typeface="思源黑体" panose="020B0400000000000000" charset="-122"/>
              <a:ea typeface="思源黑体" panose="020B0400000000000000" charset="-122"/>
              <a:cs typeface="思源黑体" panose="020B0400000000000000" charset="-122"/>
            </a:endParaRPr>
          </a:p>
          <a:p>
            <a:pPr lvl="1" indent="0" algn="l">
              <a:lnSpc>
                <a:spcPct val="150000"/>
              </a:lnSpc>
              <a:buNone/>
            </a:pPr>
            <a:r>
              <a:rPr lang="zh-CN" altLang="en-US" sz="1440" dirty="0">
                <a:solidFill>
                  <a:schemeClr val="tx1"/>
                </a:solidFill>
                <a:latin typeface="思源黑体" panose="020B0400000000000000" charset="-122"/>
                <a:ea typeface="思源黑体" panose="020B0400000000000000" charset="-122"/>
                <a:cs typeface="思源黑体" panose="020B0400000000000000" charset="-122"/>
              </a:rPr>
              <a:t>联系电话：0311-85967897   </a:t>
            </a:r>
            <a:endParaRPr lang="zh-CN" altLang="en-US" sz="1440" dirty="0">
              <a:solidFill>
                <a:schemeClr val="tx1"/>
              </a:solidFill>
              <a:latin typeface="思源黑体" panose="020B0400000000000000" charset="-122"/>
              <a:ea typeface="思源黑体" panose="020B0400000000000000" charset="-122"/>
              <a:cs typeface="思源黑体" panose="020B0400000000000000" charset="-122"/>
            </a:endParaRPr>
          </a:p>
          <a:p>
            <a:pPr lvl="1" indent="0" algn="l">
              <a:lnSpc>
                <a:spcPct val="150000"/>
              </a:lnSpc>
              <a:buNone/>
            </a:pPr>
            <a:r>
              <a:rPr lang="zh-CN" altLang="en-US" sz="1440" dirty="0">
                <a:solidFill>
                  <a:schemeClr val="tx1"/>
                </a:solidFill>
                <a:latin typeface="思源黑体" panose="020B0400000000000000" charset="-122"/>
                <a:ea typeface="思源黑体" panose="020B0400000000000000" charset="-122"/>
                <a:cs typeface="思源黑体" panose="020B0400000000000000" charset="-122"/>
              </a:rPr>
              <a:t>企业官网：http://www.jinhuan</a:t>
            </a:r>
            <a:r>
              <a:rPr lang="en-US" altLang="zh-CN" sz="1440" dirty="0">
                <a:solidFill>
                  <a:schemeClr val="tx1"/>
                </a:solidFill>
                <a:latin typeface="思源黑体" panose="020B0400000000000000" charset="-122"/>
                <a:ea typeface="思源黑体" panose="020B0400000000000000" charset="-122"/>
                <a:cs typeface="思源黑体" panose="020B0400000000000000" charset="-122"/>
              </a:rPr>
              <a:t>construction</a:t>
            </a:r>
            <a:r>
              <a:rPr lang="zh-CN" altLang="en-US" sz="1440" dirty="0">
                <a:solidFill>
                  <a:schemeClr val="tx1"/>
                </a:solidFill>
                <a:latin typeface="思源黑体" panose="020B0400000000000000" charset="-122"/>
                <a:ea typeface="思源黑体" panose="020B0400000000000000" charset="-122"/>
                <a:cs typeface="思源黑体" panose="020B0400000000000000" charset="-122"/>
              </a:rPr>
              <a:t>.c</a:t>
            </a:r>
            <a:r>
              <a:rPr lang="en-US" altLang="zh-CN" sz="1440" dirty="0">
                <a:solidFill>
                  <a:schemeClr val="tx1"/>
                </a:solidFill>
                <a:latin typeface="思源黑体" panose="020B0400000000000000" charset="-122"/>
                <a:ea typeface="思源黑体" panose="020B0400000000000000" charset="-122"/>
                <a:cs typeface="思源黑体" panose="020B0400000000000000" charset="-122"/>
              </a:rPr>
              <a:t>n</a:t>
            </a:r>
            <a:endParaRPr lang="en-US" altLang="zh-CN" sz="1440" dirty="0">
              <a:solidFill>
                <a:schemeClr val="tx1"/>
              </a:solidFill>
              <a:latin typeface="思源黑体" panose="020B0400000000000000" charset="-122"/>
              <a:ea typeface="思源黑体" panose="020B0400000000000000" charset="-122"/>
              <a:cs typeface="思源黑体" panose="020B0400000000000000" charset="-122"/>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燕尾形 5"/>
          <p:cNvSpPr/>
          <p:nvPr/>
        </p:nvSpPr>
        <p:spPr>
          <a:xfrm>
            <a:off x="407670" y="116840"/>
            <a:ext cx="2813050"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l"/>
            <a:r>
              <a:rPr lang="zh-CN" altLang="en-US" sz="1800">
                <a:ln w="15875">
                  <a:solidFill>
                    <a:schemeClr val="bg1"/>
                  </a:solidFill>
                </a:ln>
                <a:solidFill>
                  <a:schemeClr val="bg1"/>
                </a:solidFill>
                <a:effectLst/>
              </a:rPr>
              <a:t>一、</a:t>
            </a:r>
            <a:r>
              <a:rPr lang="zh-CN" altLang="en-US" sz="1800">
                <a:ln w="15875">
                  <a:solidFill>
                    <a:schemeClr val="bg1"/>
                  </a:solidFill>
                </a:ln>
                <a:solidFill>
                  <a:schemeClr val="bg1"/>
                </a:solidFill>
                <a:effectLst/>
                <a:sym typeface="+mn-ea"/>
              </a:rPr>
              <a:t>项目基本情况</a:t>
            </a:r>
            <a:endParaRPr lang="zh-CN" altLang="en-US" sz="1800">
              <a:ln w="15875">
                <a:solidFill>
                  <a:schemeClr val="bg1"/>
                </a:solidFill>
              </a:ln>
              <a:solidFill>
                <a:schemeClr val="bg1"/>
              </a:solidFill>
              <a:effectLst/>
              <a:ea typeface="+mn-ea"/>
              <a:sym typeface="+mn-ea"/>
            </a:endParaRPr>
          </a:p>
        </p:txBody>
      </p:sp>
      <p:sp>
        <p:nvSpPr>
          <p:cNvPr id="5" name="文本框 4"/>
          <p:cNvSpPr txBox="1"/>
          <p:nvPr/>
        </p:nvSpPr>
        <p:spPr>
          <a:xfrm>
            <a:off x="1621155" y="655320"/>
            <a:ext cx="1599565" cy="337185"/>
          </a:xfrm>
          <a:prstGeom prst="rect">
            <a:avLst/>
          </a:prstGeom>
          <a:solidFill>
            <a:schemeClr val="accent2"/>
          </a:solidFill>
        </p:spPr>
        <p:txBody>
          <a:bodyPr wrap="square">
            <a:noAutofit/>
          </a:bodyPr>
          <a:lstStyle/>
          <a:p>
            <a:pPr lvl="0" indent="34925" algn="ctr">
              <a:lnSpc>
                <a:spcPct val="90000"/>
              </a:lnSpc>
              <a:buClrTx/>
              <a:buSzTx/>
              <a:buFontTx/>
            </a:pPr>
            <a:r>
              <a:rPr lang="zh-CN" altLang="en-US" sz="1600" b="1" kern="100" dirty="0">
                <a:solidFill>
                  <a:schemeClr val="bg1"/>
                </a:solidFill>
                <a:latin typeface="Adobe 黑体 Std R" panose="020B0400000000000000" pitchFamily="34" charset="-122"/>
                <a:ea typeface="Adobe 黑体 Std R" panose="020B0400000000000000" pitchFamily="34" charset="-122"/>
                <a:sym typeface="+mn-ea"/>
              </a:rPr>
              <a:t>项目基本情况</a:t>
            </a:r>
            <a:endParaRPr lang="zh-CN" altLang="en-US" sz="1600" b="1" kern="100" dirty="0">
              <a:solidFill>
                <a:schemeClr val="bg1"/>
              </a:solidFill>
              <a:latin typeface="Adobe 黑体 Std R" panose="020B0400000000000000" pitchFamily="34" charset="-122"/>
              <a:ea typeface="Adobe 黑体 Std R" panose="020B0400000000000000" pitchFamily="34" charset="-122"/>
              <a:sym typeface="+mn-ea"/>
            </a:endParaRPr>
          </a:p>
        </p:txBody>
      </p:sp>
      <p:graphicFrame>
        <p:nvGraphicFramePr>
          <p:cNvPr id="7" name="表格 6"/>
          <p:cNvGraphicFramePr/>
          <p:nvPr>
            <p:custDataLst>
              <p:tags r:id="rId1"/>
            </p:custDataLst>
          </p:nvPr>
        </p:nvGraphicFramePr>
        <p:xfrm>
          <a:off x="622935" y="1125220"/>
          <a:ext cx="3500755" cy="5296535"/>
        </p:xfrm>
        <a:graphic>
          <a:graphicData uri="http://schemas.openxmlformats.org/drawingml/2006/table">
            <a:tbl>
              <a:tblPr/>
              <a:tblGrid>
                <a:gridCol w="1235075"/>
                <a:gridCol w="2265680"/>
              </a:tblGrid>
              <a:tr h="229870">
                <a:tc>
                  <a:txBody>
                    <a:bodyPr/>
                    <a:lstStyle/>
                    <a:p>
                      <a:pPr algn="ctr">
                        <a:lnSpc>
                          <a:spcPct val="100000"/>
                        </a:lnSpc>
                        <a:spcBef>
                          <a:spcPct val="0"/>
                        </a:spcBef>
                        <a:spcAft>
                          <a:spcPct val="0"/>
                        </a:spcAft>
                      </a:pPr>
                      <a:r>
                        <a:rPr lang="zh-CN" sz="1400" b="1">
                          <a:solidFill>
                            <a:schemeClr val="tx1"/>
                          </a:solidFill>
                          <a:latin typeface="宋体" panose="02010600030101010101" pitchFamily="2" charset="-122"/>
                          <a:ea typeface="宋体" panose="02010600030101010101" pitchFamily="2" charset="-122"/>
                          <a:sym typeface="+mn-ea"/>
                        </a:rPr>
                        <a:t>项目性质</a:t>
                      </a:r>
                      <a:endParaRPr lang="zh-CN" sz="1400" b="1">
                        <a:solidFill>
                          <a:schemeClr val="tx1"/>
                        </a:solidFill>
                        <a:latin typeface="宋体" panose="02010600030101010101" pitchFamily="2" charset="-122"/>
                        <a:ea typeface="宋体" panose="02010600030101010101" pitchFamily="2" charset="-122"/>
                      </a:endParaRPr>
                    </a:p>
                    <a:p>
                      <a:pPr marL="0" indent="0" algn="ctr">
                        <a:lnSpc>
                          <a:spcPct val="40000"/>
                        </a:lnSpc>
                        <a:spcBef>
                          <a:spcPct val="0"/>
                        </a:spcBef>
                        <a:spcAft>
                          <a:spcPct val="0"/>
                        </a:spcAft>
                      </a:pPr>
                      <a:endParaRPr lang="zh-CN" sz="1400" b="1">
                        <a:solidFill>
                          <a:schemeClr val="tx1"/>
                        </a:solidFill>
                        <a:latin typeface="宋体" panose="02010600030101010101" pitchFamily="2" charset="-122"/>
                        <a:ea typeface="宋体" panose="02010600030101010101" pitchFamily="2" charset="-122"/>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a:lnSpc>
                          <a:spcPct val="100000"/>
                        </a:lnSpc>
                        <a:spcBef>
                          <a:spcPct val="0"/>
                        </a:spcBef>
                        <a:spcAft>
                          <a:spcPct val="0"/>
                        </a:spcAft>
                      </a:pPr>
                      <a:r>
                        <a:rPr lang="en-US" altLang="zh-CN" sz="1400" b="0">
                          <a:solidFill>
                            <a:schemeClr val="tx1"/>
                          </a:solidFill>
                          <a:latin typeface="宋体" panose="02010600030101010101" pitchFamily="2" charset="-122"/>
                          <a:ea typeface="宋体" panose="02010600030101010101" pitchFamily="2" charset="-122"/>
                        </a:rPr>
                        <a:t> </a:t>
                      </a:r>
                      <a:r>
                        <a:rPr lang="zh-CN" sz="1400" b="0">
                          <a:solidFill>
                            <a:schemeClr val="tx1"/>
                          </a:solidFill>
                          <a:latin typeface="宋体" panose="02010600030101010101" pitchFamily="2" charset="-122"/>
                          <a:ea typeface="宋体" panose="02010600030101010101" pitchFamily="2" charset="-122"/>
                          <a:sym typeface="+mn-ea"/>
                        </a:rPr>
                        <a:t>企业自主研发</a:t>
                      </a:r>
                      <a:endParaRPr lang="zh-CN" altLang="zh-CN" sz="1400" b="0">
                        <a:solidFill>
                          <a:schemeClr val="tx1"/>
                        </a:solidFill>
                        <a:latin typeface="宋体" panose="02010600030101010101" pitchFamily="2" charset="-122"/>
                        <a:ea typeface="宋体" panose="02010600030101010101" pitchFamily="2" charset="-122"/>
                        <a:sym typeface="+mn-ea"/>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79730">
                <a:tc>
                  <a:txBody>
                    <a:bodyPr/>
                    <a:lstStyle/>
                    <a:p>
                      <a:pPr algn="ctr">
                        <a:lnSpc>
                          <a:spcPct val="100000"/>
                        </a:lnSpc>
                        <a:spcBef>
                          <a:spcPct val="0"/>
                        </a:spcBef>
                        <a:spcAft>
                          <a:spcPct val="0"/>
                        </a:spcAft>
                      </a:pPr>
                      <a:r>
                        <a:rPr lang="zh-CN" sz="1400" b="1">
                          <a:solidFill>
                            <a:schemeClr val="tx1"/>
                          </a:solidFill>
                          <a:latin typeface="宋体" panose="02010600030101010101" pitchFamily="2" charset="-122"/>
                          <a:ea typeface="宋体" panose="02010600030101010101" pitchFamily="2" charset="-122"/>
                        </a:rPr>
                        <a:t>项目名称</a:t>
                      </a:r>
                      <a:endParaRPr lang="zh-CN" sz="1400" b="1">
                        <a:solidFill>
                          <a:schemeClr val="tx1"/>
                        </a:solidFill>
                        <a:latin typeface="宋体" panose="02010600030101010101" pitchFamily="2" charset="-122"/>
                        <a:ea typeface="宋体" panose="02010600030101010101" pitchFamily="2" charset="-122"/>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a:lnSpc>
                          <a:spcPct val="100000"/>
                        </a:lnSpc>
                        <a:spcBef>
                          <a:spcPct val="0"/>
                        </a:spcBef>
                        <a:spcAft>
                          <a:spcPct val="0"/>
                        </a:spcAft>
                      </a:pPr>
                      <a:r>
                        <a:rPr lang="zh-CN" sz="1400" b="0">
                          <a:solidFill>
                            <a:schemeClr val="tx1"/>
                          </a:solidFill>
                          <a:latin typeface="宋体" panose="02010600030101010101" pitchFamily="2" charset="-122"/>
                          <a:ea typeface="宋体" panose="02010600030101010101" pitchFamily="2" charset="-122"/>
                        </a:rPr>
                        <a:t>空间任意截面钢箱扭曲</a:t>
                      </a:r>
                      <a:endParaRPr lang="zh-CN" sz="1400" b="0">
                        <a:solidFill>
                          <a:schemeClr val="tx1"/>
                        </a:solidFill>
                        <a:latin typeface="宋体" panose="02010600030101010101" pitchFamily="2" charset="-122"/>
                        <a:ea typeface="宋体" panose="02010600030101010101" pitchFamily="2" charset="-122"/>
                      </a:endParaRPr>
                    </a:p>
                    <a:p>
                      <a:pPr algn="ctr">
                        <a:lnSpc>
                          <a:spcPct val="100000"/>
                        </a:lnSpc>
                        <a:spcBef>
                          <a:spcPct val="0"/>
                        </a:spcBef>
                        <a:spcAft>
                          <a:spcPct val="0"/>
                        </a:spcAft>
                      </a:pPr>
                      <a:r>
                        <a:rPr lang="zh-CN" sz="1400" b="0">
                          <a:solidFill>
                            <a:schemeClr val="tx1"/>
                          </a:solidFill>
                          <a:latin typeface="宋体" panose="02010600030101010101" pitchFamily="2" charset="-122"/>
                          <a:ea typeface="宋体" panose="02010600030101010101" pitchFamily="2" charset="-122"/>
                        </a:rPr>
                        <a:t>斜塔施工技术</a:t>
                      </a:r>
                      <a:endParaRPr lang="zh-CN" sz="1400" b="0">
                        <a:solidFill>
                          <a:schemeClr val="tx1"/>
                        </a:solidFill>
                        <a:latin typeface="宋体" panose="02010600030101010101" pitchFamily="2" charset="-122"/>
                        <a:ea typeface="宋体" panose="02010600030101010101" pitchFamily="2" charset="-122"/>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49250">
                <a:tc>
                  <a:txBody>
                    <a:bodyPr/>
                    <a:lstStyle/>
                    <a:p>
                      <a:pPr algn="ctr">
                        <a:lnSpc>
                          <a:spcPct val="100000"/>
                        </a:lnSpc>
                        <a:spcBef>
                          <a:spcPct val="0"/>
                        </a:spcBef>
                        <a:spcAft>
                          <a:spcPct val="0"/>
                        </a:spcAft>
                      </a:pPr>
                      <a:r>
                        <a:rPr lang="zh-CN" sz="1400" b="1">
                          <a:solidFill>
                            <a:schemeClr val="tx1"/>
                          </a:solidFill>
                          <a:latin typeface="宋体" panose="02010600030101010101" pitchFamily="2" charset="-122"/>
                          <a:ea typeface="宋体" panose="02010600030101010101" pitchFamily="2" charset="-122"/>
                        </a:rPr>
                        <a:t>第一完成人</a:t>
                      </a:r>
                      <a:endParaRPr lang="zh-CN" sz="1400" b="1">
                        <a:solidFill>
                          <a:schemeClr val="tx1"/>
                        </a:solidFill>
                        <a:latin typeface="宋体" panose="02010600030101010101" pitchFamily="2" charset="-122"/>
                        <a:ea typeface="宋体" panose="02010600030101010101" pitchFamily="2" charset="-122"/>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a:lnSpc>
                          <a:spcPct val="100000"/>
                        </a:lnSpc>
                        <a:spcBef>
                          <a:spcPct val="0"/>
                        </a:spcBef>
                        <a:spcAft>
                          <a:spcPct val="0"/>
                        </a:spcAft>
                      </a:pPr>
                      <a:r>
                        <a:rPr lang="zh-CN" sz="1400" b="0">
                          <a:solidFill>
                            <a:schemeClr val="tx1"/>
                          </a:solidFill>
                          <a:latin typeface="宋体" panose="02010600030101010101" pitchFamily="2" charset="-122"/>
                          <a:ea typeface="宋体" panose="02010600030101010101" pitchFamily="2" charset="-122"/>
                        </a:rPr>
                        <a:t>张强</a:t>
                      </a:r>
                      <a:endParaRPr lang="zh-CN" sz="1400" b="0">
                        <a:solidFill>
                          <a:schemeClr val="tx1"/>
                        </a:solidFill>
                        <a:latin typeface="宋体" panose="02010600030101010101" pitchFamily="2" charset="-122"/>
                        <a:ea typeface="宋体" panose="02010600030101010101" pitchFamily="2" charset="-122"/>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88620">
                <a:tc>
                  <a:txBody>
                    <a:bodyPr/>
                    <a:lstStyle/>
                    <a:p>
                      <a:pPr algn="ctr">
                        <a:lnSpc>
                          <a:spcPct val="100000"/>
                        </a:lnSpc>
                        <a:spcBef>
                          <a:spcPct val="0"/>
                        </a:spcBef>
                        <a:spcAft>
                          <a:spcPct val="0"/>
                        </a:spcAft>
                      </a:pPr>
                      <a:r>
                        <a:rPr lang="zh-CN" sz="1400" b="1">
                          <a:solidFill>
                            <a:schemeClr val="tx1"/>
                          </a:solidFill>
                          <a:latin typeface="宋体" panose="02010600030101010101" pitchFamily="2" charset="-122"/>
                          <a:ea typeface="宋体" panose="02010600030101010101" pitchFamily="2" charset="-122"/>
                        </a:rPr>
                        <a:t>主要完成单位及</a:t>
                      </a:r>
                      <a:r>
                        <a:rPr lang="zh-CN" sz="1400" b="1">
                          <a:solidFill>
                            <a:schemeClr val="tx1"/>
                          </a:solidFill>
                          <a:latin typeface="宋体" panose="02010600030101010101" pitchFamily="2" charset="-122"/>
                          <a:ea typeface="宋体" panose="02010600030101010101" pitchFamily="2" charset="-122"/>
                          <a:sym typeface="+mn-ea"/>
                        </a:rPr>
                        <a:t>推荐单位</a:t>
                      </a:r>
                      <a:endParaRPr lang="zh-CN" sz="1400" b="1">
                        <a:solidFill>
                          <a:schemeClr val="tx1"/>
                        </a:solidFill>
                        <a:latin typeface="宋体" panose="02010600030101010101" pitchFamily="2" charset="-122"/>
                        <a:ea typeface="宋体" panose="02010600030101010101" pitchFamily="2" charset="-122"/>
                        <a:sym typeface="+mn-ea"/>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a:lnSpc>
                          <a:spcPct val="100000"/>
                        </a:lnSpc>
                        <a:spcBef>
                          <a:spcPct val="0"/>
                        </a:spcBef>
                        <a:spcAft>
                          <a:spcPct val="0"/>
                        </a:spcAft>
                      </a:pPr>
                      <a:r>
                        <a:rPr lang="zh-CN" sz="1400" b="0">
                          <a:solidFill>
                            <a:schemeClr val="tx1"/>
                          </a:solidFill>
                          <a:latin typeface="宋体" panose="02010600030101010101" pitchFamily="2" charset="-122"/>
                          <a:ea typeface="宋体" panose="02010600030101010101" pitchFamily="2" charset="-122"/>
                        </a:rPr>
                        <a:t>金环建设集团有限公司</a:t>
                      </a:r>
                      <a:endParaRPr lang="zh-CN" sz="1400" b="0">
                        <a:solidFill>
                          <a:schemeClr val="tx1"/>
                        </a:solidFill>
                        <a:latin typeface="宋体" panose="02010600030101010101" pitchFamily="2" charset="-122"/>
                        <a:ea typeface="宋体" panose="02010600030101010101" pitchFamily="2" charset="-122"/>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98145">
                <a:tc>
                  <a:txBody>
                    <a:bodyPr/>
                    <a:lstStyle/>
                    <a:p>
                      <a:pPr algn="ctr">
                        <a:lnSpc>
                          <a:spcPct val="100000"/>
                        </a:lnSpc>
                        <a:spcBef>
                          <a:spcPct val="0"/>
                        </a:spcBef>
                        <a:spcAft>
                          <a:spcPct val="0"/>
                        </a:spcAft>
                      </a:pPr>
                      <a:r>
                        <a:rPr lang="zh-CN" sz="1400" b="1">
                          <a:solidFill>
                            <a:schemeClr val="tx1"/>
                          </a:solidFill>
                          <a:latin typeface="宋体" panose="02010600030101010101" pitchFamily="2" charset="-122"/>
                          <a:ea typeface="宋体" panose="02010600030101010101" pitchFamily="2" charset="-122"/>
                        </a:rPr>
                        <a:t>所属专业</a:t>
                      </a:r>
                      <a:endParaRPr lang="zh-CN" sz="1400" b="1">
                        <a:solidFill>
                          <a:schemeClr val="tx1"/>
                        </a:solidFill>
                        <a:latin typeface="宋体" panose="02010600030101010101" pitchFamily="2" charset="-122"/>
                        <a:ea typeface="宋体" panose="02010600030101010101" pitchFamily="2" charset="-122"/>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a:lnSpc>
                          <a:spcPct val="100000"/>
                        </a:lnSpc>
                        <a:spcBef>
                          <a:spcPct val="0"/>
                        </a:spcBef>
                        <a:spcAft>
                          <a:spcPct val="0"/>
                        </a:spcAft>
                      </a:pPr>
                      <a:r>
                        <a:rPr lang="zh-CN" sz="1400" b="0">
                          <a:solidFill>
                            <a:schemeClr val="tx1"/>
                          </a:solidFill>
                          <a:latin typeface="宋体" panose="02010600030101010101" pitchFamily="2" charset="-122"/>
                          <a:ea typeface="宋体" panose="02010600030101010101" pitchFamily="2" charset="-122"/>
                        </a:rPr>
                        <a:t>建筑工程（钢结构）</a:t>
                      </a:r>
                      <a:endParaRPr lang="zh-CN" sz="1400" b="0">
                        <a:solidFill>
                          <a:schemeClr val="tx1"/>
                        </a:solidFill>
                        <a:latin typeface="宋体" panose="02010600030101010101" pitchFamily="2" charset="-122"/>
                        <a:ea typeface="宋体" panose="02010600030101010101" pitchFamily="2" charset="-122"/>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486410">
                <a:tc>
                  <a:txBody>
                    <a:bodyPr/>
                    <a:lstStyle/>
                    <a:p>
                      <a:pPr algn="ctr">
                        <a:lnSpc>
                          <a:spcPct val="100000"/>
                        </a:lnSpc>
                        <a:spcBef>
                          <a:spcPct val="0"/>
                        </a:spcBef>
                        <a:spcAft>
                          <a:spcPct val="0"/>
                        </a:spcAft>
                      </a:pPr>
                      <a:r>
                        <a:rPr lang="zh-CN" sz="1400" b="1">
                          <a:solidFill>
                            <a:schemeClr val="tx1"/>
                          </a:solidFill>
                          <a:latin typeface="宋体" panose="02010600030101010101" pitchFamily="2" charset="-122"/>
                          <a:ea typeface="宋体" panose="02010600030101010101" pitchFamily="2" charset="-122"/>
                          <a:sym typeface="+mn-ea"/>
                        </a:rPr>
                        <a:t>所属国民经济</a:t>
                      </a:r>
                      <a:endParaRPr lang="zh-CN" sz="1400" b="1">
                        <a:solidFill>
                          <a:schemeClr val="tx1"/>
                        </a:solidFill>
                        <a:latin typeface="宋体" panose="02010600030101010101" pitchFamily="2" charset="-122"/>
                        <a:ea typeface="宋体" panose="02010600030101010101" pitchFamily="2" charset="-122"/>
                        <a:sym typeface="+mn-ea"/>
                      </a:endParaRPr>
                    </a:p>
                    <a:p>
                      <a:pPr algn="ctr">
                        <a:lnSpc>
                          <a:spcPct val="100000"/>
                        </a:lnSpc>
                        <a:spcBef>
                          <a:spcPct val="0"/>
                        </a:spcBef>
                        <a:spcAft>
                          <a:spcPct val="0"/>
                        </a:spcAft>
                      </a:pPr>
                      <a:r>
                        <a:rPr lang="zh-CN" sz="1400" b="1">
                          <a:solidFill>
                            <a:schemeClr val="tx1"/>
                          </a:solidFill>
                          <a:latin typeface="宋体" panose="02010600030101010101" pitchFamily="2" charset="-122"/>
                          <a:ea typeface="宋体" panose="02010600030101010101" pitchFamily="2" charset="-122"/>
                          <a:sym typeface="+mn-ea"/>
                        </a:rPr>
                        <a:t>行业</a:t>
                      </a:r>
                      <a:endParaRPr lang="zh-CN" sz="1400" b="1">
                        <a:solidFill>
                          <a:schemeClr val="tx1"/>
                        </a:solidFill>
                        <a:latin typeface="宋体" panose="02010600030101010101" pitchFamily="2" charset="-122"/>
                        <a:ea typeface="宋体" panose="02010600030101010101" pitchFamily="2" charset="-122"/>
                      </a:endParaRPr>
                    </a:p>
                    <a:p>
                      <a:pPr marL="0" indent="0" algn="ctr">
                        <a:lnSpc>
                          <a:spcPct val="40000"/>
                        </a:lnSpc>
                        <a:spcBef>
                          <a:spcPct val="0"/>
                        </a:spcBef>
                        <a:spcAft>
                          <a:spcPct val="0"/>
                        </a:spcAft>
                      </a:pPr>
                      <a:endParaRPr lang="zh-CN" sz="1400" b="1">
                        <a:solidFill>
                          <a:schemeClr val="tx1"/>
                        </a:solidFill>
                        <a:latin typeface="宋体" panose="02010600030101010101" pitchFamily="2" charset="-122"/>
                        <a:ea typeface="宋体" panose="02010600030101010101" pitchFamily="2" charset="-122"/>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a:lnSpc>
                          <a:spcPct val="100000"/>
                        </a:lnSpc>
                        <a:spcBef>
                          <a:spcPct val="0"/>
                        </a:spcBef>
                        <a:spcAft>
                          <a:spcPct val="0"/>
                        </a:spcAft>
                      </a:pPr>
                      <a:r>
                        <a:rPr lang="zh-CN" sz="1400" b="0">
                          <a:solidFill>
                            <a:schemeClr val="tx1"/>
                          </a:solidFill>
                          <a:latin typeface="宋体" panose="02010600030101010101" pitchFamily="2" charset="-122"/>
                          <a:ea typeface="宋体" panose="02010600030101010101" pitchFamily="2" charset="-122"/>
                          <a:sym typeface="+mn-ea"/>
                        </a:rPr>
                        <a:t>私人企业</a:t>
                      </a:r>
                      <a:endParaRPr lang="zh-CN" sz="1400" b="0">
                        <a:solidFill>
                          <a:schemeClr val="tx1"/>
                        </a:solidFill>
                        <a:latin typeface="宋体" panose="02010600030101010101" pitchFamily="2" charset="-122"/>
                        <a:ea typeface="宋体" panose="02010600030101010101" pitchFamily="2" charset="-122"/>
                        <a:sym typeface="+mn-ea"/>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429895">
                <a:tc>
                  <a:txBody>
                    <a:bodyPr/>
                    <a:lstStyle/>
                    <a:p>
                      <a:pPr algn="ctr">
                        <a:lnSpc>
                          <a:spcPct val="100000"/>
                        </a:lnSpc>
                        <a:spcBef>
                          <a:spcPct val="0"/>
                        </a:spcBef>
                        <a:spcAft>
                          <a:spcPct val="0"/>
                        </a:spcAft>
                      </a:pPr>
                      <a:r>
                        <a:rPr lang="zh-CN" sz="1400" b="1">
                          <a:solidFill>
                            <a:schemeClr val="tx1"/>
                          </a:solidFill>
                          <a:latin typeface="宋体" panose="02010600030101010101" pitchFamily="2" charset="-122"/>
                          <a:ea typeface="宋体" panose="02010600030101010101" pitchFamily="2" charset="-122"/>
                        </a:rPr>
                        <a:t>研发项目编号</a:t>
                      </a:r>
                      <a:endParaRPr lang="zh-CN" sz="1400" b="1">
                        <a:solidFill>
                          <a:schemeClr val="tx1"/>
                        </a:solidFill>
                        <a:latin typeface="宋体" panose="02010600030101010101" pitchFamily="2" charset="-122"/>
                        <a:ea typeface="宋体" panose="02010600030101010101" pitchFamily="2" charset="-122"/>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algn="ctr">
                        <a:lnSpc>
                          <a:spcPct val="100000"/>
                        </a:lnSpc>
                        <a:spcBef>
                          <a:spcPct val="0"/>
                        </a:spcBef>
                        <a:spcAft>
                          <a:spcPct val="0"/>
                        </a:spcAft>
                      </a:pPr>
                      <a:r>
                        <a:rPr lang="en-US" altLang="zh-CN" sz="1400" b="0">
                          <a:solidFill>
                            <a:schemeClr val="tx1"/>
                          </a:solidFill>
                          <a:latin typeface="宋体" panose="02010600030101010101" pitchFamily="2" charset="-122"/>
                          <a:ea typeface="宋体" panose="02010600030101010101" pitchFamily="2" charset="-122"/>
                          <a:sym typeface="+mn-ea"/>
                        </a:rPr>
                        <a:t>NO:911301007484851673040</a:t>
                      </a:r>
                      <a:endParaRPr lang="en-US" altLang="zh-CN" sz="1400" b="0">
                        <a:solidFill>
                          <a:schemeClr val="tx1"/>
                        </a:solidFill>
                        <a:latin typeface="宋体" panose="02010600030101010101" pitchFamily="2" charset="-122"/>
                        <a:ea typeface="宋体" panose="02010600030101010101" pitchFamily="2" charset="-122"/>
                        <a:sym typeface="+mn-ea"/>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473075">
                <a:tc>
                  <a:txBody>
                    <a:bodyPr/>
                    <a:lstStyle/>
                    <a:p>
                      <a:pPr algn="ctr">
                        <a:lnSpc>
                          <a:spcPct val="100000"/>
                        </a:lnSpc>
                        <a:spcBef>
                          <a:spcPct val="0"/>
                        </a:spcBef>
                        <a:spcAft>
                          <a:spcPct val="0"/>
                        </a:spcAft>
                      </a:pPr>
                      <a:r>
                        <a:rPr lang="zh-CN" sz="1400" b="1">
                          <a:solidFill>
                            <a:schemeClr val="tx1"/>
                          </a:solidFill>
                          <a:latin typeface="宋体" panose="02010600030101010101" pitchFamily="2" charset="-122"/>
                          <a:ea typeface="宋体" panose="02010600030101010101" pitchFamily="2" charset="-122"/>
                          <a:sym typeface="+mn-ea"/>
                        </a:rPr>
                        <a:t>项目起止时间</a:t>
                      </a:r>
                      <a:endParaRPr lang="zh-CN" sz="1400" b="1">
                        <a:solidFill>
                          <a:schemeClr val="tx1"/>
                        </a:solidFill>
                        <a:latin typeface="宋体" panose="02010600030101010101" pitchFamily="2" charset="-122"/>
                        <a:ea typeface="宋体" panose="02010600030101010101" pitchFamily="2" charset="-122"/>
                        <a:sym typeface="+mn-ea"/>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a:lnSpc>
                          <a:spcPct val="100000"/>
                        </a:lnSpc>
                        <a:spcBef>
                          <a:spcPct val="0"/>
                        </a:spcBef>
                        <a:spcAft>
                          <a:spcPct val="0"/>
                        </a:spcAft>
                      </a:pPr>
                      <a:r>
                        <a:rPr lang="en-US" altLang="zh-CN" sz="1400" b="0">
                          <a:solidFill>
                            <a:schemeClr val="tx1"/>
                          </a:solidFill>
                          <a:latin typeface="宋体" panose="02010600030101010101" pitchFamily="2" charset="-122"/>
                          <a:ea typeface="宋体" panose="02010600030101010101" pitchFamily="2" charset="-122"/>
                          <a:sym typeface="+mn-ea"/>
                        </a:rPr>
                        <a:t>2019.10.10~2020.7.30</a:t>
                      </a:r>
                      <a:endParaRPr lang="en-US" altLang="zh-CN" sz="1400" b="0">
                        <a:solidFill>
                          <a:schemeClr val="tx1"/>
                        </a:solidFill>
                        <a:latin typeface="宋体" panose="02010600030101010101" pitchFamily="2" charset="-122"/>
                        <a:ea typeface="宋体" panose="02010600030101010101" pitchFamily="2" charset="-122"/>
                        <a:sym typeface="+mn-ea"/>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94335">
                <a:tc>
                  <a:txBody>
                    <a:bodyPr/>
                    <a:lstStyle/>
                    <a:p>
                      <a:pPr algn="ctr">
                        <a:lnSpc>
                          <a:spcPct val="100000"/>
                        </a:lnSpc>
                        <a:spcBef>
                          <a:spcPct val="0"/>
                        </a:spcBef>
                        <a:spcAft>
                          <a:spcPct val="0"/>
                        </a:spcAft>
                      </a:pPr>
                      <a:r>
                        <a:rPr lang="zh-CN" sz="1400" b="1">
                          <a:solidFill>
                            <a:schemeClr val="tx1"/>
                          </a:solidFill>
                          <a:latin typeface="宋体" panose="02010600030101010101" pitchFamily="2" charset="-122"/>
                          <a:ea typeface="宋体" panose="02010600030101010101" pitchFamily="2" charset="-122"/>
                          <a:sym typeface="+mn-ea"/>
                        </a:rPr>
                        <a:t>研发经费</a:t>
                      </a:r>
                      <a:endParaRPr lang="zh-CN" sz="1400" b="1">
                        <a:solidFill>
                          <a:schemeClr val="tx1"/>
                        </a:solidFill>
                        <a:latin typeface="宋体" panose="02010600030101010101" pitchFamily="2" charset="-122"/>
                        <a:ea typeface="宋体" panose="02010600030101010101" pitchFamily="2" charset="-122"/>
                        <a:sym typeface="+mn-ea"/>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lstStyle/>
                    <a:p>
                      <a:pPr algn="ctr">
                        <a:lnSpc>
                          <a:spcPct val="100000"/>
                        </a:lnSpc>
                        <a:spcBef>
                          <a:spcPct val="0"/>
                        </a:spcBef>
                        <a:spcAft>
                          <a:spcPct val="0"/>
                        </a:spcAft>
                      </a:pPr>
                      <a:r>
                        <a:rPr lang="en-US" altLang="zh-CN" sz="1400" b="0">
                          <a:solidFill>
                            <a:schemeClr val="tx1"/>
                          </a:solidFill>
                          <a:latin typeface="宋体" panose="02010600030101010101" pitchFamily="2" charset="-122"/>
                          <a:ea typeface="宋体" panose="02010600030101010101" pitchFamily="2" charset="-122"/>
                          <a:sym typeface="+mn-ea"/>
                        </a:rPr>
                        <a:t>370</a:t>
                      </a:r>
                      <a:r>
                        <a:rPr lang="zh-CN" altLang="en-US" sz="1400" b="0">
                          <a:solidFill>
                            <a:schemeClr val="tx1"/>
                          </a:solidFill>
                          <a:latin typeface="宋体" panose="02010600030101010101" pitchFamily="2" charset="-122"/>
                          <a:ea typeface="宋体" panose="02010600030101010101" pitchFamily="2" charset="-122"/>
                          <a:sym typeface="+mn-ea"/>
                        </a:rPr>
                        <a:t>万元</a:t>
                      </a:r>
                      <a:endParaRPr lang="zh-CN" altLang="en-US" sz="1400" b="0">
                        <a:solidFill>
                          <a:schemeClr val="tx1"/>
                        </a:solidFill>
                        <a:latin typeface="宋体" panose="02010600030101010101" pitchFamily="2" charset="-122"/>
                        <a:ea typeface="宋体" panose="02010600030101010101" pitchFamily="2" charset="-122"/>
                        <a:sym typeface="+mn-ea"/>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65760">
                <a:tc>
                  <a:txBody>
                    <a:bodyPr/>
                    <a:p>
                      <a:pPr algn="ctr">
                        <a:lnSpc>
                          <a:spcPct val="100000"/>
                        </a:lnSpc>
                        <a:spcBef>
                          <a:spcPct val="0"/>
                        </a:spcBef>
                        <a:spcAft>
                          <a:spcPct val="0"/>
                        </a:spcAft>
                        <a:buNone/>
                      </a:pPr>
                      <a:r>
                        <a:rPr lang="zh-CN" sz="1400" b="1">
                          <a:solidFill>
                            <a:schemeClr val="tx1"/>
                          </a:solidFill>
                          <a:latin typeface="宋体" panose="02010600030101010101" pitchFamily="2" charset="-122"/>
                          <a:ea typeface="宋体" panose="02010600030101010101" pitchFamily="2" charset="-122"/>
                          <a:sym typeface="+mn-ea"/>
                        </a:rPr>
                        <a:t>验收时间</a:t>
                      </a:r>
                      <a:endParaRPr lang="zh-CN" altLang="en-US" sz="1400" b="1">
                        <a:solidFill>
                          <a:schemeClr val="tx1"/>
                        </a:solidFill>
                        <a:latin typeface="宋体" panose="02010600030101010101" pitchFamily="2" charset="-122"/>
                        <a:ea typeface="宋体" panose="02010600030101010101" pitchFamily="2" charset="-122"/>
                        <a:sym typeface="+mn-ea"/>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algn="ctr">
                        <a:lnSpc>
                          <a:spcPct val="100000"/>
                        </a:lnSpc>
                        <a:spcBef>
                          <a:spcPct val="0"/>
                        </a:spcBef>
                        <a:spcAft>
                          <a:spcPct val="0"/>
                        </a:spcAft>
                        <a:buNone/>
                      </a:pPr>
                      <a:r>
                        <a:rPr lang="en-US" altLang="zh-CN" sz="1400" b="0">
                          <a:solidFill>
                            <a:schemeClr val="tx1"/>
                          </a:solidFill>
                          <a:latin typeface="宋体" panose="02010600030101010101" pitchFamily="2" charset="-122"/>
                          <a:ea typeface="宋体" panose="02010600030101010101" pitchFamily="2" charset="-122"/>
                          <a:sym typeface="+mn-ea"/>
                        </a:rPr>
                        <a:t>2020.8.25</a:t>
                      </a:r>
                      <a:endParaRPr lang="en-US" altLang="zh-CN" sz="1400" b="0">
                        <a:solidFill>
                          <a:schemeClr val="tx1"/>
                        </a:solidFill>
                        <a:latin typeface="宋体" panose="02010600030101010101" pitchFamily="2" charset="-122"/>
                        <a:ea typeface="宋体" panose="02010600030101010101" pitchFamily="2" charset="-122"/>
                        <a:sym typeface="+mn-ea"/>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654050">
                <a:tc>
                  <a:txBody>
                    <a:bodyPr/>
                    <a:p>
                      <a:pPr algn="ctr">
                        <a:lnSpc>
                          <a:spcPct val="100000"/>
                        </a:lnSpc>
                        <a:spcBef>
                          <a:spcPct val="0"/>
                        </a:spcBef>
                        <a:spcAft>
                          <a:spcPct val="0"/>
                        </a:spcAft>
                        <a:buNone/>
                      </a:pPr>
                      <a:r>
                        <a:rPr lang="zh-CN" sz="1400" b="1">
                          <a:solidFill>
                            <a:schemeClr val="tx1"/>
                          </a:solidFill>
                          <a:latin typeface="宋体" panose="02010600030101010101" pitchFamily="2" charset="-122"/>
                          <a:ea typeface="宋体" panose="02010600030101010101" pitchFamily="2" charset="-122"/>
                          <a:sym typeface="+mn-ea"/>
                        </a:rPr>
                        <a:t>科技报告编号</a:t>
                      </a:r>
                      <a:endParaRPr lang="zh-CN" altLang="en-US" sz="1400" b="1">
                        <a:solidFill>
                          <a:schemeClr val="tx1"/>
                        </a:solidFill>
                        <a:latin typeface="宋体" panose="02010600030101010101" pitchFamily="2" charset="-122"/>
                        <a:ea typeface="宋体" panose="02010600030101010101" pitchFamily="2" charset="-122"/>
                        <a:sym typeface="+mn-ea"/>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algn="ctr">
                        <a:lnSpc>
                          <a:spcPct val="100000"/>
                        </a:lnSpc>
                        <a:spcBef>
                          <a:spcPct val="0"/>
                        </a:spcBef>
                        <a:spcAft>
                          <a:spcPct val="0"/>
                        </a:spcAft>
                      </a:pPr>
                      <a:r>
                        <a:rPr lang="zh-CN" sz="1400" b="0">
                          <a:solidFill>
                            <a:schemeClr val="tx1"/>
                          </a:solidFill>
                          <a:latin typeface="宋体" panose="02010600030101010101" pitchFamily="2" charset="-122"/>
                          <a:ea typeface="宋体" panose="02010600030101010101" pitchFamily="2" charset="-122"/>
                          <a:sym typeface="+mn-ea"/>
                        </a:rPr>
                        <a:t>冀建协评字</a:t>
                      </a:r>
                      <a:r>
                        <a:rPr lang="en-US" altLang="zh-CN" sz="1400" b="0">
                          <a:solidFill>
                            <a:schemeClr val="tx1"/>
                          </a:solidFill>
                          <a:latin typeface="宋体" panose="02010600030101010101" pitchFamily="2" charset="-122"/>
                          <a:ea typeface="宋体" panose="02010600030101010101" pitchFamily="2" charset="-122"/>
                          <a:sym typeface="+mn-ea"/>
                        </a:rPr>
                        <a:t>[2022]</a:t>
                      </a:r>
                      <a:r>
                        <a:rPr lang="zh-CN" altLang="en-US" sz="1400" b="0">
                          <a:solidFill>
                            <a:schemeClr val="tx1"/>
                          </a:solidFill>
                          <a:latin typeface="宋体" panose="02010600030101010101" pitchFamily="2" charset="-122"/>
                          <a:ea typeface="宋体" panose="02010600030101010101" pitchFamily="2" charset="-122"/>
                          <a:sym typeface="+mn-ea"/>
                        </a:rPr>
                        <a:t>第</a:t>
                      </a:r>
                      <a:r>
                        <a:rPr lang="en-US" altLang="zh-CN" sz="1400" b="0">
                          <a:solidFill>
                            <a:schemeClr val="tx1"/>
                          </a:solidFill>
                          <a:latin typeface="宋体" panose="02010600030101010101" pitchFamily="2" charset="-122"/>
                          <a:ea typeface="宋体" panose="02010600030101010101" pitchFamily="2" charset="-122"/>
                          <a:sym typeface="+mn-ea"/>
                        </a:rPr>
                        <a:t>047</a:t>
                      </a:r>
                      <a:r>
                        <a:rPr lang="zh-CN" altLang="en-US" sz="1400" b="0">
                          <a:solidFill>
                            <a:schemeClr val="tx1"/>
                          </a:solidFill>
                          <a:latin typeface="宋体" panose="02010600030101010101" pitchFamily="2" charset="-122"/>
                          <a:ea typeface="宋体" panose="02010600030101010101" pitchFamily="2" charset="-122"/>
                          <a:sym typeface="+mn-ea"/>
                        </a:rPr>
                        <a:t>号</a:t>
                      </a:r>
                      <a:endParaRPr lang="zh-CN" altLang="en-US" sz="1400" b="0">
                        <a:solidFill>
                          <a:schemeClr val="tx1"/>
                        </a:solidFill>
                        <a:latin typeface="宋体" panose="02010600030101010101" pitchFamily="2" charset="-122"/>
                        <a:ea typeface="宋体" panose="02010600030101010101" pitchFamily="2" charset="-122"/>
                      </a:endParaRPr>
                    </a:p>
                    <a:p>
                      <a:pPr algn="ctr">
                        <a:lnSpc>
                          <a:spcPct val="100000"/>
                        </a:lnSpc>
                        <a:spcBef>
                          <a:spcPct val="0"/>
                        </a:spcBef>
                        <a:spcAft>
                          <a:spcPct val="0"/>
                        </a:spcAft>
                      </a:pPr>
                      <a:r>
                        <a:rPr lang="zh-CN" sz="1400" b="0">
                          <a:solidFill>
                            <a:schemeClr val="tx1"/>
                          </a:solidFill>
                          <a:latin typeface="宋体" panose="02010600030101010101" pitchFamily="2" charset="-122"/>
                          <a:ea typeface="宋体" panose="02010600030101010101" pitchFamily="2" charset="-122"/>
                          <a:sym typeface="+mn-ea"/>
                        </a:rPr>
                        <a:t>冀建科成评字</a:t>
                      </a:r>
                      <a:r>
                        <a:rPr lang="en-US" altLang="zh-CN" sz="1400" b="0">
                          <a:solidFill>
                            <a:schemeClr val="tx1"/>
                          </a:solidFill>
                          <a:latin typeface="宋体" panose="02010600030101010101" pitchFamily="2" charset="-122"/>
                          <a:ea typeface="宋体" panose="02010600030101010101" pitchFamily="2" charset="-122"/>
                          <a:sym typeface="+mn-ea"/>
                        </a:rPr>
                        <a:t>[2020]</a:t>
                      </a:r>
                      <a:r>
                        <a:rPr lang="zh-CN" altLang="en-US" sz="1400" b="0">
                          <a:solidFill>
                            <a:schemeClr val="tx1"/>
                          </a:solidFill>
                          <a:latin typeface="宋体" panose="02010600030101010101" pitchFamily="2" charset="-122"/>
                          <a:ea typeface="宋体" panose="02010600030101010101" pitchFamily="2" charset="-122"/>
                          <a:sym typeface="+mn-ea"/>
                        </a:rPr>
                        <a:t>第</a:t>
                      </a:r>
                      <a:r>
                        <a:rPr lang="en-US" altLang="zh-CN" sz="1400" b="0">
                          <a:solidFill>
                            <a:schemeClr val="tx1"/>
                          </a:solidFill>
                          <a:latin typeface="宋体" panose="02010600030101010101" pitchFamily="2" charset="-122"/>
                          <a:ea typeface="宋体" panose="02010600030101010101" pitchFamily="2" charset="-122"/>
                          <a:sym typeface="+mn-ea"/>
                        </a:rPr>
                        <a:t>025</a:t>
                      </a:r>
                      <a:r>
                        <a:rPr lang="zh-CN" altLang="en-US" sz="1400" b="0">
                          <a:solidFill>
                            <a:schemeClr val="tx1"/>
                          </a:solidFill>
                          <a:latin typeface="宋体" panose="02010600030101010101" pitchFamily="2" charset="-122"/>
                          <a:ea typeface="宋体" panose="02010600030101010101" pitchFamily="2" charset="-122"/>
                          <a:sym typeface="+mn-ea"/>
                        </a:rPr>
                        <a:t>号 </a:t>
                      </a:r>
                      <a:endParaRPr lang="zh-CN" altLang="en-US" sz="1400" b="0">
                        <a:solidFill>
                          <a:schemeClr val="tx1"/>
                        </a:solidFill>
                        <a:latin typeface="宋体" panose="02010600030101010101" pitchFamily="2" charset="-122"/>
                        <a:ea typeface="宋体" panose="02010600030101010101" pitchFamily="2" charset="-122"/>
                        <a:sym typeface="+mn-ea"/>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68325">
                <a:tc>
                  <a:txBody>
                    <a:bodyPr/>
                    <a:p>
                      <a:pPr algn="ctr">
                        <a:lnSpc>
                          <a:spcPct val="100000"/>
                        </a:lnSpc>
                        <a:spcBef>
                          <a:spcPct val="0"/>
                        </a:spcBef>
                        <a:spcAft>
                          <a:spcPct val="0"/>
                        </a:spcAft>
                        <a:buNone/>
                      </a:pPr>
                      <a:r>
                        <a:rPr lang="zh-CN" sz="1400" b="1">
                          <a:solidFill>
                            <a:schemeClr val="tx1"/>
                          </a:solidFill>
                          <a:latin typeface="宋体" panose="02010600030101010101" pitchFamily="2" charset="-122"/>
                          <a:ea typeface="宋体" panose="02010600030101010101" pitchFamily="2" charset="-122"/>
                          <a:sym typeface="+mn-ea"/>
                        </a:rPr>
                        <a:t>授权其他知识</a:t>
                      </a:r>
                      <a:endParaRPr lang="zh-CN" sz="1400" b="1">
                        <a:solidFill>
                          <a:schemeClr val="tx1"/>
                        </a:solidFill>
                        <a:latin typeface="宋体" panose="02010600030101010101" pitchFamily="2" charset="-122"/>
                        <a:ea typeface="宋体" panose="02010600030101010101" pitchFamily="2" charset="-122"/>
                        <a:sym typeface="+mn-ea"/>
                      </a:endParaRPr>
                    </a:p>
                    <a:p>
                      <a:pPr algn="ctr">
                        <a:lnSpc>
                          <a:spcPct val="100000"/>
                        </a:lnSpc>
                        <a:spcBef>
                          <a:spcPct val="0"/>
                        </a:spcBef>
                        <a:spcAft>
                          <a:spcPct val="0"/>
                        </a:spcAft>
                        <a:buNone/>
                      </a:pPr>
                      <a:r>
                        <a:rPr lang="zh-CN" sz="1400" b="1">
                          <a:solidFill>
                            <a:schemeClr val="tx1"/>
                          </a:solidFill>
                          <a:latin typeface="宋体" panose="02010600030101010101" pitchFamily="2" charset="-122"/>
                          <a:ea typeface="宋体" panose="02010600030101010101" pitchFamily="2" charset="-122"/>
                          <a:sym typeface="+mn-ea"/>
                        </a:rPr>
                        <a:t>产权（数量）</a:t>
                      </a:r>
                      <a:endParaRPr lang="zh-CN" altLang="en-US" sz="1400" b="1">
                        <a:solidFill>
                          <a:schemeClr val="tx1"/>
                        </a:solidFill>
                        <a:latin typeface="宋体" panose="02010600030101010101" pitchFamily="2" charset="-122"/>
                        <a:ea typeface="宋体" panose="02010600030101010101" pitchFamily="2" charset="-122"/>
                        <a:sym typeface="+mn-ea"/>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algn="ctr">
                        <a:lnSpc>
                          <a:spcPct val="100000"/>
                        </a:lnSpc>
                        <a:spcBef>
                          <a:spcPct val="0"/>
                        </a:spcBef>
                        <a:spcAft>
                          <a:spcPct val="0"/>
                        </a:spcAft>
                        <a:buNone/>
                      </a:pPr>
                      <a:r>
                        <a:rPr lang="en-US" altLang="zh-CN" sz="1400" b="0">
                          <a:solidFill>
                            <a:schemeClr val="tx1"/>
                          </a:solidFill>
                          <a:latin typeface="宋体" panose="02010600030101010101" pitchFamily="2" charset="-122"/>
                          <a:ea typeface="宋体" panose="02010600030101010101" pitchFamily="2" charset="-122"/>
                          <a:sym typeface="+mn-ea"/>
                        </a:rPr>
                        <a:t>3</a:t>
                      </a:r>
                      <a:endParaRPr lang="en-US" altLang="zh-CN" sz="1400" b="0">
                        <a:solidFill>
                          <a:schemeClr val="tx1"/>
                        </a:solidFill>
                        <a:latin typeface="宋体" panose="02010600030101010101" pitchFamily="2" charset="-122"/>
                        <a:ea typeface="宋体" panose="02010600030101010101" pitchFamily="2" charset="-122"/>
                        <a:sym typeface="+mn-ea"/>
                      </a:endParaRPr>
                    </a:p>
                  </a:txBody>
                  <a:tcPr marL="0" marR="0" marT="0" marB="0" anchor="ct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pic>
        <p:nvPicPr>
          <p:cNvPr id="3" name="图片 2"/>
          <p:cNvPicPr/>
          <p:nvPr/>
        </p:nvPicPr>
        <p:blipFill>
          <a:blip r:embed="rId2"/>
          <a:stretch>
            <a:fillRect/>
          </a:stretch>
        </p:blipFill>
        <p:spPr>
          <a:xfrm>
            <a:off x="4151630" y="1125220"/>
            <a:ext cx="1831975" cy="2741295"/>
          </a:xfrm>
          <a:prstGeom prst="rect">
            <a:avLst/>
          </a:prstGeom>
        </p:spPr>
      </p:pic>
      <p:sp>
        <p:nvSpPr>
          <p:cNvPr id="4" name="文本框 3"/>
          <p:cNvSpPr txBox="1"/>
          <p:nvPr/>
        </p:nvSpPr>
        <p:spPr>
          <a:xfrm>
            <a:off x="5304155" y="645795"/>
            <a:ext cx="2006600" cy="377190"/>
          </a:xfrm>
          <a:prstGeom prst="rect">
            <a:avLst/>
          </a:prstGeom>
          <a:solidFill>
            <a:schemeClr val="accent2"/>
          </a:solidFill>
        </p:spPr>
        <p:txBody>
          <a:bodyPr wrap="square">
            <a:noAutofit/>
          </a:bodyPr>
          <a:p>
            <a:pPr lvl="0" indent="34925" algn="ctr">
              <a:lnSpc>
                <a:spcPct val="110000"/>
              </a:lnSpc>
              <a:buClrTx/>
              <a:buSzTx/>
              <a:buFontTx/>
            </a:pPr>
            <a:r>
              <a:rPr lang="zh-CN" altLang="en-US" sz="1600" b="1" kern="100" dirty="0">
                <a:solidFill>
                  <a:schemeClr val="bg1"/>
                </a:solidFill>
                <a:latin typeface="Adobe 黑体 Std R" panose="020B0400000000000000" pitchFamily="34" charset="-122"/>
                <a:ea typeface="Adobe 黑体 Std R" panose="020B0400000000000000" pitchFamily="34" charset="-122"/>
                <a:sym typeface="+mn-ea"/>
              </a:rPr>
              <a:t>项目研发立项报告</a:t>
            </a:r>
            <a:endParaRPr lang="zh-CN" altLang="en-US" sz="1600" b="1" kern="100" dirty="0">
              <a:solidFill>
                <a:schemeClr val="bg1"/>
              </a:solidFill>
              <a:latin typeface="Adobe 黑体 Std R" panose="020B0400000000000000" pitchFamily="34" charset="-122"/>
              <a:ea typeface="Adobe 黑体 Std R" panose="020B0400000000000000" pitchFamily="34" charset="-122"/>
              <a:sym typeface="+mn-ea"/>
            </a:endParaRPr>
          </a:p>
          <a:p>
            <a:pPr lvl="0" indent="34925" algn="ctr">
              <a:lnSpc>
                <a:spcPct val="110000"/>
              </a:lnSpc>
              <a:buClrTx/>
              <a:buSzTx/>
              <a:buFontTx/>
            </a:pPr>
            <a:r>
              <a:rPr lang="zh-CN" altLang="en-US" sz="1600" b="1" kern="100" dirty="0">
                <a:solidFill>
                  <a:schemeClr val="bg1"/>
                </a:solidFill>
                <a:latin typeface="Adobe 黑体 Std R" panose="020B0400000000000000" pitchFamily="34" charset="-122"/>
                <a:ea typeface="Adobe 黑体 Std R" panose="020B0400000000000000" pitchFamily="34" charset="-122"/>
                <a:sym typeface="+mn-ea"/>
              </a:rPr>
              <a:t> </a:t>
            </a:r>
            <a:endParaRPr lang="zh-CN" altLang="en-US" sz="16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9" name="图片 8"/>
          <p:cNvPicPr/>
          <p:nvPr/>
        </p:nvPicPr>
        <p:blipFill>
          <a:blip r:embed="rId3"/>
          <a:stretch>
            <a:fillRect/>
          </a:stretch>
        </p:blipFill>
        <p:spPr>
          <a:xfrm>
            <a:off x="5163820" y="1701165"/>
            <a:ext cx="2287270" cy="2863215"/>
          </a:xfrm>
          <a:prstGeom prst="rect">
            <a:avLst/>
          </a:prstGeom>
        </p:spPr>
      </p:pic>
      <p:pic>
        <p:nvPicPr>
          <p:cNvPr id="11" name="图片 10"/>
          <p:cNvPicPr/>
          <p:nvPr/>
        </p:nvPicPr>
        <p:blipFill>
          <a:blip r:embed="rId4"/>
          <a:stretch>
            <a:fillRect/>
          </a:stretch>
        </p:blipFill>
        <p:spPr>
          <a:xfrm>
            <a:off x="8256270" y="1125220"/>
            <a:ext cx="2128520" cy="3264535"/>
          </a:xfrm>
          <a:prstGeom prst="rect">
            <a:avLst/>
          </a:prstGeom>
        </p:spPr>
      </p:pic>
      <p:sp>
        <p:nvSpPr>
          <p:cNvPr id="12" name="文本框 11"/>
          <p:cNvSpPr txBox="1"/>
          <p:nvPr/>
        </p:nvSpPr>
        <p:spPr>
          <a:xfrm>
            <a:off x="9264650" y="643255"/>
            <a:ext cx="1923415" cy="379730"/>
          </a:xfrm>
          <a:prstGeom prst="rect">
            <a:avLst/>
          </a:prstGeom>
          <a:solidFill>
            <a:schemeClr val="accent2"/>
          </a:solidFill>
        </p:spPr>
        <p:txBody>
          <a:bodyPr wrap="square">
            <a:noAutofit/>
          </a:bodyPr>
          <a:p>
            <a:pPr lvl="0" indent="34925" algn="ctr">
              <a:lnSpc>
                <a:spcPct val="110000"/>
              </a:lnSpc>
              <a:buClrTx/>
              <a:buSzTx/>
              <a:buFontTx/>
            </a:pPr>
            <a:r>
              <a:rPr lang="zh-CN" altLang="en-US" sz="1600" b="1" kern="100" dirty="0">
                <a:solidFill>
                  <a:schemeClr val="bg1"/>
                </a:solidFill>
                <a:latin typeface="Adobe 黑体 Std R" panose="020B0400000000000000" pitchFamily="34" charset="-122"/>
                <a:ea typeface="Adobe 黑体 Std R" panose="020B0400000000000000" pitchFamily="34" charset="-122"/>
                <a:sym typeface="+mn-ea"/>
              </a:rPr>
              <a:t>项目研发验收报告</a:t>
            </a:r>
            <a:endParaRPr lang="zh-CN" altLang="en-US" sz="16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13" name="图片 12"/>
          <p:cNvPicPr/>
          <p:nvPr/>
        </p:nvPicPr>
        <p:blipFill>
          <a:blip r:embed="rId5"/>
          <a:stretch>
            <a:fillRect/>
          </a:stretch>
        </p:blipFill>
        <p:spPr>
          <a:xfrm>
            <a:off x="9336405" y="1701165"/>
            <a:ext cx="2228850" cy="3203575"/>
          </a:xfrm>
          <a:prstGeom prst="rect">
            <a:avLst/>
          </a:prstGeom>
        </p:spPr>
      </p:pic>
      <p:pic>
        <p:nvPicPr>
          <p:cNvPr id="14" name="图片 13"/>
          <p:cNvPicPr/>
          <p:nvPr/>
        </p:nvPicPr>
        <p:blipFill>
          <a:blip r:embed="rId6"/>
          <a:srcRect b="43599"/>
          <a:stretch>
            <a:fillRect/>
          </a:stretch>
        </p:blipFill>
        <p:spPr>
          <a:xfrm>
            <a:off x="9768840" y="4221480"/>
            <a:ext cx="2234565" cy="2232660"/>
          </a:xfrm>
          <a:prstGeom prst="rect">
            <a:avLst/>
          </a:prstGeom>
        </p:spPr>
      </p:pic>
      <p:pic>
        <p:nvPicPr>
          <p:cNvPr id="8" name="图片 7"/>
          <p:cNvPicPr/>
          <p:nvPr/>
        </p:nvPicPr>
        <p:blipFill>
          <a:blip r:embed="rId7"/>
          <a:stretch>
            <a:fillRect/>
          </a:stretch>
        </p:blipFill>
        <p:spPr>
          <a:xfrm>
            <a:off x="5520055" y="2277110"/>
            <a:ext cx="2165985" cy="3095625"/>
          </a:xfrm>
          <a:prstGeom prst="rect">
            <a:avLst/>
          </a:prstGeom>
        </p:spPr>
      </p:pic>
      <p:pic>
        <p:nvPicPr>
          <p:cNvPr id="10" name="图片 9"/>
          <p:cNvPicPr/>
          <p:nvPr/>
        </p:nvPicPr>
        <p:blipFill>
          <a:blip r:embed="rId8"/>
          <a:stretch>
            <a:fillRect/>
          </a:stretch>
        </p:blipFill>
        <p:spPr>
          <a:xfrm>
            <a:off x="6052185" y="3213100"/>
            <a:ext cx="2135505" cy="3203575"/>
          </a:xfrm>
          <a:prstGeom prst="rect">
            <a:avLst/>
          </a:prstGeom>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438221" y="2180430"/>
            <a:ext cx="1802813" cy="14107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5134" name="TextBox 22"/>
          <p:cNvSpPr txBox="1"/>
          <p:nvPr/>
        </p:nvSpPr>
        <p:spPr>
          <a:xfrm>
            <a:off x="1438222" y="2180430"/>
            <a:ext cx="1802812" cy="1419225"/>
          </a:xfrm>
          <a:prstGeom prst="rect">
            <a:avLst/>
          </a:prstGeom>
          <a:noFill/>
          <a:ln w="9525">
            <a:noFill/>
          </a:ln>
        </p:spPr>
        <p:txBody>
          <a:bodyPr wrap="square" anchor="t">
            <a:spAutoFit/>
          </a:bodyPr>
          <a:lstStyle/>
          <a:p>
            <a:pPr algn="ctr"/>
            <a:r>
              <a:rPr lang="en-US" altLang="zh-CN" sz="8630" b="1" dirty="0">
                <a:solidFill>
                  <a:srgbClr val="007CE2"/>
                </a:solidFill>
                <a:latin typeface="方正粗黑宋简体" panose="02000000000000000000" pitchFamily="2" charset="-122"/>
                <a:ea typeface="方正粗黑宋简体" panose="02000000000000000000" pitchFamily="2" charset="-122"/>
              </a:rPr>
              <a:t>02</a:t>
            </a:r>
            <a:endParaRPr lang="en-US" altLang="zh-CN" sz="8630" b="1" dirty="0">
              <a:solidFill>
                <a:srgbClr val="007CE2"/>
              </a:solidFill>
              <a:latin typeface="方正粗黑宋简体" panose="02000000000000000000" pitchFamily="2" charset="-122"/>
              <a:ea typeface="方正粗黑宋简体" panose="02000000000000000000" pitchFamily="2" charset="-122"/>
            </a:endParaRPr>
          </a:p>
        </p:txBody>
      </p:sp>
      <p:sp>
        <p:nvSpPr>
          <p:cNvPr id="3" name="文本框 2"/>
          <p:cNvSpPr txBox="1"/>
          <p:nvPr/>
        </p:nvSpPr>
        <p:spPr>
          <a:xfrm>
            <a:off x="4656455" y="2132965"/>
            <a:ext cx="3926205" cy="1106805"/>
          </a:xfrm>
          <a:prstGeom prst="rect">
            <a:avLst/>
          </a:prstGeom>
        </p:spPr>
        <p:txBody>
          <a:bodyPr wrap="square">
            <a:spAutoFit/>
          </a:bodyPr>
          <a:p>
            <a:pPr marL="0" indent="0" algn="ctr" defTabSz="266700">
              <a:lnSpc>
                <a:spcPct val="110000"/>
              </a:lnSpc>
              <a:spcBef>
                <a:spcPct val="0"/>
              </a:spcBef>
              <a:spcAft>
                <a:spcPct val="0"/>
              </a:spcAft>
            </a:pPr>
            <a:r>
              <a:rPr lang="zh-CN" altLang="zh-CN" sz="6000" b="1" dirty="0">
                <a:solidFill>
                  <a:schemeClr val="bg1"/>
                </a:solidFill>
                <a:latin typeface="思源黑体 CN Heavy" panose="020B0A00000000000000" pitchFamily="34" charset="-122"/>
                <a:ea typeface="思源黑体 CN Heavy" panose="020B0A00000000000000" pitchFamily="34" charset="-122"/>
              </a:rPr>
              <a:t>项目简介</a:t>
            </a:r>
            <a:endParaRPr lang="zh-CN" altLang="zh-CN" sz="6000" b="1" dirty="0">
              <a:solidFill>
                <a:schemeClr val="bg1"/>
              </a:solidFill>
              <a:latin typeface="思源黑体 CN Heavy" panose="020B0A00000000000000" pitchFamily="34" charset="-122"/>
              <a:ea typeface="思源黑体 CN Heavy" panose="020B0A00000000000000" pitchFamily="34" charset="-122"/>
              <a:hlinkClick r:id="rId1" action="ppaction://hlinkfile"/>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燕尾形 8"/>
          <p:cNvSpPr/>
          <p:nvPr/>
        </p:nvSpPr>
        <p:spPr>
          <a:xfrm>
            <a:off x="335280" y="116840"/>
            <a:ext cx="2312035"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r>
              <a:rPr lang="zh-CN" altLang="en-US" sz="1800">
                <a:ln w="15875">
                  <a:solidFill>
                    <a:schemeClr val="bg1"/>
                  </a:solidFill>
                </a:ln>
                <a:solidFill>
                  <a:schemeClr val="bg1"/>
                </a:solidFill>
                <a:effectLst/>
                <a:sym typeface="+mn-ea"/>
              </a:rPr>
              <a:t>二、项目简介</a:t>
            </a:r>
            <a:endParaRPr lang="zh-CN" altLang="en-US" sz="1800">
              <a:ln w="15875">
                <a:solidFill>
                  <a:schemeClr val="bg1"/>
                </a:solidFill>
              </a:ln>
              <a:solidFill>
                <a:schemeClr val="bg1"/>
              </a:solidFill>
              <a:effectLst/>
              <a:sym typeface="+mn-ea"/>
            </a:endParaRPr>
          </a:p>
        </p:txBody>
      </p:sp>
      <p:sp>
        <p:nvSpPr>
          <p:cNvPr id="3" name="文本框 2"/>
          <p:cNvSpPr txBox="1"/>
          <p:nvPr/>
        </p:nvSpPr>
        <p:spPr>
          <a:xfrm>
            <a:off x="407035" y="621030"/>
            <a:ext cx="4179570" cy="2331085"/>
          </a:xfrm>
          <a:prstGeom prst="rect">
            <a:avLst/>
          </a:prstGeom>
        </p:spPr>
        <p:txBody>
          <a:bodyPr wrap="square">
            <a:spAutoFit/>
          </a:bodyPr>
          <a:lstStyle/>
          <a:p>
            <a:pPr marL="0" indent="0" algn="l" defTabSz="266700" fontAlgn="base">
              <a:lnSpc>
                <a:spcPct val="130000"/>
              </a:lnSpc>
              <a:spcBef>
                <a:spcPct val="0"/>
              </a:spcBef>
              <a:spcAft>
                <a:spcPct val="0"/>
              </a:spcAft>
            </a:pPr>
            <a:r>
              <a:rPr lang="en-US" altLang="zh-CN" sz="1600" b="1" i="0" dirty="0">
                <a:solidFill>
                  <a:srgbClr val="000000"/>
                </a:solidFill>
                <a:latin typeface="宋体" panose="02010600030101010101" pitchFamily="2" charset="-122"/>
                <a:ea typeface="宋体" panose="02010600030101010101" pitchFamily="2" charset="-122"/>
              </a:rPr>
              <a:t>2.1</a:t>
            </a:r>
            <a:r>
              <a:rPr lang="zh-CN" altLang="en-US" sz="1600" b="1" i="0" dirty="0">
                <a:solidFill>
                  <a:srgbClr val="000000"/>
                </a:solidFill>
                <a:latin typeface="宋体" panose="02010600030101010101" pitchFamily="2" charset="-122"/>
                <a:ea typeface="宋体" panose="02010600030101010101" pitchFamily="2" charset="-122"/>
              </a:rPr>
              <a:t>、项目介绍</a:t>
            </a:r>
            <a:endParaRPr lang="zh-CN" altLang="en-US" sz="1600" b="1" i="0" dirty="0">
              <a:solidFill>
                <a:srgbClr val="000000"/>
              </a:solidFill>
              <a:latin typeface="宋体" panose="02010600030101010101" pitchFamily="2" charset="-122"/>
              <a:ea typeface="宋体" panose="02010600030101010101" pitchFamily="2" charset="-122"/>
            </a:endParaRPr>
          </a:p>
          <a:p>
            <a:pPr marL="0" indent="255905" algn="just" defTabSz="266700" fontAlgn="base">
              <a:lnSpc>
                <a:spcPct val="130000"/>
              </a:lnSpc>
              <a:spcBef>
                <a:spcPct val="0"/>
              </a:spcBef>
              <a:spcAft>
                <a:spcPct val="0"/>
              </a:spcAft>
            </a:pPr>
            <a:r>
              <a:rPr lang="zh-CN" altLang="en-US" sz="1600" b="0" i="0" dirty="0">
                <a:solidFill>
                  <a:schemeClr val="tx1"/>
                </a:solidFill>
                <a:latin typeface="宋体" panose="02010600030101010101" pitchFamily="2" charset="-122"/>
                <a:ea typeface="宋体" panose="02010600030101010101" pitchFamily="2" charset="-122"/>
              </a:rPr>
              <a:t>公司承建的太原市真武路潇河大桥工程项目全长</a:t>
            </a:r>
            <a:r>
              <a:rPr lang="en-US" altLang="zh-CN" sz="1600" b="0" i="0" dirty="0">
                <a:solidFill>
                  <a:schemeClr val="tx1"/>
                </a:solidFill>
                <a:latin typeface="宋体" panose="02010600030101010101" pitchFamily="2" charset="-122"/>
                <a:ea typeface="宋体" panose="02010600030101010101" pitchFamily="2" charset="-122"/>
              </a:rPr>
              <a:t>1.012</a:t>
            </a:r>
            <a:r>
              <a:rPr lang="zh-CN" altLang="en-US" sz="1600" b="0" i="0" dirty="0">
                <a:solidFill>
                  <a:schemeClr val="tx1"/>
                </a:solidFill>
                <a:latin typeface="宋体" panose="02010600030101010101" pitchFamily="2" charset="-122"/>
                <a:ea typeface="宋体" panose="02010600030101010101" pitchFamily="2" charset="-122"/>
              </a:rPr>
              <a:t>公里，其中主桥长为</a:t>
            </a:r>
            <a:r>
              <a:rPr lang="en-US" altLang="zh-CN" sz="1600" b="0" i="0" dirty="0">
                <a:solidFill>
                  <a:schemeClr val="tx1"/>
                </a:solidFill>
                <a:latin typeface="宋体" panose="02010600030101010101" pitchFamily="2" charset="-122"/>
                <a:ea typeface="宋体" panose="02010600030101010101" pitchFamily="2" charset="-122"/>
              </a:rPr>
              <a:t>280</a:t>
            </a:r>
            <a:r>
              <a:rPr lang="zh-CN" altLang="en-US" sz="1600" b="0" i="0" dirty="0">
                <a:solidFill>
                  <a:schemeClr val="tx1"/>
                </a:solidFill>
                <a:latin typeface="宋体" panose="02010600030101010101" pitchFamily="2" charset="-122"/>
                <a:ea typeface="宋体" panose="02010600030101010101" pitchFamily="2" charset="-122"/>
              </a:rPr>
              <a:t>米，宽度为</a:t>
            </a:r>
            <a:r>
              <a:rPr lang="en-US" altLang="zh-CN" sz="1600" b="0" i="0" dirty="0">
                <a:solidFill>
                  <a:schemeClr val="tx1"/>
                </a:solidFill>
                <a:latin typeface="宋体" panose="02010600030101010101" pitchFamily="2" charset="-122"/>
                <a:ea typeface="宋体" panose="02010600030101010101" pitchFamily="2" charset="-122"/>
              </a:rPr>
              <a:t>50.5</a:t>
            </a:r>
            <a:r>
              <a:rPr lang="zh-CN" altLang="en-US" sz="1600" b="0" i="0" dirty="0">
                <a:solidFill>
                  <a:schemeClr val="tx1"/>
                </a:solidFill>
                <a:latin typeface="宋体" panose="02010600030101010101" pitchFamily="2" charset="-122"/>
                <a:ea typeface="宋体" panose="02010600030101010101" pitchFamily="2" charset="-122"/>
              </a:rPr>
              <a:t>米。</a:t>
            </a:r>
            <a:endParaRPr lang="zh-CN" altLang="en-US" sz="1600" b="0" i="0" dirty="0">
              <a:solidFill>
                <a:schemeClr val="tx1"/>
              </a:solidFill>
              <a:latin typeface="宋体" panose="02010600030101010101" pitchFamily="2" charset="-122"/>
              <a:ea typeface="宋体" panose="02010600030101010101" pitchFamily="2" charset="-122"/>
            </a:endParaRPr>
          </a:p>
          <a:p>
            <a:pPr marL="0" indent="0" algn="just" defTabSz="266700" fontAlgn="base">
              <a:lnSpc>
                <a:spcPct val="130000"/>
              </a:lnSpc>
              <a:spcBef>
                <a:spcPct val="0"/>
              </a:spcBef>
              <a:spcAft>
                <a:spcPct val="0"/>
              </a:spcAft>
            </a:pPr>
            <a:r>
              <a:rPr lang="en-US" altLang="zh-CN" sz="1600" b="0" i="0" dirty="0">
                <a:solidFill>
                  <a:schemeClr val="tx1"/>
                </a:solidFill>
                <a:latin typeface="宋体" panose="02010600030101010101" pitchFamily="2" charset="-122"/>
                <a:ea typeface="宋体" panose="02010600030101010101" pitchFamily="2" charset="-122"/>
              </a:rPr>
              <a:t>    </a:t>
            </a:r>
            <a:r>
              <a:rPr lang="zh-CN" altLang="en-US" sz="1600" b="0" i="0" dirty="0">
                <a:solidFill>
                  <a:srgbClr val="FF0000"/>
                </a:solidFill>
                <a:latin typeface="宋体" panose="02010600030101010101" pitchFamily="2" charset="-122"/>
                <a:ea typeface="宋体" panose="02010600030101010101" pitchFamily="2" charset="-122"/>
              </a:rPr>
              <a:t>该工程为</a:t>
            </a:r>
            <a:r>
              <a:rPr lang="zh-CN" altLang="en-US" sz="1600">
                <a:solidFill>
                  <a:srgbClr val="FF0000"/>
                </a:solidFill>
                <a:latin typeface="宋体" panose="02010600030101010101" pitchFamily="2" charset="-122"/>
                <a:sym typeface="+mn-ea"/>
              </a:rPr>
              <a:t>双扭曲塔体</a:t>
            </a:r>
            <a:r>
              <a:rPr lang="zh-CN" altLang="en-US" sz="1600" b="0" i="0" dirty="0">
                <a:solidFill>
                  <a:srgbClr val="FF0000"/>
                </a:solidFill>
                <a:latin typeface="宋体" panose="02010600030101010101" pitchFamily="2" charset="-122"/>
                <a:ea typeface="宋体" panose="02010600030101010101" pitchFamily="2" charset="-122"/>
              </a:rPr>
              <a:t>，包括高矮两塔</a:t>
            </a:r>
            <a:r>
              <a:rPr lang="zh-CN" altLang="en-US" sz="1600" b="0" i="0" dirty="0">
                <a:solidFill>
                  <a:schemeClr val="tx1"/>
                </a:solidFill>
                <a:latin typeface="宋体" panose="02010600030101010101" pitchFamily="2" charset="-122"/>
                <a:ea typeface="宋体" panose="02010600030101010101" pitchFamily="2" charset="-122"/>
              </a:rPr>
              <a:t>，</a:t>
            </a:r>
            <a:r>
              <a:rPr lang="zh-CN" altLang="en-US" sz="1600" b="0" i="0" dirty="0">
                <a:solidFill>
                  <a:srgbClr val="FF0000"/>
                </a:solidFill>
                <a:latin typeface="宋体" panose="02010600030101010101" pitchFamily="2" charset="-122"/>
                <a:ea typeface="宋体" panose="02010600030101010101" pitchFamily="2" charset="-122"/>
              </a:rPr>
              <a:t>高塔与矮塔结构相似，均为变截面梯形截面</a:t>
            </a:r>
            <a:r>
              <a:rPr lang="zh-CN" altLang="en-US" sz="1600" b="0" i="0" dirty="0">
                <a:solidFill>
                  <a:schemeClr val="tx1"/>
                </a:solidFill>
                <a:latin typeface="宋体" panose="02010600030101010101" pitchFamily="2" charset="-122"/>
                <a:ea typeface="宋体" panose="02010600030101010101" pitchFamily="2" charset="-122"/>
              </a:rPr>
              <a:t>。</a:t>
            </a:r>
            <a:endParaRPr lang="zh-CN" altLang="en-US" sz="1600" b="0" i="0" dirty="0">
              <a:solidFill>
                <a:schemeClr val="tx1"/>
              </a:solidFill>
              <a:latin typeface="宋体" panose="02010600030101010101" pitchFamily="2" charset="-122"/>
              <a:ea typeface="宋体" panose="02010600030101010101" pitchFamily="2" charset="-122"/>
            </a:endParaRPr>
          </a:p>
          <a:p>
            <a:pPr marL="0" indent="0" algn="just" defTabSz="266700" fontAlgn="base">
              <a:lnSpc>
                <a:spcPct val="130000"/>
              </a:lnSpc>
              <a:spcBef>
                <a:spcPct val="0"/>
              </a:spcBef>
              <a:spcAft>
                <a:spcPct val="0"/>
              </a:spcAft>
            </a:pPr>
            <a:r>
              <a:rPr lang="en-US" altLang="zh-CN" sz="1600" b="0" i="0" dirty="0">
                <a:solidFill>
                  <a:schemeClr val="tx1"/>
                </a:solidFill>
                <a:latin typeface="宋体" panose="02010600030101010101" pitchFamily="2" charset="-122"/>
                <a:ea typeface="宋体" panose="02010600030101010101" pitchFamily="2" charset="-122"/>
              </a:rPr>
              <a:t>    </a:t>
            </a:r>
            <a:r>
              <a:rPr lang="zh-CN" altLang="en-US" sz="1600" b="0" i="0" dirty="0">
                <a:solidFill>
                  <a:srgbClr val="FF0000"/>
                </a:solidFill>
                <a:latin typeface="宋体" panose="02010600030101010101" pitchFamily="2" charset="-122"/>
                <a:ea typeface="宋体" panose="02010600030101010101" pitchFamily="2" charset="-122"/>
              </a:rPr>
              <a:t>高塔塔柱高</a:t>
            </a:r>
            <a:r>
              <a:rPr lang="en-US" altLang="zh-CN" sz="1600" b="0" i="0" dirty="0">
                <a:solidFill>
                  <a:srgbClr val="FF0000"/>
                </a:solidFill>
                <a:latin typeface="宋体" panose="02010600030101010101" pitchFamily="2" charset="-122"/>
                <a:ea typeface="宋体" panose="02010600030101010101" pitchFamily="2" charset="-122"/>
              </a:rPr>
              <a:t>95m</a:t>
            </a:r>
            <a:r>
              <a:rPr lang="zh-CN" altLang="en-US" sz="1600" b="0" i="0" dirty="0">
                <a:solidFill>
                  <a:schemeClr val="tx1"/>
                </a:solidFill>
                <a:latin typeface="宋体" panose="02010600030101010101" pitchFamily="2" charset="-122"/>
                <a:ea typeface="宋体" panose="02010600030101010101" pitchFamily="2" charset="-122"/>
              </a:rPr>
              <a:t>，</a:t>
            </a:r>
            <a:r>
              <a:rPr lang="zh-CN" altLang="en-US" sz="1600" b="0" i="0" dirty="0">
                <a:solidFill>
                  <a:srgbClr val="FF0000"/>
                </a:solidFill>
                <a:latin typeface="宋体" panose="02010600030101010101" pitchFamily="2" charset="-122"/>
                <a:ea typeface="宋体" panose="02010600030101010101" pitchFamily="2" charset="-122"/>
              </a:rPr>
              <a:t>矮塔塔柱高75m</a:t>
            </a:r>
            <a:r>
              <a:rPr lang="zh-CN" altLang="en-US" sz="1600" b="0" i="0" dirty="0">
                <a:solidFill>
                  <a:schemeClr val="tx1"/>
                </a:solidFill>
                <a:latin typeface="宋体" panose="02010600030101010101" pitchFamily="2" charset="-122"/>
                <a:ea typeface="宋体" panose="02010600030101010101" pitchFamily="2" charset="-122"/>
              </a:rPr>
              <a:t>；</a:t>
            </a:r>
            <a:endParaRPr lang="zh-CN" altLang="en-US" sz="1600" b="0" i="0" dirty="0">
              <a:solidFill>
                <a:schemeClr val="tx1"/>
              </a:solidFill>
              <a:latin typeface="宋体" panose="02010600030101010101" pitchFamily="2" charset="-122"/>
              <a:ea typeface="宋体" panose="02010600030101010101" pitchFamily="2" charset="-122"/>
            </a:endParaRPr>
          </a:p>
        </p:txBody>
      </p:sp>
      <p:pic>
        <p:nvPicPr>
          <p:cNvPr id="4" name="图片 3"/>
          <p:cNvPicPr/>
          <p:nvPr/>
        </p:nvPicPr>
        <p:blipFill>
          <a:blip r:embed="rId1"/>
          <a:stretch>
            <a:fillRect/>
          </a:stretch>
        </p:blipFill>
        <p:spPr>
          <a:xfrm>
            <a:off x="479425" y="3357245"/>
            <a:ext cx="4042410" cy="2692400"/>
          </a:xfrm>
          <a:prstGeom prst="rect">
            <a:avLst/>
          </a:prstGeom>
        </p:spPr>
      </p:pic>
      <p:sp>
        <p:nvSpPr>
          <p:cNvPr id="5" name="文本框 4"/>
          <p:cNvSpPr txBox="1"/>
          <p:nvPr/>
        </p:nvSpPr>
        <p:spPr>
          <a:xfrm>
            <a:off x="1631950" y="6134735"/>
            <a:ext cx="1591310" cy="275590"/>
          </a:xfrm>
          <a:prstGeom prst="rect">
            <a:avLst/>
          </a:prstGeom>
          <a:solidFill>
            <a:schemeClr val="accent2"/>
          </a:solidFill>
        </p:spPr>
        <p:txBody>
          <a:bodyPr wrap="square">
            <a:spAutoFit/>
          </a:bodyPr>
          <a:lstStyle/>
          <a:p>
            <a:pPr lvl="0" indent="34925" algn="ctr">
              <a:lnSpc>
                <a:spcPct val="110000"/>
              </a:lnSpc>
              <a:buClrTx/>
              <a:buSzTx/>
              <a:buFontTx/>
            </a:pPr>
            <a:r>
              <a:rPr lang="zh-CN" altLang="en-US" sz="1200" b="1" kern="100" dirty="0">
                <a:solidFill>
                  <a:schemeClr val="bg1"/>
                </a:solidFill>
                <a:latin typeface="Adobe 黑体 Std R" panose="020B0400000000000000" pitchFamily="34" charset="-122"/>
                <a:ea typeface="Adobe 黑体 Std R" panose="020B0400000000000000" pitchFamily="34" charset="-122"/>
                <a:sym typeface="+mn-ea"/>
              </a:rPr>
              <a:t>图1  项目效果图</a:t>
            </a:r>
            <a:endParaRPr lang="zh-CN" altLang="en-US" sz="12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11" name="图片 10"/>
          <p:cNvPicPr>
            <a:picLocks noChangeAspect="1"/>
          </p:cNvPicPr>
          <p:nvPr/>
        </p:nvPicPr>
        <p:blipFill>
          <a:blip r:embed="rId2"/>
          <a:stretch>
            <a:fillRect/>
          </a:stretch>
        </p:blipFill>
        <p:spPr>
          <a:xfrm>
            <a:off x="5015865" y="1557020"/>
            <a:ext cx="6866255" cy="3989705"/>
          </a:xfrm>
          <a:prstGeom prst="rect">
            <a:avLst/>
          </a:prstGeom>
        </p:spPr>
      </p:pic>
      <p:sp>
        <p:nvSpPr>
          <p:cNvPr id="11267" name="对话气泡: 圆角矩形 1"/>
          <p:cNvSpPr/>
          <p:nvPr/>
        </p:nvSpPr>
        <p:spPr>
          <a:xfrm>
            <a:off x="5951855" y="5661025"/>
            <a:ext cx="3210560" cy="752475"/>
          </a:xfrm>
          <a:prstGeom prst="wedgeRoundRectCallout">
            <a:avLst>
              <a:gd name="adj1" fmla="val 45510"/>
              <a:gd name="adj2" fmla="val -156244"/>
              <a:gd name="adj3" fmla="val 16667"/>
            </a:avLst>
          </a:prstGeom>
          <a:solidFill>
            <a:srgbClr val="0070C0"/>
          </a:solidFill>
          <a:ln w="9525">
            <a:noFill/>
          </a:ln>
        </p:spPr>
        <p:txBody>
          <a:bodyPr wrap="square">
            <a:noAutofit/>
          </a:bodyPr>
          <a:lstStyle/>
          <a:p>
            <a:pPr indent="0" algn="l">
              <a:lnSpc>
                <a:spcPct val="120000"/>
              </a:lnSpc>
            </a:pPr>
            <a:r>
              <a:rPr lang="en-US" altLang="zh-CN" sz="1600" b="1" kern="0">
                <a:solidFill>
                  <a:srgbClr val="FFFFFF"/>
                </a:solidFill>
                <a:latin typeface="Times New Roman" panose="02020603050405020304"/>
                <a:cs typeface="Times New Roman" panose="02020603050405020304"/>
                <a:sym typeface="Times New Roman" panose="02020603050405020304"/>
              </a:rPr>
              <a:t>高塔</a:t>
            </a:r>
            <a:r>
              <a:rPr lang="zh-CN" altLang="en-US" sz="1600" b="1" kern="0">
                <a:solidFill>
                  <a:srgbClr val="FFFFFF"/>
                </a:solidFill>
                <a:latin typeface="Times New Roman" panose="02020603050405020304"/>
                <a:cs typeface="Times New Roman" panose="02020603050405020304"/>
                <a:sym typeface="Times New Roman" panose="02020603050405020304"/>
              </a:rPr>
              <a:t>底部</a:t>
            </a:r>
            <a:r>
              <a:rPr lang="en-US" altLang="zh-CN" sz="1600" b="1" kern="0">
                <a:solidFill>
                  <a:srgbClr val="FFFFFF"/>
                </a:solidFill>
                <a:latin typeface="Times New Roman" panose="02020603050405020304"/>
                <a:ea typeface="宋体" panose="02010600030101010101" pitchFamily="2" charset="-122"/>
                <a:cs typeface="Times New Roman" panose="02020603050405020304"/>
                <a:sym typeface="Times New Roman" panose="02020603050405020304"/>
              </a:rPr>
              <a:t>截面最大尺寸为：□5.33*4.24*1.64*3.53</a:t>
            </a:r>
            <a:endParaRPr lang="en-US" altLang="zh-CN" sz="1600" b="1" kern="0">
              <a:solidFill>
                <a:srgbClr val="FFFFFF"/>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12" name="对话气泡: 圆角矩形 1"/>
          <p:cNvSpPr/>
          <p:nvPr/>
        </p:nvSpPr>
        <p:spPr>
          <a:xfrm>
            <a:off x="5808345" y="625475"/>
            <a:ext cx="2731770" cy="788035"/>
          </a:xfrm>
          <a:prstGeom prst="wedgeRoundRectCallout">
            <a:avLst>
              <a:gd name="adj1" fmla="val -55323"/>
              <a:gd name="adj2" fmla="val 85374"/>
              <a:gd name="adj3" fmla="val 16667"/>
            </a:avLst>
          </a:prstGeom>
          <a:solidFill>
            <a:srgbClr val="0070C0"/>
          </a:solidFill>
          <a:ln w="9525">
            <a:noFill/>
          </a:ln>
        </p:spPr>
        <p:txBody>
          <a:bodyPr wrap="square">
            <a:noAutofit/>
          </a:bodyPr>
          <a:p>
            <a:pPr indent="0" algn="l">
              <a:lnSpc>
                <a:spcPct val="130000"/>
              </a:lnSpc>
            </a:pPr>
            <a:r>
              <a:rPr lang="en-US" altLang="zh-CN" sz="1600" b="1" kern="0">
                <a:solidFill>
                  <a:srgbClr val="FFFFFF"/>
                </a:solidFill>
                <a:latin typeface="Times New Roman" panose="02020603050405020304"/>
                <a:cs typeface="Times New Roman" panose="02020603050405020304"/>
                <a:sym typeface="Times New Roman" panose="02020603050405020304"/>
              </a:rPr>
              <a:t>高塔</a:t>
            </a:r>
            <a:r>
              <a:rPr lang="zh-CN" altLang="en-US" sz="1600" b="1" kern="0">
                <a:solidFill>
                  <a:srgbClr val="FFFFFF"/>
                </a:solidFill>
                <a:latin typeface="Times New Roman" panose="02020603050405020304"/>
                <a:cs typeface="Times New Roman" panose="02020603050405020304"/>
                <a:sym typeface="Times New Roman" panose="02020603050405020304"/>
              </a:rPr>
              <a:t>顶部</a:t>
            </a:r>
            <a:r>
              <a:rPr lang="en-US" altLang="zh-CN" sz="1600" b="1" kern="0">
                <a:solidFill>
                  <a:srgbClr val="FFFFFF"/>
                </a:solidFill>
                <a:latin typeface="Times New Roman" panose="02020603050405020304"/>
                <a:ea typeface="宋体" panose="02010600030101010101" pitchFamily="2" charset="-122"/>
                <a:cs typeface="Times New Roman" panose="02020603050405020304"/>
                <a:sym typeface="Times New Roman" panose="02020603050405020304"/>
              </a:rPr>
              <a:t>截面最大尺寸为：□1.20*0.99*0.37*0.52</a:t>
            </a:r>
            <a:endParaRPr lang="en-US" altLang="zh-CN" sz="1600" b="1" kern="0">
              <a:solidFill>
                <a:srgbClr val="FFFFFF"/>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438221" y="2180430"/>
            <a:ext cx="1802813" cy="14107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5134" name="TextBox 22"/>
          <p:cNvSpPr txBox="1"/>
          <p:nvPr/>
        </p:nvSpPr>
        <p:spPr>
          <a:xfrm>
            <a:off x="1438222" y="2180430"/>
            <a:ext cx="1802812" cy="1419225"/>
          </a:xfrm>
          <a:prstGeom prst="rect">
            <a:avLst/>
          </a:prstGeom>
          <a:noFill/>
          <a:ln w="9525">
            <a:noFill/>
          </a:ln>
        </p:spPr>
        <p:txBody>
          <a:bodyPr wrap="square" anchor="t">
            <a:spAutoFit/>
          </a:bodyPr>
          <a:lstStyle/>
          <a:p>
            <a:pPr algn="ctr"/>
            <a:r>
              <a:rPr lang="en-US" altLang="zh-CN" sz="8630" b="1" dirty="0">
                <a:solidFill>
                  <a:srgbClr val="007CE2"/>
                </a:solidFill>
                <a:latin typeface="方正粗黑宋简体" panose="02000000000000000000" pitchFamily="2" charset="-122"/>
                <a:ea typeface="方正粗黑宋简体" panose="02000000000000000000" pitchFamily="2" charset="-122"/>
              </a:rPr>
              <a:t>03</a:t>
            </a:r>
            <a:endParaRPr lang="en-US" altLang="zh-CN" sz="8630" b="1" dirty="0">
              <a:solidFill>
                <a:srgbClr val="007CE2"/>
              </a:solidFill>
              <a:latin typeface="方正粗黑宋简体" panose="02000000000000000000" pitchFamily="2" charset="-122"/>
              <a:ea typeface="方正粗黑宋简体" panose="02000000000000000000" pitchFamily="2" charset="-122"/>
            </a:endParaRPr>
          </a:p>
        </p:txBody>
      </p:sp>
      <p:sp>
        <p:nvSpPr>
          <p:cNvPr id="3" name="文本框 2"/>
          <p:cNvSpPr txBox="1"/>
          <p:nvPr/>
        </p:nvSpPr>
        <p:spPr>
          <a:xfrm>
            <a:off x="4367530" y="2277110"/>
            <a:ext cx="5474970" cy="1106805"/>
          </a:xfrm>
          <a:prstGeom prst="rect">
            <a:avLst/>
          </a:prstGeom>
        </p:spPr>
        <p:txBody>
          <a:bodyPr wrap="square">
            <a:spAutoFit/>
          </a:bodyPr>
          <a:p>
            <a:pPr marL="0" indent="0" algn="just" defTabSz="266700">
              <a:lnSpc>
                <a:spcPct val="110000"/>
              </a:lnSpc>
              <a:spcBef>
                <a:spcPct val="0"/>
              </a:spcBef>
              <a:spcAft>
                <a:spcPct val="0"/>
              </a:spcAft>
            </a:pPr>
            <a:r>
              <a:rPr lang="zh-CN" altLang="zh-CN" sz="6000" b="1" dirty="0">
                <a:solidFill>
                  <a:schemeClr val="bg1"/>
                </a:solidFill>
                <a:latin typeface="思源黑体 CN Heavy" panose="020B0A00000000000000" pitchFamily="34" charset="-122"/>
                <a:ea typeface="思源黑体 CN Heavy" panose="020B0A00000000000000" pitchFamily="34" charset="-122"/>
              </a:rPr>
              <a:t>项目详细内容</a:t>
            </a:r>
            <a:endParaRPr lang="zh-CN" altLang="zh-CN" sz="6000" b="1" dirty="0">
              <a:solidFill>
                <a:schemeClr val="bg1"/>
              </a:solidFill>
              <a:latin typeface="思源黑体 CN Heavy" panose="020B0A00000000000000" pitchFamily="34" charset="-122"/>
              <a:ea typeface="思源黑体 CN Heavy" panose="020B0A00000000000000" pitchFamily="34" charset="-122"/>
              <a:hlinkClick r:id="rId1" action="ppaction://hlinkfile"/>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燕尾形 9"/>
          <p:cNvSpPr/>
          <p:nvPr/>
        </p:nvSpPr>
        <p:spPr>
          <a:xfrm>
            <a:off x="407670" y="92075"/>
            <a:ext cx="2705735"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r>
              <a:rPr lang="zh-CN" altLang="en-US" sz="1800">
                <a:ln w="15875">
                  <a:solidFill>
                    <a:schemeClr val="bg1"/>
                  </a:solidFill>
                </a:ln>
                <a:solidFill>
                  <a:schemeClr val="bg1"/>
                </a:solidFill>
                <a:effectLst/>
                <a:sym typeface="+mn-ea"/>
              </a:rPr>
              <a:t>三、项目详细内容</a:t>
            </a:r>
            <a:endParaRPr lang="zh-CN" altLang="en-US" sz="1800">
              <a:ln w="15875">
                <a:solidFill>
                  <a:schemeClr val="bg1"/>
                </a:solidFill>
              </a:ln>
              <a:solidFill>
                <a:schemeClr val="bg1"/>
              </a:solidFill>
              <a:effectLst/>
              <a:sym typeface="+mn-ea"/>
            </a:endParaRPr>
          </a:p>
        </p:txBody>
      </p:sp>
      <p:sp>
        <p:nvSpPr>
          <p:cNvPr id="3" name="文本框 2"/>
          <p:cNvSpPr txBox="1"/>
          <p:nvPr/>
        </p:nvSpPr>
        <p:spPr>
          <a:xfrm>
            <a:off x="407670" y="538480"/>
            <a:ext cx="11490960" cy="2611755"/>
          </a:xfrm>
          <a:prstGeom prst="rect">
            <a:avLst/>
          </a:prstGeom>
        </p:spPr>
        <p:txBody>
          <a:bodyPr wrap="square">
            <a:noAutofit/>
          </a:bodyPr>
          <a:lstStyle/>
          <a:p>
            <a:pPr marL="0" indent="0" algn="l" defTabSz="266700" fontAlgn="base">
              <a:lnSpc>
                <a:spcPct val="150000"/>
              </a:lnSpc>
              <a:spcBef>
                <a:spcPct val="0"/>
              </a:spcBef>
              <a:spcAft>
                <a:spcPct val="0"/>
              </a:spcAft>
            </a:pPr>
            <a:r>
              <a:rPr lang="en-US" altLang="zh-CN" sz="1400" b="1" i="0" dirty="0">
                <a:solidFill>
                  <a:srgbClr val="000000"/>
                </a:solidFill>
                <a:latin typeface="宋体" panose="02010600030101010101" pitchFamily="2" charset="-122"/>
                <a:ea typeface="宋体" panose="02010600030101010101" pitchFamily="2" charset="-122"/>
              </a:rPr>
              <a:t>3.1</a:t>
            </a:r>
            <a:r>
              <a:rPr lang="zh-CN" altLang="en-US" sz="1400" b="1" i="0" dirty="0">
                <a:solidFill>
                  <a:srgbClr val="000000"/>
                </a:solidFill>
                <a:latin typeface="宋体" panose="02010600030101010101" pitchFamily="2" charset="-122"/>
                <a:ea typeface="宋体" panose="02010600030101010101" pitchFamily="2" charset="-122"/>
              </a:rPr>
              <a:t>、工艺流程</a:t>
            </a:r>
            <a:endParaRPr lang="zh-CN" altLang="en-US" sz="1400" b="1" i="0" dirty="0">
              <a:solidFill>
                <a:srgbClr val="000000"/>
              </a:solidFill>
              <a:latin typeface="宋体" panose="02010600030101010101" pitchFamily="2" charset="-122"/>
              <a:ea typeface="宋体" panose="02010600030101010101" pitchFamily="2" charset="-122"/>
            </a:endParaRPr>
          </a:p>
          <a:p>
            <a:pPr marL="0" indent="304800" algn="l" defTabSz="266700" fontAlgn="base">
              <a:lnSpc>
                <a:spcPct val="150000"/>
              </a:lnSpc>
              <a:spcBef>
                <a:spcPct val="0"/>
              </a:spcBef>
              <a:spcAft>
                <a:spcPct val="0"/>
              </a:spcAft>
            </a:pPr>
            <a:r>
              <a:rPr lang="zh-CN" altLang="en-US" sz="1400" b="0" i="0" dirty="0">
                <a:solidFill>
                  <a:srgbClr val="FF0000"/>
                </a:solidFill>
                <a:latin typeface="宋体" panose="02010600030101010101" pitchFamily="2" charset="-122"/>
                <a:ea typeface="宋体" panose="02010600030101010101" pitchFamily="2" charset="-122"/>
              </a:rPr>
              <a:t>以潇河大桥工程为例</a:t>
            </a:r>
            <a:r>
              <a:rPr lang="zh-CN" altLang="en-US" sz="1400" b="0" i="0" dirty="0">
                <a:solidFill>
                  <a:srgbClr val="000000"/>
                </a:solidFill>
                <a:latin typeface="宋体" panose="02010600030101010101" pitchFamily="2" charset="-122"/>
                <a:ea typeface="宋体" panose="02010600030101010101" pitchFamily="2" charset="-122"/>
              </a:rPr>
              <a:t>，</a:t>
            </a:r>
            <a:r>
              <a:rPr lang="zh-CN" altLang="en-US" sz="1400" b="0" i="0" dirty="0">
                <a:solidFill>
                  <a:srgbClr val="FF0000"/>
                </a:solidFill>
                <a:latin typeface="宋体" panose="02010600030101010101" pitchFamily="2" charset="-122"/>
                <a:ea typeface="宋体" panose="02010600030101010101" pitchFamily="2" charset="-122"/>
              </a:rPr>
              <a:t>利用一套可自由升降滑动且可变截面的</a:t>
            </a:r>
            <a:r>
              <a:rPr lang="en-US" altLang="zh-CN" sz="1400" b="0" i="0" dirty="0">
                <a:solidFill>
                  <a:srgbClr val="FF0000"/>
                </a:solidFill>
                <a:latin typeface="宋体" panose="02010600030101010101" pitchFamily="2" charset="-122"/>
                <a:ea typeface="宋体" panose="02010600030101010101" pitchFamily="2" charset="-122"/>
              </a:rPr>
              <a:t>“</a:t>
            </a:r>
            <a:r>
              <a:rPr lang="zh-CN" altLang="en-US" sz="1400" b="0" i="0" dirty="0">
                <a:solidFill>
                  <a:srgbClr val="FF0000"/>
                </a:solidFill>
                <a:latin typeface="宋体" panose="02010600030101010101" pitchFamily="2" charset="-122"/>
                <a:ea typeface="宋体" panose="02010600030101010101" pitchFamily="2" charset="-122"/>
              </a:rPr>
              <a:t>四连杆</a:t>
            </a:r>
            <a:r>
              <a:rPr lang="en-US" altLang="zh-CN" sz="1400" b="0" i="0" dirty="0">
                <a:solidFill>
                  <a:srgbClr val="FF0000"/>
                </a:solidFill>
                <a:latin typeface="宋体" panose="02010600030101010101" pitchFamily="2" charset="-122"/>
                <a:ea typeface="宋体" panose="02010600030101010101" pitchFamily="2" charset="-122"/>
              </a:rPr>
              <a:t>”</a:t>
            </a:r>
            <a:r>
              <a:rPr lang="zh-CN" altLang="en-US" sz="1400" b="0" i="0" dirty="0">
                <a:solidFill>
                  <a:srgbClr val="FF0000"/>
                </a:solidFill>
                <a:latin typeface="宋体" panose="02010600030101010101" pitchFamily="2" charset="-122"/>
                <a:ea typeface="宋体" panose="02010600030101010101" pitchFamily="2" charset="-122"/>
              </a:rPr>
              <a:t>框架操作平台（简称</a:t>
            </a:r>
            <a:r>
              <a:rPr lang="en-US" altLang="zh-CN" sz="1400" b="1" i="0" dirty="0">
                <a:solidFill>
                  <a:srgbClr val="FF0000"/>
                </a:solidFill>
                <a:latin typeface="宋体" panose="02010600030101010101" pitchFamily="2" charset="-122"/>
                <a:ea typeface="宋体" panose="02010600030101010101" pitchFamily="2" charset="-122"/>
              </a:rPr>
              <a:t>“</a:t>
            </a:r>
            <a:r>
              <a:rPr lang="zh-CN" altLang="en-US" sz="1400" b="1" i="0" dirty="0">
                <a:solidFill>
                  <a:srgbClr val="FF0000"/>
                </a:solidFill>
                <a:latin typeface="宋体" panose="02010600030101010101" pitchFamily="2" charset="-122"/>
                <a:ea typeface="宋体" panose="02010600030101010101" pitchFamily="2" charset="-122"/>
              </a:rPr>
              <a:t>平台</a:t>
            </a:r>
            <a:r>
              <a:rPr lang="en-US" altLang="zh-CN" sz="1400" b="1" i="0" dirty="0">
                <a:solidFill>
                  <a:srgbClr val="FF0000"/>
                </a:solidFill>
                <a:latin typeface="宋体" panose="02010600030101010101" pitchFamily="2" charset="-122"/>
                <a:ea typeface="宋体" panose="02010600030101010101" pitchFamily="2" charset="-122"/>
              </a:rPr>
              <a:t>”</a:t>
            </a:r>
            <a:r>
              <a:rPr lang="zh-CN" altLang="en-US" sz="1400" b="0" i="0" dirty="0">
                <a:solidFill>
                  <a:srgbClr val="FF0000"/>
                </a:solidFill>
                <a:latin typeface="宋体" panose="02010600030101010101" pitchFamily="2" charset="-122"/>
                <a:ea typeface="宋体" panose="02010600030101010101" pitchFamily="2" charset="-122"/>
              </a:rPr>
              <a:t>）作业工艺流程</a:t>
            </a:r>
            <a:r>
              <a:rPr lang="zh-CN" altLang="en-US" sz="1400" b="0" i="0" dirty="0">
                <a:solidFill>
                  <a:srgbClr val="000000"/>
                </a:solidFill>
                <a:latin typeface="宋体" panose="02010600030101010101" pitchFamily="2" charset="-122"/>
                <a:ea typeface="宋体" panose="02010600030101010101" pitchFamily="2" charset="-122"/>
              </a:rPr>
              <a:t>。</a:t>
            </a:r>
            <a:endParaRPr lang="zh-CN" altLang="en-US" sz="1400" b="0" i="0" dirty="0">
              <a:solidFill>
                <a:srgbClr val="000000"/>
              </a:solidFill>
              <a:latin typeface="宋体" panose="02010600030101010101" pitchFamily="2" charset="-122"/>
              <a:ea typeface="宋体" panose="02010600030101010101" pitchFamily="2" charset="-122"/>
            </a:endParaRPr>
          </a:p>
          <a:p>
            <a:pPr marL="0" indent="304800" algn="l" defTabSz="266700" fontAlgn="base">
              <a:lnSpc>
                <a:spcPct val="150000"/>
              </a:lnSpc>
              <a:spcBef>
                <a:spcPct val="0"/>
              </a:spcBef>
              <a:spcAft>
                <a:spcPct val="0"/>
              </a:spcAft>
            </a:pPr>
            <a:r>
              <a:rPr lang="zh-CN" altLang="en-US" sz="1400" b="0" i="0" dirty="0">
                <a:solidFill>
                  <a:srgbClr val="000000"/>
                </a:solidFill>
                <a:latin typeface="宋体" panose="02010600030101010101" pitchFamily="2" charset="-122"/>
                <a:ea typeface="宋体" panose="02010600030101010101" pitchFamily="2" charset="-122"/>
              </a:rPr>
              <a:t>第二节安装就位</a:t>
            </a:r>
            <a:r>
              <a:rPr lang="en-US" altLang="zh-CN" sz="1400" b="0" i="0" dirty="0">
                <a:solidFill>
                  <a:srgbClr val="000000"/>
                </a:solidFill>
                <a:latin typeface="宋体" panose="02010600030101010101" pitchFamily="2" charset="-122"/>
                <a:ea typeface="宋体" panose="02010600030101010101" pitchFamily="2" charset="-122"/>
              </a:rPr>
              <a:t>    </a:t>
            </a:r>
            <a:r>
              <a:rPr lang="en-US" altLang="zh-CN" sz="1400" dirty="0">
                <a:solidFill>
                  <a:srgbClr val="000000"/>
                </a:solidFill>
                <a:latin typeface="宋体" panose="02010600030101010101" pitchFamily="2" charset="-122"/>
                <a:sym typeface="+mn-ea"/>
              </a:rPr>
              <a:t>“</a:t>
            </a:r>
            <a:r>
              <a:rPr lang="zh-CN" altLang="en-US" sz="1400" dirty="0">
                <a:solidFill>
                  <a:srgbClr val="000000"/>
                </a:solidFill>
                <a:latin typeface="宋体" panose="02010600030101010101" pitchFamily="2" charset="-122"/>
                <a:sym typeface="+mn-ea"/>
              </a:rPr>
              <a:t>平台</a:t>
            </a:r>
            <a:r>
              <a:rPr lang="en-US" altLang="zh-CN" sz="1400" dirty="0">
                <a:solidFill>
                  <a:srgbClr val="000000"/>
                </a:solidFill>
                <a:latin typeface="宋体" panose="02010600030101010101" pitchFamily="2" charset="-122"/>
                <a:sym typeface="+mn-ea"/>
              </a:rPr>
              <a:t>”</a:t>
            </a:r>
            <a:r>
              <a:rPr lang="zh-CN" altLang="en-US" sz="1400" b="0" i="0" dirty="0">
                <a:solidFill>
                  <a:srgbClr val="000000"/>
                </a:solidFill>
                <a:latin typeface="宋体" panose="02010600030101010101" pitchFamily="2" charset="-122"/>
                <a:ea typeface="宋体" panose="02010600030101010101" pitchFamily="2" charset="-122"/>
              </a:rPr>
              <a:t>地面组装成上下两层</a:t>
            </a:r>
            <a:r>
              <a:rPr lang="en-US" altLang="zh-CN" sz="1400" b="0" i="0" dirty="0">
                <a:solidFill>
                  <a:srgbClr val="000000"/>
                </a:solidFill>
                <a:latin typeface="宋体" panose="02010600030101010101" pitchFamily="2" charset="-122"/>
                <a:ea typeface="宋体" panose="02010600030101010101" pitchFamily="2" charset="-122"/>
              </a:rPr>
              <a:t>    </a:t>
            </a:r>
            <a:r>
              <a:rPr lang="en-US" altLang="zh-CN" sz="1400" dirty="0">
                <a:solidFill>
                  <a:srgbClr val="000000"/>
                </a:solidFill>
                <a:latin typeface="宋体" panose="02010600030101010101" pitchFamily="2" charset="-122"/>
                <a:sym typeface="+mn-ea"/>
              </a:rPr>
              <a:t>“</a:t>
            </a:r>
            <a:r>
              <a:rPr lang="zh-CN" altLang="en-US" sz="1400" dirty="0">
                <a:solidFill>
                  <a:srgbClr val="000000"/>
                </a:solidFill>
                <a:latin typeface="宋体" panose="02010600030101010101" pitchFamily="2" charset="-122"/>
                <a:sym typeface="+mn-ea"/>
              </a:rPr>
              <a:t>平台</a:t>
            </a:r>
            <a:r>
              <a:rPr lang="en-US" altLang="zh-CN" sz="1400" dirty="0">
                <a:solidFill>
                  <a:srgbClr val="000000"/>
                </a:solidFill>
                <a:latin typeface="宋体" panose="02010600030101010101" pitchFamily="2" charset="-122"/>
                <a:sym typeface="+mn-ea"/>
              </a:rPr>
              <a:t>”</a:t>
            </a:r>
            <a:r>
              <a:rPr lang="zh-CN" altLang="en-US" sz="1400" b="0" i="0" dirty="0">
                <a:solidFill>
                  <a:srgbClr val="000000"/>
                </a:solidFill>
                <a:latin typeface="宋体" panose="02010600030101010101" pitchFamily="2" charset="-122"/>
                <a:ea typeface="宋体" panose="02010600030101010101" pitchFamily="2" charset="-122"/>
              </a:rPr>
              <a:t>提升至第一节与第二节接口</a:t>
            </a:r>
            <a:r>
              <a:rPr lang="en-US" altLang="zh-CN" sz="1400" b="0" i="0" dirty="0">
                <a:solidFill>
                  <a:srgbClr val="000000"/>
                </a:solidFill>
                <a:latin typeface="宋体" panose="02010600030101010101" pitchFamily="2" charset="-122"/>
                <a:ea typeface="宋体" panose="02010600030101010101" pitchFamily="2" charset="-122"/>
              </a:rPr>
              <a:t>    </a:t>
            </a:r>
            <a:r>
              <a:rPr lang="zh-CN" altLang="en-US" sz="1400" b="0" i="0" dirty="0">
                <a:solidFill>
                  <a:srgbClr val="000000"/>
                </a:solidFill>
                <a:latin typeface="宋体" panose="02010600030101010101" pitchFamily="2" charset="-122"/>
                <a:ea typeface="宋体" panose="02010600030101010101" pitchFamily="2" charset="-122"/>
              </a:rPr>
              <a:t>上层平台斜拉杆销接固定于第二节侧壁上</a:t>
            </a:r>
            <a:r>
              <a:rPr lang="en-US" altLang="zh-CN" sz="1400" b="0" i="0" dirty="0">
                <a:solidFill>
                  <a:srgbClr val="000000"/>
                </a:solidFill>
                <a:latin typeface="宋体" panose="02010600030101010101" pitchFamily="2" charset="-122"/>
                <a:ea typeface="宋体" panose="02010600030101010101" pitchFamily="2" charset="-122"/>
              </a:rPr>
              <a:t>    </a:t>
            </a:r>
            <a:r>
              <a:rPr lang="zh-CN" altLang="en-US" sz="1400" b="0" i="0" dirty="0">
                <a:solidFill>
                  <a:srgbClr val="000000"/>
                </a:solidFill>
                <a:latin typeface="宋体" panose="02010600030101010101" pitchFamily="2" charset="-122"/>
                <a:ea typeface="宋体" panose="02010600030101010101" pitchFamily="2" charset="-122"/>
              </a:rPr>
              <a:t>待施工人员自塔内爬梯上升至二节顶部</a:t>
            </a:r>
            <a:r>
              <a:rPr lang="en-US" altLang="zh-CN" sz="1400" b="0" i="0" dirty="0">
                <a:solidFill>
                  <a:srgbClr val="000000"/>
                </a:solidFill>
                <a:latin typeface="宋体" panose="02010600030101010101" pitchFamily="2" charset="-122"/>
                <a:ea typeface="宋体" panose="02010600030101010101" pitchFamily="2" charset="-122"/>
              </a:rPr>
              <a:t>    </a:t>
            </a:r>
            <a:r>
              <a:rPr lang="zh-CN" altLang="en-US" sz="1400" b="0" i="0" dirty="0">
                <a:solidFill>
                  <a:srgbClr val="000000"/>
                </a:solidFill>
                <a:latin typeface="宋体" panose="02010600030101010101" pitchFamily="2" charset="-122"/>
                <a:ea typeface="宋体" panose="02010600030101010101" pitchFamily="2" charset="-122"/>
              </a:rPr>
              <a:t>通过二节外侧悬挂的笼梯下到平台</a:t>
            </a:r>
            <a:r>
              <a:rPr lang="en-US" altLang="zh-CN" sz="1400" b="0" i="0" dirty="0">
                <a:solidFill>
                  <a:srgbClr val="000000"/>
                </a:solidFill>
                <a:latin typeface="宋体" panose="02010600030101010101" pitchFamily="2" charset="-122"/>
                <a:ea typeface="宋体" panose="02010600030101010101" pitchFamily="2" charset="-122"/>
              </a:rPr>
              <a:t>    </a:t>
            </a:r>
            <a:r>
              <a:rPr lang="zh-CN" altLang="en-US" sz="1400" b="0" i="0" dirty="0">
                <a:solidFill>
                  <a:srgbClr val="000000"/>
                </a:solidFill>
                <a:latin typeface="宋体" panose="02010600030101010101" pitchFamily="2" charset="-122"/>
                <a:ea typeface="宋体" panose="02010600030101010101" pitchFamily="2" charset="-122"/>
              </a:rPr>
              <a:t>利用吊机将施工机具调至平台的上层作业面</a:t>
            </a:r>
            <a:r>
              <a:rPr lang="en-US" altLang="zh-CN" sz="1400" b="0" i="0" dirty="0">
                <a:solidFill>
                  <a:srgbClr val="000000"/>
                </a:solidFill>
                <a:latin typeface="宋体" panose="02010600030101010101" pitchFamily="2" charset="-122"/>
                <a:ea typeface="宋体" panose="02010600030101010101" pitchFamily="2" charset="-122"/>
              </a:rPr>
              <a:t>    </a:t>
            </a:r>
            <a:r>
              <a:rPr lang="zh-CN" altLang="en-US" sz="1400" b="0" i="0" dirty="0">
                <a:solidFill>
                  <a:srgbClr val="000000"/>
                </a:solidFill>
                <a:latin typeface="宋体" panose="02010600030101010101" pitchFamily="2" charset="-122"/>
                <a:ea typeface="宋体" panose="02010600030101010101" pitchFamily="2" charset="-122"/>
              </a:rPr>
              <a:t>为防止风雨的影响构造封闭作业</a:t>
            </a:r>
            <a:r>
              <a:rPr lang="en-US" altLang="zh-CN" sz="1400" dirty="0">
                <a:solidFill>
                  <a:srgbClr val="000000"/>
                </a:solidFill>
                <a:latin typeface="宋体" panose="02010600030101010101" pitchFamily="2" charset="-122"/>
                <a:sym typeface="+mn-ea"/>
              </a:rPr>
              <a:t>“</a:t>
            </a:r>
            <a:r>
              <a:rPr lang="zh-CN" altLang="en-US" sz="1400" dirty="0">
                <a:solidFill>
                  <a:srgbClr val="000000"/>
                </a:solidFill>
                <a:latin typeface="宋体" panose="02010600030101010101" pitchFamily="2" charset="-122"/>
                <a:sym typeface="+mn-ea"/>
              </a:rPr>
              <a:t>平台</a:t>
            </a:r>
            <a:r>
              <a:rPr lang="en-US" altLang="zh-CN" sz="1400" dirty="0">
                <a:solidFill>
                  <a:srgbClr val="000000"/>
                </a:solidFill>
                <a:latin typeface="宋体" panose="02010600030101010101" pitchFamily="2" charset="-122"/>
                <a:sym typeface="+mn-ea"/>
              </a:rPr>
              <a:t>”</a:t>
            </a:r>
            <a:r>
              <a:rPr lang="en-US" altLang="zh-CN" sz="1400" b="0" i="0" dirty="0">
                <a:solidFill>
                  <a:srgbClr val="000000"/>
                </a:solidFill>
                <a:latin typeface="宋体" panose="02010600030101010101" pitchFamily="2" charset="-122"/>
                <a:ea typeface="宋体" panose="02010600030101010101" pitchFamily="2" charset="-122"/>
              </a:rPr>
              <a:t>    </a:t>
            </a:r>
            <a:r>
              <a:rPr lang="zh-CN" altLang="en-US" sz="1400" b="0" i="0" dirty="0">
                <a:solidFill>
                  <a:srgbClr val="000000"/>
                </a:solidFill>
                <a:latin typeface="宋体" panose="02010600030101010101" pitchFamily="2" charset="-122"/>
                <a:ea typeface="宋体" panose="02010600030101010101" pitchFamily="2" charset="-122"/>
              </a:rPr>
              <a:t>施工人员通过上下平台之间笼梯可到下层平台操作</a:t>
            </a:r>
            <a:r>
              <a:rPr lang="en-US" altLang="zh-CN" sz="1400" b="0" i="0" dirty="0">
                <a:solidFill>
                  <a:srgbClr val="000000"/>
                </a:solidFill>
                <a:latin typeface="宋体" panose="02010600030101010101" pitchFamily="2" charset="-122"/>
                <a:ea typeface="宋体" panose="02010600030101010101" pitchFamily="2" charset="-122"/>
              </a:rPr>
              <a:t>    </a:t>
            </a:r>
            <a:r>
              <a:rPr lang="zh-CN" altLang="en-US" sz="1400" b="0" i="0" dirty="0">
                <a:solidFill>
                  <a:srgbClr val="000000"/>
                </a:solidFill>
                <a:latin typeface="宋体" panose="02010600030101010101" pitchFamily="2" charset="-122"/>
                <a:ea typeface="宋体" panose="02010600030101010101" pitchFamily="2" charset="-122"/>
              </a:rPr>
              <a:t>待第一节与第二节施工完毕后</a:t>
            </a:r>
            <a:r>
              <a:rPr lang="en-US" altLang="zh-CN" sz="1400" b="0" i="0" dirty="0">
                <a:solidFill>
                  <a:srgbClr val="000000"/>
                </a:solidFill>
                <a:latin typeface="宋体" panose="02010600030101010101" pitchFamily="2" charset="-122"/>
                <a:ea typeface="宋体" panose="02010600030101010101" pitchFamily="2" charset="-122"/>
              </a:rPr>
              <a:t>    </a:t>
            </a:r>
            <a:r>
              <a:rPr lang="zh-CN" altLang="en-US" sz="1400" b="0" i="0" dirty="0">
                <a:solidFill>
                  <a:srgbClr val="000000"/>
                </a:solidFill>
                <a:latin typeface="宋体" panose="02010600030101010101" pitchFamily="2" charset="-122"/>
                <a:ea typeface="宋体" panose="02010600030101010101" pitchFamily="2" charset="-122"/>
              </a:rPr>
              <a:t>接着</a:t>
            </a:r>
            <a:r>
              <a:rPr lang="zh-CN" altLang="en-US" sz="1400" b="0" i="0" dirty="0">
                <a:solidFill>
                  <a:srgbClr val="000000"/>
                </a:solidFill>
                <a:latin typeface="宋体" panose="02010600030101010101" pitchFamily="2" charset="-122"/>
                <a:ea typeface="宋体" panose="02010600030101010101" pitchFamily="2" charset="-122"/>
              </a:rPr>
              <a:t>在起吊第三节前在地面将</a:t>
            </a:r>
            <a:r>
              <a:rPr lang="zh-CN" altLang="en-US" sz="1400" dirty="0">
                <a:solidFill>
                  <a:srgbClr val="000000"/>
                </a:solidFill>
                <a:latin typeface="宋体" panose="02010600030101010101" pitchFamily="2" charset="-122"/>
                <a:sym typeface="+mn-ea"/>
              </a:rPr>
              <a:t>手拉葫芦连接挂在第三节外侧的上口</a:t>
            </a:r>
            <a:r>
              <a:rPr lang="en-US" altLang="zh-CN" sz="1400" dirty="0">
                <a:solidFill>
                  <a:srgbClr val="000000"/>
                </a:solidFill>
                <a:latin typeface="宋体" panose="02010600030101010101" pitchFamily="2" charset="-122"/>
                <a:sym typeface="+mn-ea"/>
              </a:rPr>
              <a:t>    </a:t>
            </a:r>
            <a:r>
              <a:rPr lang="zh-CN" altLang="en-US" sz="1400" dirty="0">
                <a:solidFill>
                  <a:srgbClr val="000000"/>
                </a:solidFill>
                <a:latin typeface="宋体" panose="02010600030101010101" pitchFamily="2" charset="-122"/>
                <a:sym typeface="+mn-ea"/>
              </a:rPr>
              <a:t>接着起吊第三节至第二节上口</a:t>
            </a:r>
            <a:r>
              <a:rPr lang="en-US" altLang="zh-CN" sz="1400" dirty="0">
                <a:solidFill>
                  <a:srgbClr val="000000"/>
                </a:solidFill>
                <a:latin typeface="宋体" panose="02010600030101010101" pitchFamily="2" charset="-122"/>
                <a:sym typeface="+mn-ea"/>
              </a:rPr>
              <a:t>    </a:t>
            </a:r>
            <a:r>
              <a:rPr lang="zh-CN" altLang="en-US" sz="1400" dirty="0">
                <a:solidFill>
                  <a:srgbClr val="000000"/>
                </a:solidFill>
                <a:latin typeface="宋体" panose="02010600030101010101" pitchFamily="2" charset="-122"/>
                <a:sym typeface="+mn-ea"/>
              </a:rPr>
              <a:t>利用手拉葫芦下端连接到平台上表面特定位置并拉紧</a:t>
            </a:r>
            <a:r>
              <a:rPr lang="en-US" altLang="zh-CN" sz="1400" dirty="0">
                <a:solidFill>
                  <a:srgbClr val="000000"/>
                </a:solidFill>
                <a:latin typeface="宋体" panose="02010600030101010101" pitchFamily="2" charset="-122"/>
                <a:sym typeface="+mn-ea"/>
              </a:rPr>
              <a:t>    </a:t>
            </a:r>
            <a:r>
              <a:rPr lang="zh-CN" altLang="en-US" sz="1400" dirty="0">
                <a:solidFill>
                  <a:srgbClr val="000000"/>
                </a:solidFill>
                <a:latin typeface="宋体" panose="02010600030101010101" pitchFamily="2" charset="-122"/>
                <a:sym typeface="+mn-ea"/>
              </a:rPr>
              <a:t>接着打开</a:t>
            </a:r>
            <a:r>
              <a:rPr lang="en-US" altLang="zh-CN" sz="1400" dirty="0">
                <a:solidFill>
                  <a:srgbClr val="000000"/>
                </a:solidFill>
                <a:latin typeface="宋体" panose="02010600030101010101" pitchFamily="2" charset="-122"/>
                <a:sym typeface="+mn-ea"/>
              </a:rPr>
              <a:t>“</a:t>
            </a:r>
            <a:r>
              <a:rPr lang="zh-CN" altLang="en-US" sz="1400" dirty="0">
                <a:solidFill>
                  <a:srgbClr val="000000"/>
                </a:solidFill>
                <a:latin typeface="宋体" panose="02010600030101010101" pitchFamily="2" charset="-122"/>
                <a:sym typeface="+mn-ea"/>
              </a:rPr>
              <a:t>平台</a:t>
            </a:r>
            <a:r>
              <a:rPr lang="en-US" altLang="zh-CN" sz="1400" dirty="0">
                <a:solidFill>
                  <a:srgbClr val="000000"/>
                </a:solidFill>
                <a:latin typeface="宋体" panose="02010600030101010101" pitchFamily="2" charset="-122"/>
                <a:sym typeface="+mn-ea"/>
              </a:rPr>
              <a:t>”</a:t>
            </a:r>
            <a:r>
              <a:rPr lang="zh-CN" altLang="en-US" sz="1400" dirty="0">
                <a:solidFill>
                  <a:srgbClr val="000000"/>
                </a:solidFill>
                <a:latin typeface="宋体" panose="02010600030101010101" pitchFamily="2" charset="-122"/>
                <a:sym typeface="+mn-ea"/>
              </a:rPr>
              <a:t>连接的销轴</a:t>
            </a:r>
            <a:r>
              <a:rPr lang="en-US" altLang="zh-CN" sz="1400" dirty="0">
                <a:solidFill>
                  <a:srgbClr val="000000"/>
                </a:solidFill>
                <a:latin typeface="宋体" panose="02010600030101010101" pitchFamily="2" charset="-122"/>
                <a:sym typeface="+mn-ea"/>
              </a:rPr>
              <a:t>    </a:t>
            </a:r>
            <a:r>
              <a:rPr lang="zh-CN" altLang="en-US" sz="1400" dirty="0">
                <a:solidFill>
                  <a:srgbClr val="000000"/>
                </a:solidFill>
                <a:latin typeface="宋体" panose="02010600030101010101" pitchFamily="2" charset="-122"/>
                <a:sym typeface="+mn-ea"/>
              </a:rPr>
              <a:t>利用手拉葫芦将</a:t>
            </a:r>
            <a:r>
              <a:rPr lang="en-US" altLang="zh-CN" sz="1400" dirty="0">
                <a:solidFill>
                  <a:srgbClr val="000000"/>
                </a:solidFill>
                <a:latin typeface="宋体" panose="02010600030101010101" pitchFamily="2" charset="-122"/>
                <a:sym typeface="+mn-ea"/>
              </a:rPr>
              <a:t>“</a:t>
            </a:r>
            <a:r>
              <a:rPr lang="zh-CN" altLang="en-US" sz="1400" dirty="0">
                <a:solidFill>
                  <a:srgbClr val="000000"/>
                </a:solidFill>
                <a:latin typeface="宋体" panose="02010600030101010101" pitchFamily="2" charset="-122"/>
                <a:sym typeface="+mn-ea"/>
              </a:rPr>
              <a:t>平台</a:t>
            </a:r>
            <a:r>
              <a:rPr lang="en-US" altLang="zh-CN" sz="1400" dirty="0">
                <a:solidFill>
                  <a:srgbClr val="000000"/>
                </a:solidFill>
                <a:latin typeface="宋体" panose="02010600030101010101" pitchFamily="2" charset="-122"/>
                <a:sym typeface="+mn-ea"/>
              </a:rPr>
              <a:t>”</a:t>
            </a:r>
            <a:r>
              <a:rPr lang="zh-CN" altLang="en-US" sz="1400" dirty="0">
                <a:solidFill>
                  <a:srgbClr val="000000"/>
                </a:solidFill>
                <a:latin typeface="宋体" panose="02010600030101010101" pitchFamily="2" charset="-122"/>
                <a:sym typeface="+mn-ea"/>
              </a:rPr>
              <a:t>提升至第二节与第三节指定位置，如此循环往复进行操作，直至完成施工作业，</a:t>
            </a:r>
            <a:r>
              <a:rPr lang="zh-CN" altLang="en-US" sz="1400" dirty="0">
                <a:solidFill>
                  <a:srgbClr val="000000"/>
                </a:solidFill>
                <a:latin typeface="宋体" panose="02010600030101010101" pitchFamily="2" charset="-122"/>
                <a:sym typeface="+mn-ea"/>
              </a:rPr>
              <a:t>施工流程具见下图所示。</a:t>
            </a:r>
            <a:endParaRPr lang="zh-CN" altLang="en-US" sz="1400" dirty="0">
              <a:solidFill>
                <a:srgbClr val="000000"/>
              </a:solidFill>
              <a:latin typeface="宋体" panose="02010600030101010101" pitchFamily="2" charset="-122"/>
              <a:sym typeface="+mn-ea"/>
            </a:endParaRPr>
          </a:p>
        </p:txBody>
      </p:sp>
      <p:pic>
        <p:nvPicPr>
          <p:cNvPr id="22" name="图片 21"/>
          <p:cNvPicPr/>
          <p:nvPr/>
        </p:nvPicPr>
        <p:blipFill>
          <a:blip r:embed="rId1"/>
          <a:srcRect b="8555"/>
          <a:stretch>
            <a:fillRect/>
          </a:stretch>
        </p:blipFill>
        <p:spPr>
          <a:xfrm>
            <a:off x="479425" y="4594860"/>
            <a:ext cx="1668145" cy="1431290"/>
          </a:xfrm>
          <a:prstGeom prst="rect">
            <a:avLst/>
          </a:prstGeom>
        </p:spPr>
      </p:pic>
      <p:pic>
        <p:nvPicPr>
          <p:cNvPr id="32" name="图片 32"/>
          <p:cNvPicPr>
            <a:picLocks noChangeAspect="1"/>
          </p:cNvPicPr>
          <p:nvPr/>
        </p:nvPicPr>
        <p:blipFill>
          <a:blip r:embed="rId2"/>
          <a:stretch>
            <a:fillRect/>
          </a:stretch>
        </p:blipFill>
        <p:spPr>
          <a:xfrm>
            <a:off x="2430780" y="4581525"/>
            <a:ext cx="1437640" cy="1404620"/>
          </a:xfrm>
          <a:prstGeom prst="rect">
            <a:avLst/>
          </a:prstGeom>
          <a:noFill/>
          <a:ln>
            <a:noFill/>
          </a:ln>
        </p:spPr>
      </p:pic>
      <p:pic>
        <p:nvPicPr>
          <p:cNvPr id="23" name="图片 22"/>
          <p:cNvPicPr>
            <a:picLocks noChangeAspect="1"/>
          </p:cNvPicPr>
          <p:nvPr>
            <p:custDataLst>
              <p:tags r:id="rId3"/>
            </p:custDataLst>
          </p:nvPr>
        </p:nvPicPr>
        <p:blipFill rotWithShape="1">
          <a:blip r:embed="rId4"/>
          <a:srcRect l="42321" t="20601" r="28384" b="13250"/>
          <a:stretch>
            <a:fillRect/>
          </a:stretch>
        </p:blipFill>
        <p:spPr>
          <a:xfrm>
            <a:off x="4151630" y="3694430"/>
            <a:ext cx="1573530" cy="2730500"/>
          </a:xfrm>
          <a:prstGeom prst="rect">
            <a:avLst/>
          </a:prstGeom>
        </p:spPr>
      </p:pic>
      <p:pic>
        <p:nvPicPr>
          <p:cNvPr id="24" name="图片 23"/>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5762625" y="3695065"/>
            <a:ext cx="1552575" cy="2710180"/>
          </a:xfrm>
          <a:prstGeom prst="rect">
            <a:avLst/>
          </a:prstGeom>
        </p:spPr>
      </p:pic>
      <p:pic>
        <p:nvPicPr>
          <p:cNvPr id="25" name="图片 24"/>
          <p:cNvPicPr>
            <a:picLocks noChangeAspect="1"/>
          </p:cNvPicPr>
          <p:nvPr>
            <p:custDataLst>
              <p:tags r:id="rId7"/>
            </p:custDataLst>
          </p:nvPr>
        </p:nvPicPr>
        <p:blipFill>
          <a:blip r:embed="rId8">
            <a:extLst>
              <a:ext uri="{28A0092B-C50C-407E-A947-70E740481C1C}">
                <a14:useLocalDpi xmlns:a14="http://schemas.microsoft.com/office/drawing/2010/main" val="0"/>
              </a:ext>
            </a:extLst>
          </a:blip>
          <a:stretch>
            <a:fillRect/>
          </a:stretch>
        </p:blipFill>
        <p:spPr>
          <a:xfrm>
            <a:off x="7352665" y="3694430"/>
            <a:ext cx="1562735" cy="2618740"/>
          </a:xfrm>
          <a:prstGeom prst="rect">
            <a:avLst/>
          </a:prstGeom>
        </p:spPr>
      </p:pic>
      <p:sp>
        <p:nvSpPr>
          <p:cNvPr id="26" name="对话气泡: 圆角矩形 10"/>
          <p:cNvSpPr txBox="1"/>
          <p:nvPr>
            <p:custDataLst>
              <p:tags r:id="rId9"/>
            </p:custDataLst>
          </p:nvPr>
        </p:nvSpPr>
        <p:spPr>
          <a:xfrm>
            <a:off x="6028690" y="3364865"/>
            <a:ext cx="1047750" cy="291465"/>
          </a:xfrm>
          <a:prstGeom prst="wedgeRoundRectCallout">
            <a:avLst>
              <a:gd name="adj1" fmla="val -24346"/>
              <a:gd name="adj2" fmla="val 51541"/>
              <a:gd name="adj3" fmla="val 16667"/>
            </a:avLst>
          </a:prstGeom>
          <a:solidFill>
            <a:schemeClr val="accent2"/>
          </a:solidFill>
        </p:spPr>
        <p:txBody>
          <a:bodyPr vert="horz" wrap="square" numCol="1" spcCol="0" rtlCol="0" fromWordArt="0" anchor="t" anchorCtr="0" forceAA="0" compatLnSpc="0">
            <a:noAutofit/>
          </a:bodyPr>
          <a:lstStyle/>
          <a:p>
            <a:pPr lvl="0" indent="34925" algn="ctr">
              <a:lnSpc>
                <a:spcPct val="110000"/>
              </a:lnSpc>
              <a:buClrTx/>
              <a:buSzTx/>
              <a:buFontTx/>
            </a:pPr>
            <a:r>
              <a:rPr lang="zh-CN" altLang="en-US" sz="1000" b="1" kern="100" dirty="0">
                <a:solidFill>
                  <a:schemeClr val="bg1"/>
                </a:solidFill>
                <a:latin typeface="Adobe 黑体 Std R" panose="020B0400000000000000" pitchFamily="34" charset="-122"/>
                <a:ea typeface="Adobe 黑体 Std R" panose="020B0400000000000000" pitchFamily="34" charset="-122"/>
                <a:sym typeface="+mn-ea"/>
              </a:rPr>
              <a:t>第4~7节安装</a:t>
            </a:r>
            <a:endParaRPr lang="zh-CN" altLang="en-US" sz="1000" b="1" kern="100" dirty="0">
              <a:solidFill>
                <a:schemeClr val="bg1"/>
              </a:solidFill>
              <a:latin typeface="Adobe 黑体 Std R" panose="020B0400000000000000" pitchFamily="34" charset="-122"/>
              <a:ea typeface="Adobe 黑体 Std R" panose="020B0400000000000000" pitchFamily="34" charset="-122"/>
              <a:sym typeface="+mn-ea"/>
            </a:endParaRPr>
          </a:p>
        </p:txBody>
      </p:sp>
      <p:sp>
        <p:nvSpPr>
          <p:cNvPr id="27" name="对话气泡: 圆角矩形 9"/>
          <p:cNvSpPr txBox="1"/>
          <p:nvPr>
            <p:custDataLst>
              <p:tags r:id="rId10"/>
            </p:custDataLst>
          </p:nvPr>
        </p:nvSpPr>
        <p:spPr>
          <a:xfrm>
            <a:off x="7541260" y="3357245"/>
            <a:ext cx="1101090" cy="274680"/>
          </a:xfrm>
          <a:prstGeom prst="wedgeRoundRectCallout">
            <a:avLst>
              <a:gd name="adj1" fmla="val -26460"/>
              <a:gd name="adj2" fmla="val 44771"/>
              <a:gd name="adj3" fmla="val 16667"/>
            </a:avLst>
          </a:prstGeom>
          <a:solidFill>
            <a:schemeClr val="accent2"/>
          </a:solidFill>
        </p:spPr>
        <p:txBody>
          <a:bodyPr vert="horz" wrap="square" numCol="1" spcCol="0" rtlCol="0" fromWordArt="0" anchor="t" anchorCtr="0" forceAA="0" compatLnSpc="0">
            <a:spAutoFit/>
          </a:bodyPr>
          <a:lstStyle/>
          <a:p>
            <a:pPr lvl="0" indent="34925" algn="ctr">
              <a:lnSpc>
                <a:spcPct val="110000"/>
              </a:lnSpc>
              <a:buClrTx/>
              <a:buSzTx/>
              <a:buFontTx/>
            </a:pPr>
            <a:r>
              <a:rPr lang="zh-CN" altLang="en-US" sz="1000" b="1" kern="100" dirty="0">
                <a:solidFill>
                  <a:schemeClr val="bg1"/>
                </a:solidFill>
                <a:latin typeface="Adobe 黑体 Std R" panose="020B0400000000000000" pitchFamily="34" charset="-122"/>
                <a:ea typeface="Adobe 黑体 Std R" panose="020B0400000000000000" pitchFamily="34" charset="-122"/>
                <a:sym typeface="+mn-ea"/>
              </a:rPr>
              <a:t>第8~11节安装</a:t>
            </a:r>
            <a:endParaRPr lang="zh-CN" altLang="en-US" sz="1000" b="1" kern="100" dirty="0">
              <a:solidFill>
                <a:schemeClr val="bg1"/>
              </a:solidFill>
              <a:latin typeface="Adobe 黑体 Std R" panose="020B0400000000000000" pitchFamily="34" charset="-122"/>
              <a:ea typeface="Adobe 黑体 Std R" panose="020B0400000000000000" pitchFamily="34" charset="-122"/>
              <a:sym typeface="+mn-ea"/>
            </a:endParaRPr>
          </a:p>
        </p:txBody>
      </p:sp>
      <p:sp>
        <p:nvSpPr>
          <p:cNvPr id="28" name="对话气泡: 圆角矩形 10"/>
          <p:cNvSpPr txBox="1"/>
          <p:nvPr>
            <p:custDataLst>
              <p:tags r:id="rId11"/>
            </p:custDataLst>
          </p:nvPr>
        </p:nvSpPr>
        <p:spPr>
          <a:xfrm>
            <a:off x="4455795" y="3357245"/>
            <a:ext cx="1101090" cy="288338"/>
          </a:xfrm>
          <a:prstGeom prst="wedgeRoundRectCallout">
            <a:avLst>
              <a:gd name="adj1" fmla="val -14253"/>
              <a:gd name="adj2" fmla="val 43702"/>
              <a:gd name="adj3" fmla="val 16667"/>
            </a:avLst>
          </a:prstGeom>
          <a:solidFill>
            <a:schemeClr val="accent2"/>
          </a:solidFill>
        </p:spPr>
        <p:txBody>
          <a:bodyPr wrap="square" rtlCol="0" anchor="t">
            <a:spAutoFit/>
          </a:bodyPr>
          <a:lstStyle/>
          <a:p>
            <a:pPr lvl="0" indent="34925" algn="ctr">
              <a:lnSpc>
                <a:spcPct val="110000"/>
              </a:lnSpc>
              <a:buClrTx/>
              <a:buSzTx/>
              <a:buFontTx/>
            </a:pPr>
            <a:r>
              <a:rPr lang="zh-CN" altLang="en-US" sz="1000" b="1" kern="100" dirty="0">
                <a:solidFill>
                  <a:schemeClr val="bg1"/>
                </a:solidFill>
                <a:latin typeface="Adobe 黑体 Std R" panose="020B0400000000000000" pitchFamily="34" charset="-122"/>
                <a:ea typeface="Adobe 黑体 Std R" panose="020B0400000000000000" pitchFamily="34" charset="-122"/>
                <a:sym typeface="+mn-ea"/>
              </a:rPr>
              <a:t>第2~3节安装</a:t>
            </a:r>
            <a:endParaRPr lang="zh-CN" altLang="en-US" sz="10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29" name="图片 28"/>
          <p:cNvPicPr>
            <a:picLocks noChangeAspect="1"/>
          </p:cNvPicPr>
          <p:nvPr>
            <p:custDataLst>
              <p:tags r:id="rId12"/>
            </p:custDataLst>
          </p:nvPr>
        </p:nvPicPr>
        <p:blipFill rotWithShape="1">
          <a:blip r:embed="rId13">
            <a:extLst>
              <a:ext uri="{28A0092B-C50C-407E-A947-70E740481C1C}">
                <a14:useLocalDpi xmlns:a14="http://schemas.microsoft.com/office/drawing/2010/main" val="0"/>
              </a:ext>
            </a:extLst>
          </a:blip>
          <a:srcRect b="521"/>
          <a:stretch>
            <a:fillRect/>
          </a:stretch>
        </p:blipFill>
        <p:spPr>
          <a:xfrm>
            <a:off x="8952865" y="3695065"/>
            <a:ext cx="1515110" cy="2672080"/>
          </a:xfrm>
          <a:prstGeom prst="rect">
            <a:avLst/>
          </a:prstGeom>
        </p:spPr>
      </p:pic>
      <p:pic>
        <p:nvPicPr>
          <p:cNvPr id="30" name="图片 29"/>
          <p:cNvPicPr>
            <a:picLocks noChangeAspect="1"/>
          </p:cNvPicPr>
          <p:nvPr>
            <p:custDataLst>
              <p:tags r:id="rId14"/>
            </p:custDataLst>
          </p:nvPr>
        </p:nvPicPr>
        <p:blipFill>
          <a:blip r:embed="rId15">
            <a:extLst>
              <a:ext uri="{28A0092B-C50C-407E-A947-70E740481C1C}">
                <a14:useLocalDpi xmlns:a14="http://schemas.microsoft.com/office/drawing/2010/main" val="0"/>
              </a:ext>
            </a:extLst>
          </a:blip>
          <a:stretch>
            <a:fillRect/>
          </a:stretch>
        </p:blipFill>
        <p:spPr>
          <a:xfrm>
            <a:off x="10505440" y="3694430"/>
            <a:ext cx="1423035" cy="2690495"/>
          </a:xfrm>
          <a:prstGeom prst="rect">
            <a:avLst/>
          </a:prstGeom>
        </p:spPr>
      </p:pic>
      <p:sp>
        <p:nvSpPr>
          <p:cNvPr id="31" name="对话气泡: 圆角矩形 8"/>
          <p:cNvSpPr txBox="1"/>
          <p:nvPr>
            <p:custDataLst>
              <p:tags r:id="rId16"/>
            </p:custDataLst>
          </p:nvPr>
        </p:nvSpPr>
        <p:spPr>
          <a:xfrm>
            <a:off x="9173845" y="3332480"/>
            <a:ext cx="1156335" cy="276478"/>
          </a:xfrm>
          <a:prstGeom prst="wedgeRoundRectCallout">
            <a:avLst>
              <a:gd name="adj1" fmla="val -26035"/>
              <a:gd name="adj2" fmla="val 44293"/>
              <a:gd name="adj3" fmla="val 16667"/>
            </a:avLst>
          </a:prstGeom>
          <a:solidFill>
            <a:schemeClr val="accent2"/>
          </a:solidFill>
        </p:spPr>
        <p:txBody>
          <a:bodyPr vert="horz" wrap="square" numCol="1" spcCol="0" rtlCol="0" fromWordArt="0" anchor="t" anchorCtr="0" forceAA="0" compatLnSpc="0">
            <a:spAutoFit/>
          </a:bodyPr>
          <a:lstStyle/>
          <a:p>
            <a:pPr lvl="0" indent="34925" algn="ctr">
              <a:lnSpc>
                <a:spcPct val="110000"/>
              </a:lnSpc>
              <a:buClrTx/>
              <a:buSzTx/>
              <a:buFontTx/>
            </a:pPr>
            <a:r>
              <a:rPr lang="zh-CN" altLang="en-US" sz="1000" b="1" kern="100" dirty="0">
                <a:solidFill>
                  <a:schemeClr val="bg1"/>
                </a:solidFill>
                <a:latin typeface="Adobe 黑体 Std R" panose="020B0400000000000000" pitchFamily="34" charset="-122"/>
                <a:ea typeface="Adobe 黑体 Std R" panose="020B0400000000000000" pitchFamily="34" charset="-122"/>
                <a:sym typeface="+mn-ea"/>
              </a:rPr>
              <a:t>第12~14节安装</a:t>
            </a:r>
            <a:endParaRPr lang="zh-CN" altLang="en-US" sz="1000" b="1" kern="100" dirty="0">
              <a:solidFill>
                <a:schemeClr val="bg1"/>
              </a:solidFill>
              <a:latin typeface="Adobe 黑体 Std R" panose="020B0400000000000000" pitchFamily="34" charset="-122"/>
              <a:ea typeface="Adobe 黑体 Std R" panose="020B0400000000000000" pitchFamily="34" charset="-122"/>
              <a:sym typeface="+mn-ea"/>
            </a:endParaRPr>
          </a:p>
        </p:txBody>
      </p:sp>
      <p:sp>
        <p:nvSpPr>
          <p:cNvPr id="33" name="对话气泡: 圆角矩形 10"/>
          <p:cNvSpPr txBox="1"/>
          <p:nvPr>
            <p:custDataLst>
              <p:tags r:id="rId17"/>
            </p:custDataLst>
          </p:nvPr>
        </p:nvSpPr>
        <p:spPr>
          <a:xfrm>
            <a:off x="10709910" y="3332480"/>
            <a:ext cx="1119505" cy="276478"/>
          </a:xfrm>
          <a:prstGeom prst="wedgeRoundRectCallout">
            <a:avLst>
              <a:gd name="adj1" fmla="val -18576"/>
              <a:gd name="adj2" fmla="val 25058"/>
              <a:gd name="adj3" fmla="val 16667"/>
            </a:avLst>
          </a:prstGeom>
          <a:solidFill>
            <a:schemeClr val="accent2"/>
          </a:solidFill>
        </p:spPr>
        <p:txBody>
          <a:bodyPr vert="horz" wrap="square" numCol="1" spcCol="0" rtlCol="0" fromWordArt="0" anchor="t" anchorCtr="0" forceAA="0" compatLnSpc="0">
            <a:spAutoFit/>
          </a:bodyPr>
          <a:lstStyle/>
          <a:p>
            <a:pPr lvl="0" indent="34925" algn="ctr">
              <a:lnSpc>
                <a:spcPct val="110000"/>
              </a:lnSpc>
              <a:buClrTx/>
              <a:buSzTx/>
              <a:buFontTx/>
            </a:pPr>
            <a:r>
              <a:rPr lang="zh-CN" altLang="en-US" sz="1000" b="1" kern="100" dirty="0">
                <a:solidFill>
                  <a:schemeClr val="bg1"/>
                </a:solidFill>
                <a:latin typeface="Adobe 黑体 Std R" panose="020B0400000000000000" pitchFamily="34" charset="-122"/>
                <a:ea typeface="Adobe 黑体 Std R" panose="020B0400000000000000" pitchFamily="34" charset="-122"/>
                <a:sym typeface="+mn-ea"/>
              </a:rPr>
              <a:t>第15~16节安装</a:t>
            </a:r>
            <a:endParaRPr lang="zh-CN" altLang="en-US" sz="1000" b="1" kern="100" dirty="0">
              <a:solidFill>
                <a:schemeClr val="bg1"/>
              </a:solidFill>
              <a:latin typeface="Adobe 黑体 Std R" panose="020B0400000000000000" pitchFamily="34" charset="-122"/>
              <a:ea typeface="Adobe 黑体 Std R" panose="020B0400000000000000" pitchFamily="34" charset="-122"/>
              <a:sym typeface="+mn-ea"/>
            </a:endParaRPr>
          </a:p>
        </p:txBody>
      </p:sp>
      <p:sp>
        <p:nvSpPr>
          <p:cNvPr id="12" name="文本框 11"/>
          <p:cNvSpPr txBox="1"/>
          <p:nvPr/>
        </p:nvSpPr>
        <p:spPr>
          <a:xfrm>
            <a:off x="2501265" y="4311015"/>
            <a:ext cx="1245870" cy="245110"/>
          </a:xfrm>
          <a:prstGeom prst="rect">
            <a:avLst/>
          </a:prstGeom>
          <a:solidFill>
            <a:schemeClr val="accent2"/>
          </a:solidFill>
        </p:spPr>
        <p:txBody>
          <a:bodyPr wrap="square" rtlCol="0" anchor="t">
            <a:noAutofit/>
          </a:bodyPr>
          <a:lstStyle/>
          <a:p>
            <a:pPr lvl="0" indent="34925" algn="ctr">
              <a:lnSpc>
                <a:spcPct val="110000"/>
              </a:lnSpc>
              <a:buClrTx/>
              <a:buSzTx/>
              <a:buFontTx/>
            </a:pPr>
            <a:r>
              <a:rPr lang="zh-CN" altLang="en-US" sz="1000" b="1" kern="100" dirty="0">
                <a:solidFill>
                  <a:schemeClr val="bg1"/>
                </a:solidFill>
                <a:latin typeface="Adobe 黑体 Std R" panose="020B0400000000000000" pitchFamily="34" charset="-122"/>
                <a:ea typeface="Adobe 黑体 Std R" panose="020B0400000000000000" pitchFamily="34" charset="-122"/>
                <a:sym typeface="+mn-ea"/>
              </a:rPr>
              <a:t>创新技术作业图</a:t>
            </a:r>
            <a:endParaRPr lang="zh-CN" altLang="en-US" sz="1000" b="1" kern="100" dirty="0">
              <a:solidFill>
                <a:schemeClr val="bg1"/>
              </a:solidFill>
              <a:latin typeface="Adobe 黑体 Std R" panose="020B0400000000000000" pitchFamily="34" charset="-122"/>
              <a:ea typeface="Adobe 黑体 Std R" panose="020B0400000000000000" pitchFamily="34" charset="-122"/>
              <a:sym typeface="+mn-ea"/>
            </a:endParaRPr>
          </a:p>
        </p:txBody>
      </p:sp>
      <p:pic>
        <p:nvPicPr>
          <p:cNvPr id="13" name="图片 12"/>
          <p:cNvPicPr>
            <a:picLocks noChangeAspect="1"/>
          </p:cNvPicPr>
          <p:nvPr/>
        </p:nvPicPr>
        <p:blipFill rotWithShape="1">
          <a:blip r:embed="rId18"/>
          <a:srcRect l="76095" t="30432" r="18898" b="46163"/>
          <a:stretch>
            <a:fillRect/>
          </a:stretch>
        </p:blipFill>
        <p:spPr>
          <a:xfrm>
            <a:off x="2927985" y="3159125"/>
            <a:ext cx="554355" cy="1094740"/>
          </a:xfrm>
          <a:prstGeom prst="rect">
            <a:avLst/>
          </a:prstGeom>
        </p:spPr>
      </p:pic>
      <p:sp>
        <p:nvSpPr>
          <p:cNvPr id="16" name="文本框 15"/>
          <p:cNvSpPr txBox="1"/>
          <p:nvPr/>
        </p:nvSpPr>
        <p:spPr>
          <a:xfrm>
            <a:off x="679450" y="6080125"/>
            <a:ext cx="1289685" cy="381000"/>
          </a:xfrm>
          <a:prstGeom prst="rect">
            <a:avLst/>
          </a:prstGeom>
          <a:solidFill>
            <a:schemeClr val="accent2"/>
          </a:solidFill>
        </p:spPr>
        <p:txBody>
          <a:bodyPr wrap="square" rtlCol="0" anchor="t">
            <a:noAutofit/>
          </a:bodyPr>
          <a:lstStyle/>
          <a:p>
            <a:pPr lvl="0" indent="34925" algn="ctr">
              <a:lnSpc>
                <a:spcPct val="110000"/>
              </a:lnSpc>
              <a:buClrTx/>
              <a:buSzTx/>
              <a:buFontTx/>
            </a:pPr>
            <a:r>
              <a:rPr lang="zh-CN" altLang="en-US" sz="1000" b="1" kern="100" dirty="0">
                <a:solidFill>
                  <a:schemeClr val="bg1"/>
                </a:solidFill>
                <a:latin typeface="Adobe 黑体 Std R" panose="020B0400000000000000" pitchFamily="34" charset="-122"/>
                <a:ea typeface="Adobe 黑体 Std R" panose="020B0400000000000000" pitchFamily="34" charset="-122"/>
                <a:sym typeface="+mn-ea"/>
              </a:rPr>
              <a:t>操作平台提升到位封闭作业图</a:t>
            </a:r>
            <a:endParaRPr lang="zh-CN" altLang="en-US" sz="1000" b="1" kern="100" dirty="0">
              <a:solidFill>
                <a:schemeClr val="bg1"/>
              </a:solidFill>
              <a:latin typeface="Adobe 黑体 Std R" panose="020B0400000000000000" pitchFamily="34" charset="-122"/>
              <a:ea typeface="Adobe 黑体 Std R" panose="020B0400000000000000" pitchFamily="34" charset="-122"/>
              <a:sym typeface="+mn-ea"/>
            </a:endParaRPr>
          </a:p>
        </p:txBody>
      </p:sp>
      <p:cxnSp>
        <p:nvCxnSpPr>
          <p:cNvPr id="19" name="直接箭头连接符 18"/>
          <p:cNvCxnSpPr/>
          <p:nvPr/>
        </p:nvCxnSpPr>
        <p:spPr>
          <a:xfrm flipV="1">
            <a:off x="4223385" y="3246755"/>
            <a:ext cx="7680325" cy="38735"/>
          </a:xfrm>
          <a:prstGeom prst="straightConnector1">
            <a:avLst/>
          </a:prstGeom>
          <a:ln w="38100">
            <a:solidFill>
              <a:srgbClr val="00B050"/>
            </a:solidFill>
            <a:tailEnd type="arrow"/>
          </a:ln>
        </p:spPr>
        <p:style>
          <a:lnRef idx="2">
            <a:schemeClr val="accent1"/>
          </a:lnRef>
          <a:fillRef idx="0">
            <a:srgbClr val="FFFFFF"/>
          </a:fillRef>
          <a:effectRef idx="0">
            <a:srgbClr val="FFFFFF"/>
          </a:effectRef>
          <a:fontRef idx="minor">
            <a:schemeClr val="tx1"/>
          </a:fontRef>
        </p:style>
      </p:cxnSp>
      <p:sp>
        <p:nvSpPr>
          <p:cNvPr id="20" name="文本框 19"/>
          <p:cNvSpPr txBox="1"/>
          <p:nvPr/>
        </p:nvSpPr>
        <p:spPr>
          <a:xfrm>
            <a:off x="2423160" y="6065520"/>
            <a:ext cx="1311910" cy="395605"/>
          </a:xfrm>
          <a:prstGeom prst="rect">
            <a:avLst/>
          </a:prstGeom>
          <a:solidFill>
            <a:schemeClr val="accent2"/>
          </a:solidFill>
        </p:spPr>
        <p:txBody>
          <a:bodyPr wrap="square" rtlCol="0" anchor="t">
            <a:noAutofit/>
          </a:bodyPr>
          <a:lstStyle/>
          <a:p>
            <a:pPr lvl="0" indent="34925" algn="ctr">
              <a:lnSpc>
                <a:spcPct val="110000"/>
              </a:lnSpc>
              <a:buClrTx/>
              <a:buSzTx/>
              <a:buFontTx/>
            </a:pPr>
            <a:r>
              <a:rPr lang="zh-CN" altLang="en-US" sz="1000" b="1" kern="100" dirty="0">
                <a:solidFill>
                  <a:schemeClr val="bg1"/>
                </a:solidFill>
                <a:latin typeface="Adobe 黑体 Std R" panose="020B0400000000000000" pitchFamily="34" charset="-122"/>
                <a:ea typeface="Adobe 黑体 Std R" panose="020B0400000000000000" pitchFamily="34" charset="-122"/>
                <a:sym typeface="+mn-ea"/>
              </a:rPr>
              <a:t>操作平台提升到位指定作业图</a:t>
            </a:r>
            <a:endParaRPr lang="zh-CN" altLang="en-US" sz="1000" b="1" kern="100" dirty="0">
              <a:solidFill>
                <a:schemeClr val="bg1"/>
              </a:solidFill>
              <a:latin typeface="Adobe 黑体 Std R" panose="020B0400000000000000" pitchFamily="34" charset="-122"/>
              <a:ea typeface="Adobe 黑体 Std R" panose="020B0400000000000000" pitchFamily="34" charset="-122"/>
              <a:sym typeface="+mn-ea"/>
            </a:endParaRPr>
          </a:p>
        </p:txBody>
      </p:sp>
      <p:sp>
        <p:nvSpPr>
          <p:cNvPr id="21" name="文本框 20"/>
          <p:cNvSpPr txBox="1"/>
          <p:nvPr/>
        </p:nvSpPr>
        <p:spPr>
          <a:xfrm>
            <a:off x="479425" y="4297045"/>
            <a:ext cx="1739900" cy="269875"/>
          </a:xfrm>
          <a:prstGeom prst="rect">
            <a:avLst/>
          </a:prstGeom>
          <a:solidFill>
            <a:schemeClr val="accent2"/>
          </a:solidFill>
        </p:spPr>
        <p:txBody>
          <a:bodyPr wrap="square" rtlCol="0" anchor="t">
            <a:noAutofit/>
          </a:bodyPr>
          <a:lstStyle/>
          <a:p>
            <a:pPr lvl="0" indent="34925" algn="ctr">
              <a:lnSpc>
                <a:spcPct val="110000"/>
              </a:lnSpc>
              <a:buClrTx/>
              <a:buSzTx/>
              <a:buFontTx/>
            </a:pPr>
            <a:r>
              <a:rPr lang="zh-CN" altLang="en-US" sz="1000" b="1" kern="100" dirty="0">
                <a:solidFill>
                  <a:schemeClr val="bg1"/>
                </a:solidFill>
                <a:latin typeface="Adobe 黑体 Std R" panose="020B0400000000000000" pitchFamily="34" charset="-122"/>
                <a:ea typeface="Adobe 黑体 Std R" panose="020B0400000000000000" pitchFamily="34" charset="-122"/>
                <a:sym typeface="+mn-ea"/>
              </a:rPr>
              <a:t>四连杆上下层</a:t>
            </a:r>
            <a:r>
              <a:rPr lang="zh-CN" altLang="en-US" sz="1000" b="1" kern="100" dirty="0">
                <a:solidFill>
                  <a:schemeClr val="bg1"/>
                </a:solidFill>
                <a:latin typeface="Adobe 黑体 Std R" panose="020B0400000000000000" pitchFamily="34" charset="-122"/>
                <a:ea typeface="Adobe 黑体 Std R" panose="020B0400000000000000" pitchFamily="34" charset="-122"/>
                <a:sym typeface="+mn-ea"/>
              </a:rPr>
              <a:t>框架平台图</a:t>
            </a:r>
            <a:endParaRPr lang="zh-CN" altLang="en-US" sz="1000" b="1" kern="100" dirty="0">
              <a:solidFill>
                <a:schemeClr val="bg1"/>
              </a:solidFill>
              <a:latin typeface="Adobe 黑体 Std R" panose="020B0400000000000000" pitchFamily="34" charset="-122"/>
              <a:ea typeface="Adobe 黑体 Std R" panose="020B0400000000000000" pitchFamily="34" charset="-122"/>
              <a:sym typeface="+mn-ea"/>
            </a:endParaRPr>
          </a:p>
        </p:txBody>
      </p:sp>
      <p:sp>
        <p:nvSpPr>
          <p:cNvPr id="40" name="右箭头 39"/>
          <p:cNvSpPr/>
          <p:nvPr/>
        </p:nvSpPr>
        <p:spPr>
          <a:xfrm>
            <a:off x="2105025" y="1375410"/>
            <a:ext cx="246380" cy="93345"/>
          </a:xfrm>
          <a:prstGeom prst="rightArrow">
            <a:avLst/>
          </a:prstGeom>
          <a:solidFill>
            <a:srgbClr val="FFFF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1" name="右箭头 40"/>
          <p:cNvSpPr/>
          <p:nvPr/>
        </p:nvSpPr>
        <p:spPr>
          <a:xfrm>
            <a:off x="4799330" y="1375410"/>
            <a:ext cx="246380" cy="93345"/>
          </a:xfrm>
          <a:prstGeom prst="rightArrow">
            <a:avLst/>
          </a:prstGeom>
          <a:solidFill>
            <a:srgbClr val="FFFF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2" name="右箭头 41"/>
          <p:cNvSpPr/>
          <p:nvPr/>
        </p:nvSpPr>
        <p:spPr>
          <a:xfrm>
            <a:off x="7940675" y="1375410"/>
            <a:ext cx="246380" cy="93345"/>
          </a:xfrm>
          <a:prstGeom prst="rightArrow">
            <a:avLst/>
          </a:prstGeom>
          <a:solidFill>
            <a:srgbClr val="FFFF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3" name="右箭头 42"/>
          <p:cNvSpPr/>
          <p:nvPr/>
        </p:nvSpPr>
        <p:spPr>
          <a:xfrm>
            <a:off x="11485245" y="1375410"/>
            <a:ext cx="246380" cy="93345"/>
          </a:xfrm>
          <a:prstGeom prst="rightArrow">
            <a:avLst/>
          </a:prstGeom>
          <a:solidFill>
            <a:srgbClr val="FFFF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4" name="右箭头 43"/>
          <p:cNvSpPr/>
          <p:nvPr/>
        </p:nvSpPr>
        <p:spPr>
          <a:xfrm>
            <a:off x="6599555" y="1701165"/>
            <a:ext cx="246380" cy="93345"/>
          </a:xfrm>
          <a:prstGeom prst="rightArrow">
            <a:avLst/>
          </a:prstGeom>
          <a:solidFill>
            <a:srgbClr val="FFFF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5" name="右箭头 44"/>
          <p:cNvSpPr/>
          <p:nvPr/>
        </p:nvSpPr>
        <p:spPr>
          <a:xfrm>
            <a:off x="2639060" y="2010410"/>
            <a:ext cx="246380" cy="93345"/>
          </a:xfrm>
          <a:prstGeom prst="rightArrow">
            <a:avLst/>
          </a:prstGeom>
          <a:solidFill>
            <a:srgbClr val="FFFF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6" name="右箭头 45"/>
          <p:cNvSpPr/>
          <p:nvPr/>
        </p:nvSpPr>
        <p:spPr>
          <a:xfrm>
            <a:off x="3575685" y="1701165"/>
            <a:ext cx="246380" cy="93345"/>
          </a:xfrm>
          <a:prstGeom prst="rightArrow">
            <a:avLst/>
          </a:prstGeom>
          <a:solidFill>
            <a:srgbClr val="FFFF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7" name="右箭头 46"/>
          <p:cNvSpPr/>
          <p:nvPr/>
        </p:nvSpPr>
        <p:spPr>
          <a:xfrm>
            <a:off x="6959600" y="1997710"/>
            <a:ext cx="246380" cy="93345"/>
          </a:xfrm>
          <a:prstGeom prst="rightArrow">
            <a:avLst/>
          </a:prstGeom>
          <a:solidFill>
            <a:srgbClr val="FFFF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8" name="右箭头 47"/>
          <p:cNvSpPr/>
          <p:nvPr/>
        </p:nvSpPr>
        <p:spPr>
          <a:xfrm>
            <a:off x="3977005" y="2311400"/>
            <a:ext cx="246380" cy="93345"/>
          </a:xfrm>
          <a:prstGeom prst="rightArrow">
            <a:avLst/>
          </a:prstGeom>
          <a:solidFill>
            <a:srgbClr val="FFFF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9" name="右箭头 48"/>
          <p:cNvSpPr/>
          <p:nvPr/>
        </p:nvSpPr>
        <p:spPr>
          <a:xfrm>
            <a:off x="10330180" y="1701165"/>
            <a:ext cx="246380" cy="93345"/>
          </a:xfrm>
          <a:prstGeom prst="rightArrow">
            <a:avLst/>
          </a:prstGeom>
          <a:solidFill>
            <a:srgbClr val="FFFF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50" name="右箭头 49"/>
          <p:cNvSpPr/>
          <p:nvPr/>
        </p:nvSpPr>
        <p:spPr>
          <a:xfrm>
            <a:off x="6527800" y="2311400"/>
            <a:ext cx="246380" cy="93345"/>
          </a:xfrm>
          <a:prstGeom prst="rightArrow">
            <a:avLst/>
          </a:prstGeom>
          <a:solidFill>
            <a:srgbClr val="FFFF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51" name="右箭头 50"/>
          <p:cNvSpPr/>
          <p:nvPr/>
        </p:nvSpPr>
        <p:spPr>
          <a:xfrm>
            <a:off x="9624060" y="2010410"/>
            <a:ext cx="246380" cy="93345"/>
          </a:xfrm>
          <a:prstGeom prst="rightArrow">
            <a:avLst/>
          </a:prstGeom>
          <a:solidFill>
            <a:srgbClr val="FFFF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52" name="右箭头 51"/>
          <p:cNvSpPr/>
          <p:nvPr/>
        </p:nvSpPr>
        <p:spPr>
          <a:xfrm>
            <a:off x="2495550" y="2663825"/>
            <a:ext cx="246380" cy="93345"/>
          </a:xfrm>
          <a:prstGeom prst="rightArrow">
            <a:avLst/>
          </a:prstGeom>
          <a:solidFill>
            <a:srgbClr val="FFFF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53" name="右箭头 52"/>
          <p:cNvSpPr/>
          <p:nvPr/>
        </p:nvSpPr>
        <p:spPr>
          <a:xfrm>
            <a:off x="11064240" y="2348865"/>
            <a:ext cx="246380" cy="93345"/>
          </a:xfrm>
          <a:prstGeom prst="rightArrow">
            <a:avLst/>
          </a:prstGeom>
          <a:solidFill>
            <a:srgbClr val="FFFF00"/>
          </a:solidFill>
          <a:ln>
            <a:solidFill>
              <a:srgbClr val="FF0000"/>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292" name="图片 292" descr="C:\Users\李成杰\Desktop\19-李成杰发明专利--空间钢箱扭曲斜塔可提升满足任意四边形截面滑动操作平台20191119\QQ截图20191120155332.jpg"/>
          <p:cNvPicPr>
            <a:picLocks noChangeAspect="1" noChangeArrowheads="1"/>
          </p:cNvPicPr>
          <p:nvPr/>
        </p:nvPicPr>
        <p:blipFill>
          <a:blip r:embed="rId19">
            <a:extLst>
              <a:ext uri="{28A0092B-C50C-407E-A947-70E740481C1C}">
                <a14:useLocalDpi xmlns:a14="http://schemas.microsoft.com/office/drawing/2010/main" val="0"/>
              </a:ext>
            </a:extLst>
          </a:blip>
          <a:srcRect l="3110"/>
          <a:stretch>
            <a:fillRect/>
          </a:stretch>
        </p:blipFill>
        <p:spPr>
          <a:xfrm>
            <a:off x="501650" y="3146425"/>
            <a:ext cx="1792605" cy="1122680"/>
          </a:xfrm>
          <a:prstGeom prst="rect">
            <a:avLst/>
          </a:prstGeom>
          <a:noFill/>
          <a:ln>
            <a:noFill/>
          </a:ln>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燕尾形 9"/>
          <p:cNvSpPr/>
          <p:nvPr/>
        </p:nvSpPr>
        <p:spPr>
          <a:xfrm>
            <a:off x="407670" y="92075"/>
            <a:ext cx="2705735" cy="361315"/>
          </a:xfrm>
          <a:prstGeom prst="chevron">
            <a:avLst/>
          </a:prstGeom>
          <a:solidFill>
            <a:srgbClr val="0070C0"/>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r>
              <a:rPr lang="zh-CN" altLang="en-US" sz="1800">
                <a:ln w="15875">
                  <a:solidFill>
                    <a:schemeClr val="bg1"/>
                  </a:solidFill>
                </a:ln>
                <a:solidFill>
                  <a:schemeClr val="bg1"/>
                </a:solidFill>
                <a:effectLst/>
                <a:sym typeface="+mn-ea"/>
              </a:rPr>
              <a:t>三、项目详细内容</a:t>
            </a:r>
            <a:endParaRPr lang="zh-CN" altLang="en-US" sz="1800">
              <a:ln w="15875">
                <a:solidFill>
                  <a:schemeClr val="bg1"/>
                </a:solidFill>
              </a:ln>
              <a:solidFill>
                <a:schemeClr val="bg1"/>
              </a:solidFill>
              <a:effectLst/>
              <a:sym typeface="+mn-ea"/>
            </a:endParaRPr>
          </a:p>
        </p:txBody>
      </p:sp>
      <p:sp>
        <p:nvSpPr>
          <p:cNvPr id="2" name="文本框 1"/>
          <p:cNvSpPr txBox="1"/>
          <p:nvPr/>
        </p:nvSpPr>
        <p:spPr>
          <a:xfrm>
            <a:off x="407670" y="621030"/>
            <a:ext cx="1942465" cy="337185"/>
          </a:xfrm>
          <a:prstGeom prst="rect">
            <a:avLst/>
          </a:prstGeom>
        </p:spPr>
        <p:txBody>
          <a:bodyPr wrap="square">
            <a:spAutoFit/>
          </a:bodyPr>
          <a:lstStyle/>
          <a:p>
            <a:pPr marL="0" indent="0" algn="l" defTabSz="266700" fontAlgn="base">
              <a:lnSpc>
                <a:spcPct val="100000"/>
              </a:lnSpc>
              <a:spcBef>
                <a:spcPct val="0"/>
              </a:spcBef>
              <a:spcAft>
                <a:spcPct val="0"/>
              </a:spcAft>
            </a:pPr>
            <a:r>
              <a:rPr lang="en-US" altLang="zh-CN" sz="1600" b="1" i="0">
                <a:solidFill>
                  <a:srgbClr val="000000"/>
                </a:solidFill>
                <a:latin typeface="宋体" panose="02010600030101010101" pitchFamily="2" charset="-122"/>
                <a:ea typeface="宋体" panose="02010600030101010101" pitchFamily="2" charset="-122"/>
              </a:rPr>
              <a:t>3.2</a:t>
            </a:r>
            <a:r>
              <a:rPr lang="zh-CN" altLang="en-US" sz="1600" b="1" i="0">
                <a:solidFill>
                  <a:srgbClr val="000000"/>
                </a:solidFill>
                <a:latin typeface="宋体" panose="02010600030101010101" pitchFamily="2" charset="-122"/>
                <a:ea typeface="宋体" panose="02010600030101010101" pitchFamily="2" charset="-122"/>
              </a:rPr>
              <a:t>、材料与设备</a:t>
            </a:r>
            <a:endParaRPr lang="zh-CN" altLang="en-US" sz="1600" b="1" i="0">
              <a:solidFill>
                <a:srgbClr val="000000"/>
              </a:solidFill>
              <a:latin typeface="宋体" panose="02010600030101010101" pitchFamily="2" charset="-122"/>
              <a:ea typeface="宋体" panose="02010600030101010101" pitchFamily="2" charset="-122"/>
            </a:endParaRPr>
          </a:p>
        </p:txBody>
      </p:sp>
      <p:sp>
        <p:nvSpPr>
          <p:cNvPr id="6" name="文本框 5"/>
          <p:cNvSpPr txBox="1"/>
          <p:nvPr/>
        </p:nvSpPr>
        <p:spPr>
          <a:xfrm>
            <a:off x="1631315" y="958215"/>
            <a:ext cx="1753235" cy="294005"/>
          </a:xfrm>
          <a:prstGeom prst="rect">
            <a:avLst/>
          </a:prstGeom>
          <a:solidFill>
            <a:schemeClr val="accent2"/>
          </a:solidFill>
        </p:spPr>
        <p:txBody>
          <a:bodyPr wrap="square">
            <a:spAutoFit/>
          </a:bodyPr>
          <a:lstStyle/>
          <a:p>
            <a:pPr lvl="0" indent="34925" algn="ctr">
              <a:lnSpc>
                <a:spcPct val="110000"/>
              </a:lnSpc>
              <a:buClrTx/>
              <a:buSzTx/>
              <a:buFontTx/>
            </a:pPr>
            <a:r>
              <a:rPr lang="zh-CN" altLang="en-US" sz="1200" b="1" kern="100" dirty="0">
                <a:solidFill>
                  <a:schemeClr val="bg1"/>
                </a:solidFill>
                <a:latin typeface="Adobe 黑体 Std R" panose="020B0400000000000000" pitchFamily="34" charset="-122"/>
                <a:ea typeface="Adobe 黑体 Std R" panose="020B0400000000000000" pitchFamily="34" charset="-122"/>
                <a:sym typeface="+mn-ea"/>
              </a:rPr>
              <a:t>机械设备投入计划表</a:t>
            </a:r>
            <a:endParaRPr lang="zh-CN" altLang="en-US" sz="1200" b="1" kern="100" dirty="0">
              <a:solidFill>
                <a:schemeClr val="bg1"/>
              </a:solidFill>
              <a:latin typeface="Adobe 黑体 Std R" panose="020B0400000000000000" pitchFamily="34" charset="-122"/>
              <a:ea typeface="Adobe 黑体 Std R" panose="020B0400000000000000" pitchFamily="34" charset="-122"/>
              <a:sym typeface="+mn-ea"/>
            </a:endParaRPr>
          </a:p>
        </p:txBody>
      </p:sp>
      <p:graphicFrame>
        <p:nvGraphicFramePr>
          <p:cNvPr id="9" name="表格 8"/>
          <p:cNvGraphicFramePr/>
          <p:nvPr>
            <p:custDataLst>
              <p:tags r:id="rId1"/>
            </p:custDataLst>
          </p:nvPr>
        </p:nvGraphicFramePr>
        <p:xfrm>
          <a:off x="479425" y="1341120"/>
          <a:ext cx="3620770" cy="4639310"/>
        </p:xfrm>
        <a:graphic>
          <a:graphicData uri="http://schemas.openxmlformats.org/drawingml/2006/table">
            <a:tbl>
              <a:tblPr/>
              <a:tblGrid>
                <a:gridCol w="463550"/>
                <a:gridCol w="1083945"/>
                <a:gridCol w="382270"/>
                <a:gridCol w="396240"/>
                <a:gridCol w="1294765"/>
              </a:tblGrid>
              <a:tr h="356870">
                <a:tc>
                  <a:txBody>
                    <a:bodyPr/>
                    <a:lstStyle/>
                    <a:p>
                      <a:pPr marL="0" indent="0" algn="ctr" fontAlgn="base">
                        <a:lnSpc>
                          <a:spcPct val="170000"/>
                        </a:lnSpc>
                        <a:spcBef>
                          <a:spcPct val="0"/>
                        </a:spcBef>
                        <a:spcAft>
                          <a:spcPct val="0"/>
                        </a:spcAft>
                      </a:pPr>
                      <a:r>
                        <a:rPr lang="zh-CN" sz="1100" b="1" i="0">
                          <a:solidFill>
                            <a:srgbClr val="000000"/>
                          </a:solidFill>
                          <a:latin typeface="宋体" panose="02010600030101010101" pitchFamily="2" charset="-122"/>
                          <a:ea typeface="宋体" panose="02010600030101010101" pitchFamily="2" charset="-122"/>
                        </a:rPr>
                        <a:t>序号</a:t>
                      </a:r>
                      <a:r>
                        <a:rPr lang="zh-CN" altLang="en-US" sz="1100" b="1" i="0">
                          <a:solidFill>
                            <a:srgbClr val="000000"/>
                          </a:solidFill>
                          <a:latin typeface="宋体" panose="02010600030101010101" pitchFamily="2" charset="-122"/>
                          <a:ea typeface="宋体" panose="02010600030101010101" pitchFamily="2" charset="-122"/>
                        </a:rPr>
                        <a:t> </a:t>
                      </a:r>
                      <a:endParaRPr lang="zh-CN" altLang="en-US" sz="1100" b="1"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200000"/>
                        </a:lnSpc>
                        <a:spcBef>
                          <a:spcPct val="0"/>
                        </a:spcBef>
                        <a:spcAft>
                          <a:spcPct val="0"/>
                        </a:spcAft>
                      </a:pPr>
                      <a:r>
                        <a:rPr lang="zh-CN" sz="1100" b="1" i="0">
                          <a:solidFill>
                            <a:srgbClr val="000000"/>
                          </a:solidFill>
                          <a:latin typeface="宋体" panose="02010600030101010101" pitchFamily="2" charset="-122"/>
                          <a:ea typeface="宋体" panose="02010600030101010101" pitchFamily="2" charset="-122"/>
                        </a:rPr>
                        <a:t>名称及规格</a:t>
                      </a:r>
                      <a:r>
                        <a:rPr lang="zh-CN" altLang="en-US" sz="1100" b="1" i="0">
                          <a:solidFill>
                            <a:srgbClr val="000000"/>
                          </a:solidFill>
                          <a:latin typeface="宋体" panose="02010600030101010101" pitchFamily="2" charset="-122"/>
                          <a:ea typeface="宋体" panose="02010600030101010101" pitchFamily="2" charset="-122"/>
                        </a:rPr>
                        <a:t> </a:t>
                      </a:r>
                      <a:endParaRPr lang="zh-CN" altLang="en-US" sz="1100" b="1"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1" i="0">
                          <a:solidFill>
                            <a:srgbClr val="000000"/>
                          </a:solidFill>
                          <a:latin typeface="宋体" panose="02010600030101010101" pitchFamily="2" charset="-122"/>
                          <a:ea typeface="宋体" panose="02010600030101010101" pitchFamily="2" charset="-122"/>
                        </a:rPr>
                        <a:t>单位</a:t>
                      </a:r>
                      <a:r>
                        <a:rPr lang="zh-CN" altLang="en-US" sz="1100" b="1" i="0">
                          <a:solidFill>
                            <a:srgbClr val="000000"/>
                          </a:solidFill>
                          <a:latin typeface="宋体" panose="02010600030101010101" pitchFamily="2" charset="-122"/>
                          <a:ea typeface="宋体" panose="02010600030101010101" pitchFamily="2" charset="-122"/>
                        </a:rPr>
                        <a:t> </a:t>
                      </a:r>
                      <a:endParaRPr lang="zh-CN" altLang="en-US" sz="1100" b="1"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1" i="0">
                          <a:solidFill>
                            <a:srgbClr val="000000"/>
                          </a:solidFill>
                          <a:latin typeface="宋体" panose="02010600030101010101" pitchFamily="2" charset="-122"/>
                          <a:ea typeface="宋体" panose="02010600030101010101" pitchFamily="2" charset="-122"/>
                        </a:rPr>
                        <a:t>数量</a:t>
                      </a:r>
                      <a:r>
                        <a:rPr lang="zh-CN" altLang="en-US" sz="1100" b="1" i="0">
                          <a:solidFill>
                            <a:srgbClr val="000000"/>
                          </a:solidFill>
                          <a:latin typeface="宋体" panose="02010600030101010101" pitchFamily="2" charset="-122"/>
                          <a:ea typeface="宋体" panose="02010600030101010101" pitchFamily="2" charset="-122"/>
                        </a:rPr>
                        <a:t> </a:t>
                      </a:r>
                      <a:endParaRPr lang="zh-CN" altLang="en-US" sz="1100" b="1"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1" i="0">
                          <a:solidFill>
                            <a:srgbClr val="000000"/>
                          </a:solidFill>
                          <a:latin typeface="宋体" panose="02010600030101010101" pitchFamily="2" charset="-122"/>
                          <a:ea typeface="宋体" panose="02010600030101010101" pitchFamily="2" charset="-122"/>
                        </a:rPr>
                        <a:t>备注</a:t>
                      </a:r>
                      <a:r>
                        <a:rPr lang="zh-CN" altLang="en-US" sz="1100" b="1" i="0">
                          <a:solidFill>
                            <a:srgbClr val="000000"/>
                          </a:solidFill>
                          <a:latin typeface="宋体" panose="02010600030101010101" pitchFamily="2" charset="-122"/>
                          <a:ea typeface="宋体" panose="02010600030101010101" pitchFamily="2" charset="-122"/>
                        </a:rPr>
                        <a:t> </a:t>
                      </a:r>
                      <a:endParaRPr lang="zh-CN" altLang="en-US" sz="1100" b="1"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56870">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1</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20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260t</a:t>
                      </a:r>
                      <a:r>
                        <a:rPr lang="zh-CN" altLang="en-US" sz="1100" b="0" i="0">
                          <a:solidFill>
                            <a:srgbClr val="000000"/>
                          </a:solidFill>
                          <a:latin typeface="宋体" panose="02010600030101010101" pitchFamily="2" charset="-122"/>
                          <a:ea typeface="宋体" panose="02010600030101010101" pitchFamily="2" charset="-122"/>
                        </a:rPr>
                        <a:t>履带吊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台</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2</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南侧钢箱梁吊装</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56870">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2</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20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350t</a:t>
                      </a:r>
                      <a:r>
                        <a:rPr lang="zh-CN" altLang="en-US" sz="1100" b="0" i="0">
                          <a:solidFill>
                            <a:srgbClr val="000000"/>
                          </a:solidFill>
                          <a:latin typeface="宋体" panose="02010600030101010101" pitchFamily="2" charset="-122"/>
                          <a:ea typeface="宋体" panose="02010600030101010101" pitchFamily="2" charset="-122"/>
                        </a:rPr>
                        <a:t>履带吊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台</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2</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钢塔现场吊装</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56870">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3</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20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平板车</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辆</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20</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钢结构构件运输</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56870">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4</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20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电焊机</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台</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95</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 </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56870">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6</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20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100t</a:t>
                      </a:r>
                      <a:r>
                        <a:rPr lang="zh-CN" altLang="en-US" sz="1100" b="0" i="0">
                          <a:solidFill>
                            <a:srgbClr val="000000"/>
                          </a:solidFill>
                          <a:latin typeface="宋体" panose="02010600030101010101" pitchFamily="2" charset="-122"/>
                          <a:ea typeface="宋体" panose="02010600030101010101" pitchFamily="2" charset="-122"/>
                        </a:rPr>
                        <a:t>千斤顶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台</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16</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顶梁、落梁</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56870">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7</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20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扭力扳手</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套</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10</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 </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56870">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8</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20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30t</a:t>
                      </a:r>
                      <a:r>
                        <a:rPr lang="zh-CN" altLang="en-US" sz="1100" b="0" i="0">
                          <a:solidFill>
                            <a:srgbClr val="000000"/>
                          </a:solidFill>
                          <a:latin typeface="宋体" panose="02010600030101010101" pitchFamily="2" charset="-122"/>
                          <a:ea typeface="宋体" panose="02010600030101010101" pitchFamily="2" charset="-122"/>
                        </a:rPr>
                        <a:t>螺旋顶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台</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16</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 </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56870">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9</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20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全站仪</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台</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2</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 </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56870">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10</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20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DZ135</a:t>
                      </a:r>
                      <a:r>
                        <a:rPr lang="zh-CN" altLang="en-US" sz="1100" b="0" i="0">
                          <a:solidFill>
                            <a:srgbClr val="000000"/>
                          </a:solidFill>
                          <a:latin typeface="宋体" panose="02010600030101010101" pitchFamily="2" charset="-122"/>
                          <a:ea typeface="宋体" panose="02010600030101010101" pitchFamily="2" charset="-122"/>
                        </a:rPr>
                        <a:t>振动锤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台</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1</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钢管柱插打</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56870">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11</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20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25t</a:t>
                      </a:r>
                      <a:r>
                        <a:rPr lang="zh-CN" altLang="en-US" sz="1100" b="0" i="0">
                          <a:solidFill>
                            <a:srgbClr val="000000"/>
                          </a:solidFill>
                          <a:latin typeface="宋体" panose="02010600030101010101" pitchFamily="2" charset="-122"/>
                          <a:ea typeface="宋体" panose="02010600030101010101" pitchFamily="2" charset="-122"/>
                        </a:rPr>
                        <a:t>汽车吊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台</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2</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现场支架安装</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56870">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12</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20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南方</a:t>
                      </a:r>
                      <a:r>
                        <a:rPr lang="en-US" altLang="zh-CN" sz="1100" b="0" i="0">
                          <a:solidFill>
                            <a:srgbClr val="000000"/>
                          </a:solidFill>
                          <a:latin typeface="宋体" panose="02010600030101010101" pitchFamily="2" charset="-122"/>
                          <a:ea typeface="宋体" panose="02010600030101010101" pitchFamily="2" charset="-122"/>
                        </a:rPr>
                        <a:t>DSZ2</a:t>
                      </a:r>
                      <a:r>
                        <a:rPr lang="zh-CN" altLang="en-US" sz="1100" b="0" i="0">
                          <a:solidFill>
                            <a:srgbClr val="000000"/>
                          </a:solidFill>
                          <a:latin typeface="宋体" panose="02010600030101010101" pitchFamily="2" charset="-122"/>
                          <a:ea typeface="宋体" panose="02010600030101010101" pitchFamily="2" charset="-122"/>
                        </a:rPr>
                        <a:t>水准仪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台</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2</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高程测量</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56870">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13</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20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G-100</a:t>
                      </a:r>
                      <a:r>
                        <a:rPr lang="zh-CN" altLang="en-US" sz="1100" b="0" i="0">
                          <a:solidFill>
                            <a:srgbClr val="000000"/>
                          </a:solidFill>
                          <a:latin typeface="宋体" panose="02010600030101010101" pitchFamily="2" charset="-122"/>
                          <a:ea typeface="宋体" panose="02010600030101010101" pitchFamily="2" charset="-122"/>
                        </a:rPr>
                        <a:t>氧割枪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套</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en-US" altLang="zh-CN" sz="1100" b="0" i="0">
                          <a:solidFill>
                            <a:srgbClr val="000000"/>
                          </a:solidFill>
                          <a:latin typeface="宋体" panose="02010600030101010101" pitchFamily="2" charset="-122"/>
                          <a:ea typeface="宋体" panose="02010600030101010101" pitchFamily="2" charset="-122"/>
                        </a:rPr>
                        <a:t>20</a:t>
                      </a:r>
                      <a:endParaRPr lang="en-US" altLang="zh-CN"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70000"/>
                        </a:lnSpc>
                        <a:spcBef>
                          <a:spcPct val="0"/>
                        </a:spcBef>
                        <a:spcAft>
                          <a:spcPct val="0"/>
                        </a:spcAft>
                      </a:pPr>
                      <a:r>
                        <a:rPr lang="zh-CN" sz="1100" b="0" i="0">
                          <a:solidFill>
                            <a:srgbClr val="000000"/>
                          </a:solidFill>
                          <a:latin typeface="宋体" panose="02010600030101010101" pitchFamily="2" charset="-122"/>
                          <a:ea typeface="宋体" panose="02010600030101010101" pitchFamily="2" charset="-122"/>
                        </a:rPr>
                        <a:t>拆除平台和支架</a:t>
                      </a:r>
                      <a:r>
                        <a:rPr lang="zh-CN" altLang="en-US" sz="1100" b="0" i="0">
                          <a:solidFill>
                            <a:srgbClr val="000000"/>
                          </a:solidFill>
                          <a:latin typeface="宋体" panose="02010600030101010101" pitchFamily="2" charset="-122"/>
                          <a:ea typeface="宋体" panose="02010600030101010101" pitchFamily="2" charset="-122"/>
                        </a:rPr>
                        <a:t> </a:t>
                      </a:r>
                      <a:endParaRPr lang="zh-CN" altLang="en-US" sz="11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
        <p:nvSpPr>
          <p:cNvPr id="11" name="文本框 10"/>
          <p:cNvSpPr txBox="1"/>
          <p:nvPr/>
        </p:nvSpPr>
        <p:spPr>
          <a:xfrm>
            <a:off x="695325" y="6293803"/>
            <a:ext cx="5080000" cy="730885"/>
          </a:xfrm>
          <a:prstGeom prst="rect">
            <a:avLst/>
          </a:prstGeom>
        </p:spPr>
        <p:txBody>
          <a:bodyPr>
            <a:spAutoFit/>
          </a:bodyPr>
          <a:lstStyle/>
          <a:p>
            <a:endParaRPr lang="en-US" altLang="zh-CN" sz="2400"/>
          </a:p>
          <a:p>
            <a:pPr marL="0" indent="0" algn="ctr" defTabSz="266700" fontAlgn="base">
              <a:lnSpc>
                <a:spcPct val="110000"/>
              </a:lnSpc>
              <a:spcBef>
                <a:spcPct val="0"/>
              </a:spcBef>
              <a:spcAft>
                <a:spcPct val="0"/>
              </a:spcAft>
            </a:pPr>
            <a:r>
              <a:rPr lang="en-US" altLang="zh-CN" sz="1600" b="1" i="0">
                <a:solidFill>
                  <a:srgbClr val="000000"/>
                </a:solidFill>
                <a:latin typeface="宋体" panose="02010600030101010101" pitchFamily="2" charset="-122"/>
                <a:ea typeface="宋体" panose="02010600030101010101" pitchFamily="2" charset="-122"/>
              </a:rPr>
              <a:t> </a:t>
            </a:r>
            <a:endParaRPr lang="en-US" altLang="zh-CN" sz="1600" b="1" i="0">
              <a:solidFill>
                <a:srgbClr val="000000"/>
              </a:solidFill>
              <a:latin typeface="宋体" panose="02010600030101010101" pitchFamily="2" charset="-122"/>
              <a:ea typeface="宋体" panose="02010600030101010101" pitchFamily="2" charset="-122"/>
            </a:endParaRPr>
          </a:p>
        </p:txBody>
      </p:sp>
      <p:sp>
        <p:nvSpPr>
          <p:cNvPr id="12" name="文本框 11"/>
          <p:cNvSpPr txBox="1"/>
          <p:nvPr/>
        </p:nvSpPr>
        <p:spPr>
          <a:xfrm>
            <a:off x="7031990" y="937260"/>
            <a:ext cx="1477645" cy="294005"/>
          </a:xfrm>
          <a:prstGeom prst="rect">
            <a:avLst/>
          </a:prstGeom>
          <a:solidFill>
            <a:schemeClr val="accent2"/>
          </a:solidFill>
        </p:spPr>
        <p:txBody>
          <a:bodyPr wrap="square">
            <a:spAutoFit/>
          </a:bodyPr>
          <a:lstStyle/>
          <a:p>
            <a:pPr lvl="0" indent="34925" algn="ctr">
              <a:lnSpc>
                <a:spcPct val="110000"/>
              </a:lnSpc>
              <a:buClrTx/>
              <a:buSzTx/>
              <a:buFontTx/>
            </a:pPr>
            <a:r>
              <a:rPr lang="zh-CN" altLang="en-US" sz="1200" b="1" kern="100" dirty="0">
                <a:solidFill>
                  <a:schemeClr val="bg1"/>
                </a:solidFill>
                <a:latin typeface="Adobe 黑体 Std R" panose="020B0400000000000000" pitchFamily="34" charset="-122"/>
                <a:ea typeface="Adobe 黑体 Std R" panose="020B0400000000000000" pitchFamily="34" charset="-122"/>
                <a:sym typeface="+mn-ea"/>
              </a:rPr>
              <a:t>机具投入计划表</a:t>
            </a:r>
            <a:endParaRPr lang="zh-CN" altLang="en-US" sz="1200" b="1" kern="100" dirty="0">
              <a:solidFill>
                <a:schemeClr val="bg1"/>
              </a:solidFill>
              <a:latin typeface="Adobe 黑体 Std R" panose="020B0400000000000000" pitchFamily="34" charset="-122"/>
              <a:ea typeface="Adobe 黑体 Std R" panose="020B0400000000000000" pitchFamily="34" charset="-122"/>
              <a:sym typeface="+mn-ea"/>
            </a:endParaRPr>
          </a:p>
        </p:txBody>
      </p:sp>
      <p:graphicFrame>
        <p:nvGraphicFramePr>
          <p:cNvPr id="13" name="表格 12"/>
          <p:cNvGraphicFramePr/>
          <p:nvPr>
            <p:custDataLst>
              <p:tags r:id="rId2"/>
            </p:custDataLst>
          </p:nvPr>
        </p:nvGraphicFramePr>
        <p:xfrm>
          <a:off x="4295775" y="1340485"/>
          <a:ext cx="7566025" cy="5111750"/>
        </p:xfrm>
        <a:graphic>
          <a:graphicData uri="http://schemas.openxmlformats.org/drawingml/2006/table">
            <a:tbl>
              <a:tblPr/>
              <a:tblGrid>
                <a:gridCol w="591820"/>
                <a:gridCol w="756285"/>
                <a:gridCol w="1042035"/>
                <a:gridCol w="529590"/>
                <a:gridCol w="638810"/>
                <a:gridCol w="474980"/>
                <a:gridCol w="1181735"/>
                <a:gridCol w="1148715"/>
                <a:gridCol w="613410"/>
                <a:gridCol w="588645"/>
              </a:tblGrid>
              <a:tr h="282575">
                <a:tc>
                  <a:txBody>
                    <a:bodyPr/>
                    <a:lstStyle/>
                    <a:p>
                      <a:pPr marL="0" indent="0" algn="ctr" fontAlgn="base">
                        <a:lnSpc>
                          <a:spcPct val="120000"/>
                        </a:lnSpc>
                        <a:spcBef>
                          <a:spcPct val="0"/>
                        </a:spcBef>
                        <a:spcAft>
                          <a:spcPct val="0"/>
                        </a:spcAft>
                      </a:pPr>
                      <a:r>
                        <a:rPr lang="zh-CN" sz="1200" b="1" i="0">
                          <a:solidFill>
                            <a:srgbClr val="000000"/>
                          </a:solidFill>
                          <a:latin typeface="宋体" panose="02010600030101010101" pitchFamily="2" charset="-122"/>
                          <a:ea typeface="宋体" panose="02010600030101010101" pitchFamily="2" charset="-122"/>
                        </a:rPr>
                        <a:t>序号</a:t>
                      </a:r>
                      <a:endParaRPr lang="zh-CN" sz="1200" b="1"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1" i="0">
                          <a:solidFill>
                            <a:srgbClr val="000000"/>
                          </a:solidFill>
                          <a:latin typeface="宋体" panose="02010600030101010101" pitchFamily="2" charset="-122"/>
                          <a:ea typeface="宋体" panose="02010600030101010101" pitchFamily="2" charset="-122"/>
                        </a:rPr>
                        <a:t>名称</a:t>
                      </a:r>
                      <a:endParaRPr lang="zh-CN" sz="1200" b="1"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1" i="0">
                          <a:solidFill>
                            <a:srgbClr val="000000"/>
                          </a:solidFill>
                          <a:latin typeface="宋体" panose="02010600030101010101" pitchFamily="2" charset="-122"/>
                          <a:ea typeface="宋体" panose="02010600030101010101" pitchFamily="2" charset="-122"/>
                        </a:rPr>
                        <a:t>规格型号</a:t>
                      </a:r>
                      <a:endParaRPr lang="zh-CN" sz="1200" b="1"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1" i="0">
                          <a:solidFill>
                            <a:srgbClr val="000000"/>
                          </a:solidFill>
                          <a:latin typeface="宋体" panose="02010600030101010101" pitchFamily="2" charset="-122"/>
                          <a:ea typeface="宋体" panose="02010600030101010101" pitchFamily="2" charset="-122"/>
                        </a:rPr>
                        <a:t>单位</a:t>
                      </a:r>
                      <a:endParaRPr lang="zh-CN" sz="1200" b="1"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1" i="0">
                          <a:solidFill>
                            <a:srgbClr val="000000"/>
                          </a:solidFill>
                          <a:latin typeface="宋体" panose="02010600030101010101" pitchFamily="2" charset="-122"/>
                          <a:ea typeface="宋体" panose="02010600030101010101" pitchFamily="2" charset="-122"/>
                        </a:rPr>
                        <a:t>数量</a:t>
                      </a:r>
                      <a:endParaRPr lang="zh-CN" sz="1200" b="1"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1" i="0">
                          <a:solidFill>
                            <a:srgbClr val="000000"/>
                          </a:solidFill>
                          <a:latin typeface="宋体" panose="02010600030101010101" pitchFamily="2" charset="-122"/>
                          <a:ea typeface="宋体" panose="02010600030101010101" pitchFamily="2" charset="-122"/>
                        </a:rPr>
                        <a:t>序号</a:t>
                      </a:r>
                      <a:endParaRPr lang="zh-CN" sz="1200" b="1"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1" i="0">
                          <a:solidFill>
                            <a:srgbClr val="000000"/>
                          </a:solidFill>
                          <a:latin typeface="宋体" panose="02010600030101010101" pitchFamily="2" charset="-122"/>
                          <a:ea typeface="宋体" panose="02010600030101010101" pitchFamily="2" charset="-122"/>
                        </a:rPr>
                        <a:t>名称</a:t>
                      </a:r>
                      <a:endParaRPr lang="zh-CN" sz="1200" b="1"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1" i="0">
                          <a:solidFill>
                            <a:srgbClr val="000000"/>
                          </a:solidFill>
                          <a:latin typeface="宋体" panose="02010600030101010101" pitchFamily="2" charset="-122"/>
                          <a:ea typeface="宋体" panose="02010600030101010101" pitchFamily="2" charset="-122"/>
                        </a:rPr>
                        <a:t>规格型号</a:t>
                      </a:r>
                      <a:endParaRPr lang="zh-CN" sz="1200" b="1"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1" i="0">
                          <a:solidFill>
                            <a:srgbClr val="000000"/>
                          </a:solidFill>
                          <a:latin typeface="宋体" panose="02010600030101010101" pitchFamily="2" charset="-122"/>
                          <a:ea typeface="宋体" panose="02010600030101010101" pitchFamily="2" charset="-122"/>
                        </a:rPr>
                        <a:t>单位</a:t>
                      </a:r>
                      <a:endParaRPr lang="zh-CN" sz="1200" b="1"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1" i="0">
                          <a:solidFill>
                            <a:srgbClr val="000000"/>
                          </a:solidFill>
                          <a:latin typeface="宋体" panose="02010600030101010101" pitchFamily="2" charset="-122"/>
                          <a:ea typeface="宋体" panose="02010600030101010101" pitchFamily="2" charset="-122"/>
                        </a:rPr>
                        <a:t>数量</a:t>
                      </a:r>
                      <a:endParaRPr lang="zh-CN" sz="1200" b="1"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82575">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1</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主钢梁</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☑160*80*8</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kg</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750</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14</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踢脚板</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-4mm</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kg</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3</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82575">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2</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滑板柱</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☑100*60*5</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kg</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180</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15</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连接板</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-12mm</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kg</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2</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45440">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3</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次钢梁</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□100*60*5</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kg</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85</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16</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吊耳</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-14mm</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kg</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4</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506095">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4</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次钢梁</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∠70*45*6</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kg</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85</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17</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万向平板型脚轮</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WP13B-100*50(1250N) </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kg</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4</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46075">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5</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次钢梁</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∠70*45*6</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kg</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590</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18</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销轴</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ф30</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件</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8</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46075">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6</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斜拉杆</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2ф108*6</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kg</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150</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19</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挂链</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Ф20</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件</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25</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505460">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7</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斜支撑</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2ф108*6</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kg</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400</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20</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笼梯主立柱镀锌方钢管</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□30*30*5</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kg</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30</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505460">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8</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栏杆</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ф38*2.5</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kg</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400</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21</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笼梯踏步镀锌方钢管</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□30*40*5</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kg</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35</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24485">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9</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手拉葫芦</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2t</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kg</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4</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22</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笼梯护栏</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-90</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kg</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8</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46075">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10</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平台钢板</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-3mm</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kg</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550</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23</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笼梯挂件槽钢</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[50*37*4.5</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kg</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2</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46710">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11</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顶杠</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M30</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组</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8</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24</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笼梯上下连接板</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-12mm</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kg</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4</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45440">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12</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丝杠</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M30</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组</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8</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14</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踢脚板</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-4mm</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kg</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3</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46710">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13</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挂钩</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Ф12</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组</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25</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15</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zh-CN" sz="1200" b="0" i="0">
                          <a:solidFill>
                            <a:srgbClr val="000000"/>
                          </a:solidFill>
                          <a:latin typeface="宋体" panose="02010600030101010101" pitchFamily="2" charset="-122"/>
                          <a:ea typeface="宋体" panose="02010600030101010101" pitchFamily="2" charset="-122"/>
                        </a:rPr>
                        <a:t>连接板</a:t>
                      </a:r>
                      <a:endParaRPr 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-12mm</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kg</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lstStyle/>
                    <a:p>
                      <a:pPr marL="0" indent="0" algn="ctr" fontAlgn="base">
                        <a:lnSpc>
                          <a:spcPct val="120000"/>
                        </a:lnSpc>
                        <a:spcBef>
                          <a:spcPct val="0"/>
                        </a:spcBef>
                        <a:spcAft>
                          <a:spcPct val="0"/>
                        </a:spcAft>
                      </a:pPr>
                      <a:r>
                        <a:rPr lang="en-US" altLang="zh-CN" sz="1200" b="0" i="0">
                          <a:solidFill>
                            <a:srgbClr val="000000"/>
                          </a:solidFill>
                          <a:latin typeface="宋体" panose="02010600030101010101" pitchFamily="2" charset="-122"/>
                          <a:ea typeface="宋体" panose="02010600030101010101" pitchFamily="2" charset="-122"/>
                        </a:rPr>
                        <a:t>2</a:t>
                      </a:r>
                      <a:endParaRPr lang="en-US" altLang="zh-CN" sz="1200" b="0" i="0">
                        <a:solidFill>
                          <a:srgbClr val="000000"/>
                        </a:solidFill>
                        <a:latin typeface="宋体" panose="02010600030101010101" pitchFamily="2" charset="-122"/>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Sld>
  <p:clrMapOvr>
    <a:masterClrMapping/>
  </p:clrMapOvr>
  <p:transition/>
</p:sld>
</file>

<file path=ppt/tags/tag1.xml><?xml version="1.0" encoding="utf-8"?>
<p:tagLst xmlns:p="http://schemas.openxmlformats.org/presentationml/2006/main">
  <p:tag name="TABLE_ENDDRAG_ORIGIN_RECT" val="813*347"/>
  <p:tag name="TABLE_ENDDRAG_RECT" val="66*51*813*347"/>
</p:tagLst>
</file>

<file path=ppt/tags/tag10.xml><?xml version="1.0" encoding="utf-8"?>
<p:tagLst xmlns:p="http://schemas.openxmlformats.org/presentationml/2006/main">
  <p:tag name="KSO_WM_DIAGRAM_VIRTUALLY_FRAME" val="{&quot;height&quot;:495.86913385826773,&quot;left&quot;:13.019606299212597,&quot;top&quot;:48.880866141732255,&quot;width&quot;:934.9803937007873}"/>
</p:tagLst>
</file>

<file path=ppt/tags/tag11.xml><?xml version="1.0" encoding="utf-8"?>
<p:tagLst xmlns:p="http://schemas.openxmlformats.org/presentationml/2006/main">
  <p:tag name="KSO_WM_DIAGRAM_VIRTUALLY_FRAME" val="{&quot;height&quot;:495.86913385826773,&quot;left&quot;:13.019606299212597,&quot;top&quot;:48.880866141732255,&quot;width&quot;:934.9803937007873}"/>
</p:tagLst>
</file>

<file path=ppt/tags/tag12.xml><?xml version="1.0" encoding="utf-8"?>
<p:tagLst xmlns:p="http://schemas.openxmlformats.org/presentationml/2006/main">
  <p:tag name="TABLE_ENDDRAG_ORIGIN_RECT" val="310*364"/>
  <p:tag name="TABLE_ENDDRAG_RECT" val="37*105*310*364"/>
</p:tagLst>
</file>

<file path=ppt/tags/tag13.xml><?xml version="1.0" encoding="utf-8"?>
<p:tagLst xmlns:p="http://schemas.openxmlformats.org/presentationml/2006/main">
  <p:tag name="TABLE_ENDDRAG_ORIGIN_RECT" val="595*402"/>
  <p:tag name="TABLE_ENDDRAG_RECT" val="338*105*595*402"/>
</p:tagLst>
</file>

<file path=ppt/tags/tag14.xml><?xml version="1.0" encoding="utf-8"?>
<p:tagLst xmlns:p="http://schemas.openxmlformats.org/presentationml/2006/main">
  <p:tag name="TABLE_ENDDRAG_ORIGIN_RECT" val="899*442"/>
  <p:tag name="TABLE_ENDDRAG_RECT" val="32*56*899*442"/>
</p:tagLst>
</file>

<file path=ppt/tags/tag15.xml><?xml version="1.0" encoding="utf-8"?>
<p:tagLst xmlns:p="http://schemas.openxmlformats.org/presentationml/2006/main">
  <p:tag name="TABLE_ENDDRAG_ORIGIN_RECT" val="274*449"/>
  <p:tag name="TABLE_ENDDRAG_RECT" val="663*60*274*449"/>
</p:tagLst>
</file>

<file path=ppt/tags/tag16.xml><?xml version="1.0" encoding="utf-8"?>
<p:tagLst xmlns:p="http://schemas.openxmlformats.org/presentationml/2006/main">
  <p:tag name="TABLE_ENDDRAG_ORIGIN_RECT" val="880*405"/>
  <p:tag name="TABLE_ENDDRAG_RECT" val="39*87*880*405"/>
</p:tagLst>
</file>

<file path=ppt/tags/tag17.xml><?xml version="1.0" encoding="utf-8"?>
<p:tagLst xmlns:p="http://schemas.openxmlformats.org/presentationml/2006/main">
  <p:tag name="TABLE_ENDDRAG_ORIGIN_RECT" val="879*395"/>
  <p:tag name="TABLE_ENDDRAG_RECT" val="39*82*879*395"/>
</p:tagLst>
</file>

<file path=ppt/tags/tag18.xml><?xml version="1.0" encoding="utf-8"?>
<p:tagLst xmlns:p="http://schemas.openxmlformats.org/presentationml/2006/main">
  <p:tag name="TABLE_ENDDRAG_ORIGIN_RECT" val="882*431"/>
  <p:tag name="TABLE_ENDDRAG_RECT" val="43*75*882*431"/>
</p:tagLst>
</file>

<file path=ppt/tags/tag19.xml><?xml version="1.0" encoding="utf-8"?>
<p:tagLst xmlns:p="http://schemas.openxmlformats.org/presentationml/2006/main">
  <p:tag name="TABLE_ENDDRAG_ORIGIN_RECT" val="900*328"/>
  <p:tag name="TABLE_ENDDRAG_RECT" val="35*60*900*328"/>
</p:tagLst>
</file>

<file path=ppt/tags/tag2.xml><?xml version="1.0" encoding="utf-8"?>
<p:tagLst xmlns:p="http://schemas.openxmlformats.org/presentationml/2006/main">
  <p:tag name="KSO_WM_DIAGRAM_VIRTUALLY_FRAME" val="{&quot;height&quot;:495.86913385826773,&quot;left&quot;:13.019606299212597,&quot;top&quot;:48.880866141732255,&quot;width&quot;:934.9803937007873}"/>
</p:tagLst>
</file>

<file path=ppt/tags/tag20.xml><?xml version="1.0" encoding="utf-8"?>
<p:tagLst xmlns:p="http://schemas.openxmlformats.org/presentationml/2006/main">
  <p:tag name="KSO_WM_DIAGRAM_VIRTUALLY_FRAME" val="{&quot;height&quot;:463.05,&quot;left&quot;:26.4,&quot;top&quot;:51.55,&quot;width&quot;:548.45}"/>
</p:tagLst>
</file>

<file path=ppt/tags/tag21.xml><?xml version="1.0" encoding="utf-8"?>
<p:tagLst xmlns:p="http://schemas.openxmlformats.org/presentationml/2006/main">
  <p:tag name="KSO_WM_DIAGRAM_VIRTUALLY_FRAME" val="{&quot;height&quot;:463.05,&quot;left&quot;:26.4,&quot;top&quot;:51.55,&quot;width&quot;:548.45}"/>
</p:tagLst>
</file>

<file path=ppt/tags/tag22.xml><?xml version="1.0" encoding="utf-8"?>
<p:tagLst xmlns:p="http://schemas.openxmlformats.org/presentationml/2006/main">
  <p:tag name="KSO_WM_DIAGRAM_VIRTUALLY_FRAME" val="{&quot;height&quot;:463.05,&quot;left&quot;:26.4,&quot;top&quot;:51.55,&quot;width&quot;:548.45}"/>
</p:tagLst>
</file>

<file path=ppt/tags/tag23.xml><?xml version="1.0" encoding="utf-8"?>
<p:tagLst xmlns:p="http://schemas.openxmlformats.org/presentationml/2006/main">
  <p:tag name="KSO_WM_DIAGRAM_VIRTUALLY_FRAME" val="{&quot;height&quot;:463.05,&quot;left&quot;:26.4,&quot;top&quot;:51.55,&quot;width&quot;:548.45}"/>
</p:tagLst>
</file>

<file path=ppt/tags/tag24.xml><?xml version="1.0" encoding="utf-8"?>
<p:tagLst xmlns:p="http://schemas.openxmlformats.org/presentationml/2006/main">
  <p:tag name="KSO_WM_DIAGRAM_VIRTUALLY_FRAME" val="{&quot;height&quot;:463.05,&quot;left&quot;:26.4,&quot;top&quot;:51.55,&quot;width&quot;:548.45}"/>
</p:tagLst>
</file>

<file path=ppt/tags/tag25.xml><?xml version="1.0" encoding="utf-8"?>
<p:tagLst xmlns:p="http://schemas.openxmlformats.org/presentationml/2006/main">
  <p:tag name="KSO_WM_DIAGRAM_VIRTUALLY_FRAME" val="{&quot;height&quot;:463.05,&quot;left&quot;:26.4,&quot;top&quot;:51.55,&quot;width&quot;:548.45}"/>
</p:tagLst>
</file>

<file path=ppt/tags/tag26.xml><?xml version="1.0" encoding="utf-8"?>
<p:tagLst xmlns:p="http://schemas.openxmlformats.org/presentationml/2006/main">
  <p:tag name="KSO_WM_DIAGRAM_VIRTUALLY_FRAME" val="{&quot;height&quot;:463.05,&quot;left&quot;:26.4,&quot;top&quot;:51.55,&quot;width&quot;:548.45}"/>
</p:tagLst>
</file>

<file path=ppt/tags/tag27.xml><?xml version="1.0" encoding="utf-8"?>
<p:tagLst xmlns:p="http://schemas.openxmlformats.org/presentationml/2006/main">
  <p:tag name="KSO_WM_DIAGRAM_VIRTUALLY_FRAME" val="{&quot;height&quot;:463.05,&quot;left&quot;:26.4,&quot;top&quot;:51.55,&quot;width&quot;:548.45}"/>
</p:tagLst>
</file>

<file path=ppt/tags/tag28.xml><?xml version="1.0" encoding="utf-8"?>
<p:tagLst xmlns:p="http://schemas.openxmlformats.org/presentationml/2006/main">
  <p:tag name="KSO_WM_DIAGRAM_VIRTUALLY_FRAME" val="{&quot;height&quot;:463.05,&quot;left&quot;:26.4,&quot;top&quot;:51.55,&quot;width&quot;:548.45}"/>
</p:tagLst>
</file>

<file path=ppt/tags/tag29.xml><?xml version="1.0" encoding="utf-8"?>
<p:tagLst xmlns:p="http://schemas.openxmlformats.org/presentationml/2006/main">
  <p:tag name="KSO_WM_DIAGRAM_VIRTUALLY_FRAME" val="{&quot;height&quot;:463.05,&quot;left&quot;:26.4,&quot;top&quot;:51.55,&quot;width&quot;:548.45}"/>
</p:tagLst>
</file>

<file path=ppt/tags/tag3.xml><?xml version="1.0" encoding="utf-8"?>
<p:tagLst xmlns:p="http://schemas.openxmlformats.org/presentationml/2006/main">
  <p:tag name="KSO_WM_DIAGRAM_VIRTUALLY_FRAME" val="{&quot;height&quot;:495.86913385826773,&quot;left&quot;:13.019606299212597,&quot;top&quot;:48.880866141732255,&quot;width&quot;:934.9803937007873}"/>
</p:tagLst>
</file>

<file path=ppt/tags/tag30.xml><?xml version="1.0" encoding="utf-8"?>
<p:tagLst xmlns:p="http://schemas.openxmlformats.org/presentationml/2006/main">
  <p:tag name="KSO_WM_DIAGRAM_VIRTUALLY_FRAME" val="{&quot;height&quot;:463.05,&quot;left&quot;:26.4,&quot;top&quot;:51.55,&quot;width&quot;:548.45}"/>
</p:tagLst>
</file>

<file path=ppt/tags/tag31.xml><?xml version="1.0" encoding="utf-8"?>
<p:tagLst xmlns:p="http://schemas.openxmlformats.org/presentationml/2006/main">
  <p:tag name="KSO_WM_DIAGRAM_VIRTUALLY_FRAME" val="{&quot;height&quot;:463.05,&quot;left&quot;:26.4,&quot;top&quot;:51.55,&quot;width&quot;:548.45}"/>
</p:tagLst>
</file>

<file path=ppt/tags/tag32.xml><?xml version="1.0" encoding="utf-8"?>
<p:tagLst xmlns:p="http://schemas.openxmlformats.org/presentationml/2006/main">
  <p:tag name="KSO_WM_DIAGRAM_VIRTUALLY_FRAME" val="{&quot;height&quot;:463.05,&quot;left&quot;:26.4,&quot;top&quot;:51.55,&quot;width&quot;:548.45}"/>
</p:tagLst>
</file>

<file path=ppt/tags/tag33.xml><?xml version="1.0" encoding="utf-8"?>
<p:tagLst xmlns:p="http://schemas.openxmlformats.org/presentationml/2006/main">
  <p:tag name="KSO_WM_DIAGRAM_VIRTUALLY_FRAME" val="{&quot;height&quot;:463.05,&quot;left&quot;:26.4,&quot;top&quot;:51.55,&quot;width&quot;:548.45}"/>
</p:tagLst>
</file>

<file path=ppt/tags/tag34.xml><?xml version="1.0" encoding="utf-8"?>
<p:tagLst xmlns:p="http://schemas.openxmlformats.org/presentationml/2006/main">
  <p:tag name="KSO_WM_DIAGRAM_VIRTUALLY_FRAME" val="{&quot;height&quot;:463.05,&quot;left&quot;:26.4,&quot;top&quot;:51.55,&quot;width&quot;:548.45}"/>
</p:tagLst>
</file>

<file path=ppt/tags/tag35.xml><?xml version="1.0" encoding="utf-8"?>
<p:tagLst xmlns:p="http://schemas.openxmlformats.org/presentationml/2006/main">
  <p:tag name="KSO_WM_DIAGRAM_VIRTUALLY_FRAME" val="{&quot;height&quot;:463.05,&quot;left&quot;:26.4,&quot;top&quot;:51.55,&quot;width&quot;:548.45}"/>
</p:tagLst>
</file>

<file path=ppt/tags/tag36.xml><?xml version="1.0" encoding="utf-8"?>
<p:tagLst xmlns:p="http://schemas.openxmlformats.org/presentationml/2006/main">
  <p:tag name="TABLE_ENDDRAG_ORIGIN_RECT" val="905*150"/>
  <p:tag name="TABLE_ENDDRAG_RECT" val="40*53*905*150"/>
</p:tagLst>
</file>

<file path=ppt/tags/tag37.xml><?xml version="1.0" encoding="utf-8"?>
<p:tagLst xmlns:p="http://schemas.openxmlformats.org/presentationml/2006/main">
  <p:tag name="KSO_WM_DIAGRAM_VIRTUALLY_FRAME" val="{&quot;height&quot;:489.05,&quot;left&quot;:134.15,&quot;top&quot;:48.85,&quot;width&quot;:863.1249606299212}"/>
</p:tagLst>
</file>

<file path=ppt/tags/tag38.xml><?xml version="1.0" encoding="utf-8"?>
<p:tagLst xmlns:p="http://schemas.openxmlformats.org/presentationml/2006/main">
  <p:tag name="KSO_WM_DIAGRAM_VIRTUALLY_FRAME" val="{&quot;height&quot;:489.05,&quot;left&quot;:134.15,&quot;top&quot;:48.85,&quot;width&quot;:863.1249606299212}"/>
</p:tagLst>
</file>

<file path=ppt/tags/tag39.xml><?xml version="1.0" encoding="utf-8"?>
<p:tagLst xmlns:p="http://schemas.openxmlformats.org/presentationml/2006/main">
  <p:tag name="KSO_WM_DIAGRAM_VIRTUALLY_FRAME" val="{&quot;height&quot;:489.05,&quot;left&quot;:134.15,&quot;top&quot;:48.85,&quot;width&quot;:863.1249606299212}"/>
</p:tagLst>
</file>

<file path=ppt/tags/tag4.xml><?xml version="1.0" encoding="utf-8"?>
<p:tagLst xmlns:p="http://schemas.openxmlformats.org/presentationml/2006/main">
  <p:tag name="KSO_WM_DIAGRAM_VIRTUALLY_FRAME" val="{&quot;height&quot;:495.86913385826773,&quot;left&quot;:13.019606299212597,&quot;top&quot;:48.880866141732255,&quot;width&quot;:934.9803937007873}"/>
</p:tagLst>
</file>

<file path=ppt/tags/tag40.xml><?xml version="1.0" encoding="utf-8"?>
<p:tagLst xmlns:p="http://schemas.openxmlformats.org/presentationml/2006/main">
  <p:tag name="KSO_WM_DIAGRAM_VIRTUALLY_FRAME" val="{&quot;height&quot;:489.05,&quot;left&quot;:134.15,&quot;top&quot;:48.85,&quot;width&quot;:863.1249606299212}"/>
</p:tagLst>
</file>

<file path=ppt/tags/tag41.xml><?xml version="1.0" encoding="utf-8"?>
<p:tagLst xmlns:p="http://schemas.openxmlformats.org/presentationml/2006/main">
  <p:tag name="TABLE_ENDDRAG_ORIGIN_RECT" val="394*183"/>
  <p:tag name="TABLE_ENDDRAG_RECT" val="542*92*394*183"/>
</p:tagLst>
</file>

<file path=ppt/tags/tag42.xml><?xml version="1.0" encoding="utf-8"?>
<p:tagLst xmlns:p="http://schemas.openxmlformats.org/presentationml/2006/main">
  <p:tag name="KSO_WM_DIAGRAM_VIRTUALLY_FRAME" val="{&quot;height&quot;:489.05,&quot;left&quot;:134.15,&quot;top&quot;:48.85,&quot;width&quot;:863.1249606299212}"/>
</p:tagLst>
</file>

<file path=ppt/tags/tag43.xml><?xml version="1.0" encoding="utf-8"?>
<p:tagLst xmlns:p="http://schemas.openxmlformats.org/presentationml/2006/main">
  <p:tag name="KSO_WM_DIAGRAM_VIRTUALLY_FRAME" val="{&quot;height&quot;:458.45,&quot;left&quot;:48.9,&quot;top&quot;:53.2,&quot;width&quot;:880.9}"/>
</p:tagLst>
</file>

<file path=ppt/tags/tag44.xml><?xml version="1.0" encoding="utf-8"?>
<p:tagLst xmlns:p="http://schemas.openxmlformats.org/presentationml/2006/main">
  <p:tag name="KSO_WM_DIAGRAM_VIRTUALLY_FRAME" val="{&quot;height&quot;:458.45,&quot;left&quot;:48.9,&quot;top&quot;:53.2,&quot;width&quot;:880.9}"/>
</p:tagLst>
</file>

<file path=ppt/tags/tag45.xml><?xml version="1.0" encoding="utf-8"?>
<p:tagLst xmlns:p="http://schemas.openxmlformats.org/presentationml/2006/main">
  <p:tag name="KSO_WM_DIAGRAM_VIRTUALLY_FRAME" val="{&quot;height&quot;:458.45,&quot;left&quot;:48.9,&quot;top&quot;:53.2,&quot;width&quot;:880.9}"/>
</p:tagLst>
</file>

<file path=ppt/tags/tag46.xml><?xml version="1.0" encoding="utf-8"?>
<p:tagLst xmlns:p="http://schemas.openxmlformats.org/presentationml/2006/main">
  <p:tag name="KSO_WM_DIAGRAM_VIRTUALLY_FRAME" val="{&quot;height&quot;:458.45,&quot;left&quot;:48.9,&quot;top&quot;:53.2,&quot;width&quot;:880.9}"/>
</p:tagLst>
</file>

<file path=ppt/tags/tag47.xml><?xml version="1.0" encoding="utf-8"?>
<p:tagLst xmlns:p="http://schemas.openxmlformats.org/presentationml/2006/main">
  <p:tag name="KSO_WM_DIAGRAM_VIRTUALLY_FRAME" val="{&quot;height&quot;:458.45,&quot;left&quot;:48.9,&quot;top&quot;:53.2,&quot;width&quot;:880.9}"/>
</p:tagLst>
</file>

<file path=ppt/tags/tag48.xml><?xml version="1.0" encoding="utf-8"?>
<p:tagLst xmlns:p="http://schemas.openxmlformats.org/presentationml/2006/main">
  <p:tag name="KSO_WM_DIAGRAM_VIRTUALLY_FRAME" val="{&quot;height&quot;:458.45,&quot;left&quot;:48.9,&quot;top&quot;:53.2,&quot;width&quot;:880.9}"/>
</p:tagLst>
</file>

<file path=ppt/tags/tag49.xml><?xml version="1.0" encoding="utf-8"?>
<p:tagLst xmlns:p="http://schemas.openxmlformats.org/presentationml/2006/main">
  <p:tag name="KSO_WM_DIAGRAM_VIRTUALLY_FRAME" val="{&quot;height&quot;:458.45,&quot;left&quot;:48.9,&quot;top&quot;:53.2,&quot;width&quot;:880.9}"/>
</p:tagLst>
</file>

<file path=ppt/tags/tag5.xml><?xml version="1.0" encoding="utf-8"?>
<p:tagLst xmlns:p="http://schemas.openxmlformats.org/presentationml/2006/main">
  <p:tag name="KSO_WM_DIAGRAM_VIRTUALLY_FRAME" val="{&quot;height&quot;:495.86913385826773,&quot;left&quot;:13.019606299212597,&quot;top&quot;:48.880866141732255,&quot;width&quot;:934.9803937007873}"/>
</p:tagLst>
</file>

<file path=ppt/tags/tag50.xml><?xml version="1.0" encoding="utf-8"?>
<p:tagLst xmlns:p="http://schemas.openxmlformats.org/presentationml/2006/main">
  <p:tag name="KSO_WM_DIAGRAM_VIRTUALLY_FRAME" val="{&quot;height&quot;:458.45,&quot;left&quot;:48.9,&quot;top&quot;:53.2,&quot;width&quot;:880.9}"/>
</p:tagLst>
</file>

<file path=ppt/tags/tag51.xml><?xml version="1.0" encoding="utf-8"?>
<p:tagLst xmlns:p="http://schemas.openxmlformats.org/presentationml/2006/main">
  <p:tag name="KSO_WM_DIAGRAM_VIRTUALLY_FRAME" val="{&quot;height&quot;:458.45,&quot;left&quot;:48.9,&quot;top&quot;:53.2,&quot;width&quot;:880.9}"/>
</p:tagLst>
</file>

<file path=ppt/tags/tag52.xml><?xml version="1.0" encoding="utf-8"?>
<p:tagLst xmlns:p="http://schemas.openxmlformats.org/presentationml/2006/main">
  <p:tag name="KSO_WM_DIAGRAM_VIRTUALLY_FRAME" val="{&quot;height&quot;:458.45,&quot;left&quot;:43.45,&quot;top&quot;:53.2,&quot;width&quot;:886.35}"/>
</p:tagLst>
</file>

<file path=ppt/tags/tag53.xml><?xml version="1.0" encoding="utf-8"?>
<p:tagLst xmlns:p="http://schemas.openxmlformats.org/presentationml/2006/main">
  <p:tag name="KSO_WM_DIAGRAM_VIRTUALLY_FRAME" val="{&quot;height&quot;:458.45,&quot;left&quot;:43.45,&quot;top&quot;:53.2,&quot;width&quot;:886.35}"/>
</p:tagLst>
</file>

<file path=ppt/tags/tag54.xml><?xml version="1.0" encoding="utf-8"?>
<p:tagLst xmlns:p="http://schemas.openxmlformats.org/presentationml/2006/main">
  <p:tag name="KSO_WM_DIAGRAM_VIRTUALLY_FRAME" val="{&quot;height&quot;:458.45,&quot;left&quot;:43.45,&quot;top&quot;:53.2,&quot;width&quot;:886.35}"/>
</p:tagLst>
</file>

<file path=ppt/tags/tag55.xml><?xml version="1.0" encoding="utf-8"?>
<p:tagLst xmlns:p="http://schemas.openxmlformats.org/presentationml/2006/main">
  <p:tag name="KSO_WM_DIAGRAM_VIRTUALLY_FRAME" val="{&quot;height&quot;:458.45,&quot;left&quot;:43.45,&quot;top&quot;:53.2,&quot;width&quot;:886.35}"/>
</p:tagLst>
</file>

<file path=ppt/tags/tag56.xml><?xml version="1.0" encoding="utf-8"?>
<p:tagLst xmlns:p="http://schemas.openxmlformats.org/presentationml/2006/main">
  <p:tag name="KSO_WM_DIAGRAM_VIRTUALLY_FRAME" val="{&quot;height&quot;:458.45,&quot;left&quot;:43.45,&quot;top&quot;:53.2,&quot;width&quot;:886.35}"/>
</p:tagLst>
</file>

<file path=ppt/tags/tag57.xml><?xml version="1.0" encoding="utf-8"?>
<p:tagLst xmlns:p="http://schemas.openxmlformats.org/presentationml/2006/main">
  <p:tag name="KSO_WM_DIAGRAM_VIRTUALLY_FRAME" val="{&quot;height&quot;:458.45,&quot;left&quot;:43.45,&quot;top&quot;:53.2,&quot;width&quot;:886.35}"/>
</p:tagLst>
</file>

<file path=ppt/tags/tag58.xml><?xml version="1.0" encoding="utf-8"?>
<p:tagLst xmlns:p="http://schemas.openxmlformats.org/presentationml/2006/main">
  <p:tag name="KSO_WM_DIAGRAM_VIRTUALLY_FRAME" val="{&quot;height&quot;:458.45,&quot;left&quot;:43.45,&quot;top&quot;:53.2,&quot;width&quot;:886.35}"/>
</p:tagLst>
</file>

<file path=ppt/tags/tag6.xml><?xml version="1.0" encoding="utf-8"?>
<p:tagLst xmlns:p="http://schemas.openxmlformats.org/presentationml/2006/main">
  <p:tag name="KSO_WM_DIAGRAM_VIRTUALLY_FRAME" val="{&quot;height&quot;:495.86913385826773,&quot;left&quot;:13.019606299212597,&quot;top&quot;:48.880866141732255,&quot;width&quot;:934.9803937007873}"/>
</p:tagLst>
</file>

<file path=ppt/tags/tag7.xml><?xml version="1.0" encoding="utf-8"?>
<p:tagLst xmlns:p="http://schemas.openxmlformats.org/presentationml/2006/main">
  <p:tag name="KSO_WM_DIAGRAM_VIRTUALLY_FRAME" val="{&quot;height&quot;:495.86913385826773,&quot;left&quot;:13.019606299212597,&quot;top&quot;:48.880866141732255,&quot;width&quot;:934.9803937007873}"/>
</p:tagLst>
</file>

<file path=ppt/tags/tag8.xml><?xml version="1.0" encoding="utf-8"?>
<p:tagLst xmlns:p="http://schemas.openxmlformats.org/presentationml/2006/main">
  <p:tag name="KSO_WM_DIAGRAM_VIRTUALLY_FRAME" val="{&quot;height&quot;:495.86913385826773,&quot;left&quot;:13.019606299212597,&quot;top&quot;:48.880866141732255,&quot;width&quot;:934.9803937007873}"/>
</p:tagLst>
</file>

<file path=ppt/tags/tag9.xml><?xml version="1.0" encoding="utf-8"?>
<p:tagLst xmlns:p="http://schemas.openxmlformats.org/presentationml/2006/main">
  <p:tag name="KSO_WM_DIAGRAM_VIRTUALLY_FRAME" val="{&quot;height&quot;:495.86913385826773,&quot;left&quot;:13.019606299212597,&quot;top&quot;:48.880866141732255,&quot;width&quot;:934.9803937007873}"/>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indent="254635" algn="just">
          <a:lnSpc>
            <a:spcPct val="150000"/>
          </a:lnSpc>
          <a:spcAft>
            <a:spcPts val="0"/>
          </a:spcAft>
          <a:defRPr sz="1600" kern="100" dirty="0">
            <a:solidFill>
              <a:schemeClr val="tx1"/>
            </a:solidFill>
            <a:latin typeface="+mn-ea"/>
            <a:ea typeface="+mn-ea"/>
            <a:cs typeface="Times New Roman" panose="02020603050405020304" pitchFamily="18" charset="0"/>
          </a:defRPr>
        </a:defPPr>
      </a:lstStyle>
    </a:txDef>
  </a:objectDefaul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6671</Words>
  <Application>WPS 演示</Application>
  <PresentationFormat>宽屏</PresentationFormat>
  <Paragraphs>1253</Paragraphs>
  <Slides>35</Slides>
  <Notes>3</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35</vt:i4>
      </vt:variant>
    </vt:vector>
  </HeadingPairs>
  <TitlesOfParts>
    <vt:vector size="55" baseType="lpstr">
      <vt:lpstr>Arial</vt:lpstr>
      <vt:lpstr>宋体</vt:lpstr>
      <vt:lpstr>Wingdings</vt:lpstr>
      <vt:lpstr>仿宋_GB2312</vt:lpstr>
      <vt:lpstr>仿宋</vt:lpstr>
      <vt:lpstr>楷体</vt:lpstr>
      <vt:lpstr>Times New Roman</vt:lpstr>
      <vt:lpstr>Frutiger LT Std 45 Light</vt:lpstr>
      <vt:lpstr>思源黑体</vt:lpstr>
      <vt:lpstr>方正粗黑宋简体</vt:lpstr>
      <vt:lpstr>黑体</vt:lpstr>
      <vt:lpstr>思源黑体 CN Heavy</vt:lpstr>
      <vt:lpstr>Adobe 黑体 Std R</vt:lpstr>
      <vt:lpstr>Times New Roman</vt:lpstr>
      <vt:lpstr>微软雅黑</vt:lpstr>
      <vt:lpstr>Arial Unicode MS</vt:lpstr>
      <vt:lpstr>Calibri</vt:lpstr>
      <vt:lpstr>Calibri</vt:lpstr>
      <vt:lpstr>默认设计模板</vt:lpstr>
      <vt:lpstr>1_默认设计模板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LCJ</cp:lastModifiedBy>
  <cp:revision>669</cp:revision>
  <dcterms:created xsi:type="dcterms:W3CDTF">2020-12-17T08:54:00Z</dcterms:created>
  <dcterms:modified xsi:type="dcterms:W3CDTF">2024-11-22T03:28:34Z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2052-12.1.0.18912</vt:lpwstr>
  </property>
  <property fmtid="{D5CDD505-2E9C-101B-9397-08002B2CF9AE}" pid="3" name="ICV">
    <vt:lpwstr>BABEAB5A493540E0898B35CE10798F05</vt:lpwstr>
  </property>
</Properties>
</file>