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303" r:id="rId3"/>
    <p:sldId id="328" r:id="rId5"/>
    <p:sldId id="285" r:id="rId6"/>
    <p:sldId id="332" r:id="rId7"/>
    <p:sldId id="333" r:id="rId8"/>
    <p:sldId id="334" r:id="rId9"/>
    <p:sldId id="335" r:id="rId10"/>
    <p:sldId id="340" r:id="rId11"/>
    <p:sldId id="341" r:id="rId12"/>
    <p:sldId id="342" r:id="rId13"/>
    <p:sldId id="344" r:id="rId14"/>
    <p:sldId id="349" r:id="rId15"/>
    <p:sldId id="350" r:id="rId16"/>
    <p:sldId id="351" r:id="rId17"/>
    <p:sldId id="352" r:id="rId18"/>
    <p:sldId id="343" r:id="rId19"/>
    <p:sldId id="354" r:id="rId20"/>
    <p:sldId id="302" r:id="rId21"/>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userDrawn="1">
          <p15:clr>
            <a:srgbClr val="A4A3A4"/>
          </p15:clr>
        </p15:guide>
        <p15:guide id="2" pos="383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xxx" initials="x" lastIdx="1" clrIdx="0"/>
  <p:cmAuthor id="5" name="作者" initials="A" lastIdx="0" clrIdx="2"/>
  <p:cmAuthor id="6" name="孙 宇佳" initials="孙" lastIdx="1" clrIdx="3"/>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howGuides="1">
      <p:cViewPr varScale="1">
        <p:scale>
          <a:sx n="116" d="100"/>
          <a:sy n="116" d="100"/>
        </p:scale>
        <p:origin x="336" y="108"/>
      </p:cViewPr>
      <p:guideLst>
        <p:guide orient="horz" pos="2159"/>
        <p:guide pos="383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6" Type="http://schemas.openxmlformats.org/officeDocument/2006/relationships/tags" Target="tags/tag39.xml"/><Relationship Id="rId25" Type="http://schemas.openxmlformats.org/officeDocument/2006/relationships/commentAuthors" Target="commentAuthors.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defRPr/>
            </a:pPr>
            <a:endParaRPr lang="zh-CN"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ChangeArrowheads="1" noTextEdit="1"/>
          </p:cNvSpPr>
          <p:nvPr>
            <p:ph type="sldImg" idx="4294967295"/>
          </p:nvPr>
        </p:nvSpPr>
        <p:spPr>
          <a:ln>
            <a:miter lim="800000"/>
          </a:ln>
        </p:spPr>
      </p:sp>
      <p:sp>
        <p:nvSpPr>
          <p:cNvPr id="9218" name="文本占位符 2"/>
          <p:cNvSpPr>
            <a:spLocks noGrp="1" noChangeArrowheads="1"/>
          </p:cNvSpPr>
          <p:nvPr>
            <p:ph type="body" idx="4294967295"/>
          </p:nvPr>
        </p:nvSpPr>
        <p:spPr/>
        <p:txBody>
          <a:bodyPr/>
          <a:lstStyle/>
          <a:p>
            <a:pPr eaLnBrk="1" hangingPunct="1"/>
            <a:endParaRPr lang="zh-CN"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ChangeArrowheads="1" noTextEdit="1"/>
          </p:cNvSpPr>
          <p:nvPr>
            <p:ph type="sldImg" idx="4294967295"/>
          </p:nvPr>
        </p:nvSpPr>
        <p:spPr>
          <a:ln>
            <a:miter lim="800000"/>
          </a:ln>
        </p:spPr>
      </p:sp>
      <p:sp>
        <p:nvSpPr>
          <p:cNvPr id="9218" name="文本占位符 2"/>
          <p:cNvSpPr>
            <a:spLocks noGrp="1" noChangeArrowheads="1"/>
          </p:cNvSpPr>
          <p:nvPr>
            <p:ph type="body" idx="4294967295"/>
          </p:nvPr>
        </p:nvSpPr>
        <p:spPr/>
        <p:txBody>
          <a:bodyPr/>
          <a:lstStyle/>
          <a:p>
            <a:pPr eaLnBrk="1" hangingPunct="1"/>
            <a:endParaRPr lang="zh-CN"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ChangeArrowheads="1" noTextEdit="1"/>
          </p:cNvSpPr>
          <p:nvPr>
            <p:ph type="sldImg" idx="4294967295"/>
          </p:nvPr>
        </p:nvSpPr>
        <p:spPr>
          <a:ln>
            <a:miter lim="800000"/>
          </a:ln>
        </p:spPr>
      </p:sp>
      <p:sp>
        <p:nvSpPr>
          <p:cNvPr id="9218" name="文本占位符 2"/>
          <p:cNvSpPr>
            <a:spLocks noGrp="1" noChangeArrowheads="1"/>
          </p:cNvSpPr>
          <p:nvPr>
            <p:ph type="body" idx="4294967295"/>
          </p:nvPr>
        </p:nvSpPr>
        <p:spPr/>
        <p:txBody>
          <a:bodyPr/>
          <a:lstStyle/>
          <a:p>
            <a:pPr eaLnBrk="1" hangingPunct="1"/>
            <a:endParaRPr lang="zh-CN"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ChangeArrowheads="1" noTextEdit="1"/>
          </p:cNvSpPr>
          <p:nvPr>
            <p:ph type="sldImg" idx="4294967295"/>
          </p:nvPr>
        </p:nvSpPr>
        <p:spPr>
          <a:ln>
            <a:miter lim="800000"/>
          </a:ln>
        </p:spPr>
      </p:sp>
      <p:sp>
        <p:nvSpPr>
          <p:cNvPr id="9218" name="文本占位符 2"/>
          <p:cNvSpPr>
            <a:spLocks noGrp="1" noChangeArrowheads="1"/>
          </p:cNvSpPr>
          <p:nvPr>
            <p:ph type="body" idx="4294967295"/>
          </p:nvPr>
        </p:nvSpPr>
        <p:spPr/>
        <p:txBody>
          <a:bodyPr/>
          <a:lstStyle/>
          <a:p>
            <a:pPr eaLnBrk="1" hangingPunct="1"/>
            <a:endParaRPr lang="zh-CN"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ChangeArrowheads="1" noTextEdit="1"/>
          </p:cNvSpPr>
          <p:nvPr>
            <p:ph type="sldImg" idx="4294967295"/>
          </p:nvPr>
        </p:nvSpPr>
        <p:spPr>
          <a:ln>
            <a:miter lim="800000"/>
          </a:ln>
        </p:spPr>
      </p:sp>
      <p:sp>
        <p:nvSpPr>
          <p:cNvPr id="9218" name="文本占位符 2"/>
          <p:cNvSpPr>
            <a:spLocks noGrp="1" noChangeArrowheads="1"/>
          </p:cNvSpPr>
          <p:nvPr>
            <p:ph type="body" idx="4294967295"/>
          </p:nvPr>
        </p:nvSpPr>
        <p:spPr/>
        <p:txBody>
          <a:bodyPr/>
          <a:lstStyle/>
          <a:p>
            <a:pPr eaLnBrk="1" hangingPunct="1"/>
            <a:endParaRPr lang="zh-CN"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ChangeArrowheads="1" noTextEdit="1"/>
          </p:cNvSpPr>
          <p:nvPr>
            <p:ph type="sldImg" idx="4294967295"/>
          </p:nvPr>
        </p:nvSpPr>
        <p:spPr>
          <a:ln>
            <a:miter lim="800000"/>
          </a:ln>
        </p:spPr>
      </p:sp>
      <p:sp>
        <p:nvSpPr>
          <p:cNvPr id="9218" name="文本占位符 2"/>
          <p:cNvSpPr>
            <a:spLocks noGrp="1" noChangeArrowheads="1"/>
          </p:cNvSpPr>
          <p:nvPr>
            <p:ph type="body" idx="4294967295"/>
          </p:nvPr>
        </p:nvSpPr>
        <p:spPr/>
        <p:txBody>
          <a:bodyPr/>
          <a:lstStyle/>
          <a:p>
            <a:pPr eaLnBrk="1" hangingPunct="1"/>
            <a:endParaRPr lang="zh-CN"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ChangeArrowheads="1" noTextEdit="1"/>
          </p:cNvSpPr>
          <p:nvPr>
            <p:ph type="sldImg" idx="4294967295"/>
          </p:nvPr>
        </p:nvSpPr>
        <p:spPr>
          <a:ln>
            <a:miter lim="800000"/>
          </a:ln>
        </p:spPr>
      </p:sp>
      <p:sp>
        <p:nvSpPr>
          <p:cNvPr id="9218" name="文本占位符 2"/>
          <p:cNvSpPr>
            <a:spLocks noGrp="1" noChangeArrowheads="1"/>
          </p:cNvSpPr>
          <p:nvPr>
            <p:ph type="body" idx="4294967295"/>
          </p:nvPr>
        </p:nvSpPr>
        <p:spPr/>
        <p:txBody>
          <a:bodyPr/>
          <a:lstStyle/>
          <a:p>
            <a:pPr eaLnBrk="1" hangingPunct="1"/>
            <a:endParaRPr lang="zh-CN"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fontAlgn="auto">
              <a:defRPr/>
            </a:pPr>
            <a:r>
              <a:rPr lang="zh-CN" altLang="en-US" sz="1200" b="1" spc="300" noProof="1">
                <a:solidFill>
                  <a:srgbClr val="F79646">
                    <a:lumMod val="75000"/>
                  </a:srgbClr>
                </a:solidFill>
                <a:latin typeface="黑体" panose="02010609060101010101" pitchFamily="49" charset="-122"/>
                <a:ea typeface="黑体" panose="02010609060101010101" pitchFamily="49" charset="-122"/>
                <a:sym typeface="微软雅黑" panose="020B0503020204020204" charset="-122"/>
              </a:rPr>
              <a:t>感谢各位专家聆听</a:t>
            </a:r>
            <a:endParaRPr lang="en-US" altLang="zh-CN" sz="1200" b="1" spc="300" noProof="1">
              <a:solidFill>
                <a:srgbClr val="F79646">
                  <a:lumMod val="75000"/>
                </a:srgbClr>
              </a:solidFill>
              <a:latin typeface="黑体" panose="02010609060101010101" pitchFamily="49" charset="-122"/>
              <a:ea typeface="黑体" panose="02010609060101010101" pitchFamily="49" charset="-122"/>
              <a:sym typeface="微软雅黑" panose="020B0503020204020204" charset="-122"/>
            </a:endParaRPr>
          </a:p>
          <a:p>
            <a:pPr algn="l" fontAlgn="auto">
              <a:defRPr/>
            </a:pPr>
            <a:r>
              <a:rPr lang="zh-CN" altLang="en-US" sz="1200" b="1" spc="300" noProof="1">
                <a:solidFill>
                  <a:srgbClr val="F79646">
                    <a:lumMod val="75000"/>
                  </a:srgbClr>
                </a:solidFill>
                <a:latin typeface="黑体" panose="02010609060101010101" pitchFamily="49" charset="-122"/>
                <a:ea typeface="黑体" panose="02010609060101010101" pitchFamily="49" charset="-122"/>
                <a:sym typeface="微软雅黑" panose="020B0503020204020204" charset="-122"/>
              </a:rPr>
              <a:t>敬请指导指正</a:t>
            </a:r>
            <a:r>
              <a:rPr lang="en-US" altLang="zh-CN" sz="1200" b="1" spc="300" noProof="1">
                <a:solidFill>
                  <a:prstClr val="black">
                    <a:lumMod val="85000"/>
                    <a:lumOff val="15000"/>
                  </a:prstClr>
                </a:solidFill>
                <a:latin typeface="黑体" panose="02010609060101010101" pitchFamily="49" charset="-122"/>
                <a:ea typeface="黑体" panose="02010609060101010101" pitchFamily="49" charset="-122"/>
                <a:sym typeface="微软雅黑" panose="020B0503020204020204" charset="-122"/>
              </a:rPr>
              <a:t>          </a:t>
            </a:r>
            <a:endParaRPr lang="en-US" altLang="zh-CN" sz="1200" b="1" spc="300" noProof="1">
              <a:solidFill>
                <a:prstClr val="black">
                  <a:lumMod val="85000"/>
                  <a:lumOff val="15000"/>
                </a:prstClr>
              </a:solidFill>
              <a:latin typeface="黑体" panose="02010609060101010101" pitchFamily="49" charset="-122"/>
              <a:ea typeface="黑体" panose="02010609060101010101" pitchFamily="49" charset="-122"/>
              <a:sym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ChangeArrowheads="1" noTextEdit="1"/>
          </p:cNvSpPr>
          <p:nvPr>
            <p:ph type="sldImg" idx="4294967295"/>
          </p:nvPr>
        </p:nvSpPr>
        <p:spPr>
          <a:ln>
            <a:miter lim="800000"/>
          </a:ln>
        </p:spPr>
      </p:sp>
      <p:sp>
        <p:nvSpPr>
          <p:cNvPr id="9218" name="文本占位符 2"/>
          <p:cNvSpPr>
            <a:spLocks noGrp="1" noChangeArrowheads="1"/>
          </p:cNvSpPr>
          <p:nvPr>
            <p:ph type="body" idx="4294967295"/>
          </p:nvPr>
        </p:nvSpPr>
        <p:spPr/>
        <p:txBody>
          <a:bodyPr/>
          <a:lstStyle/>
          <a:p>
            <a:pPr eaLnBrk="1" hangingPunct="1"/>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ChangeArrowheads="1" noTextEdit="1"/>
          </p:cNvSpPr>
          <p:nvPr>
            <p:ph type="sldImg" idx="4294967295"/>
          </p:nvPr>
        </p:nvSpPr>
        <p:spPr>
          <a:ln>
            <a:miter lim="800000"/>
          </a:ln>
        </p:spPr>
      </p:sp>
      <p:sp>
        <p:nvSpPr>
          <p:cNvPr id="9218" name="文本占位符 2"/>
          <p:cNvSpPr>
            <a:spLocks noGrp="1" noChangeArrowheads="1"/>
          </p:cNvSpPr>
          <p:nvPr>
            <p:ph type="body" idx="4294967295"/>
          </p:nvPr>
        </p:nvSpPr>
        <p:spPr/>
        <p:txBody>
          <a:bodyPr/>
          <a:lstStyle/>
          <a:p>
            <a:pPr eaLnBrk="1" hangingPunct="1"/>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ChangeArrowheads="1" noTextEdit="1"/>
          </p:cNvSpPr>
          <p:nvPr>
            <p:ph type="sldImg" idx="4294967295"/>
          </p:nvPr>
        </p:nvSpPr>
        <p:spPr>
          <a:ln>
            <a:miter lim="800000"/>
          </a:ln>
        </p:spPr>
      </p:sp>
      <p:sp>
        <p:nvSpPr>
          <p:cNvPr id="9218" name="文本占位符 2"/>
          <p:cNvSpPr>
            <a:spLocks noGrp="1" noChangeArrowheads="1"/>
          </p:cNvSpPr>
          <p:nvPr>
            <p:ph type="body" idx="4294967295"/>
          </p:nvPr>
        </p:nvSpPr>
        <p:spPr/>
        <p:txBody>
          <a:bodyPr/>
          <a:lstStyle/>
          <a:p>
            <a:pPr eaLnBrk="1" hangingPunct="1"/>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ChangeArrowheads="1" noTextEdit="1"/>
          </p:cNvSpPr>
          <p:nvPr>
            <p:ph type="sldImg" idx="4294967295"/>
          </p:nvPr>
        </p:nvSpPr>
        <p:spPr>
          <a:ln>
            <a:miter lim="800000"/>
          </a:ln>
        </p:spPr>
      </p:sp>
      <p:sp>
        <p:nvSpPr>
          <p:cNvPr id="9218" name="文本占位符 2"/>
          <p:cNvSpPr>
            <a:spLocks noGrp="1" noChangeArrowheads="1"/>
          </p:cNvSpPr>
          <p:nvPr>
            <p:ph type="body" idx="4294967295"/>
          </p:nvPr>
        </p:nvSpPr>
        <p:spPr/>
        <p:txBody>
          <a:bodyPr/>
          <a:lstStyle/>
          <a:p>
            <a:pPr eaLnBrk="1" hangingPunct="1"/>
            <a:endParaRPr lang="zh-CN"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ChangeArrowheads="1" noTextEdit="1"/>
          </p:cNvSpPr>
          <p:nvPr>
            <p:ph type="sldImg" idx="4294967295"/>
          </p:nvPr>
        </p:nvSpPr>
        <p:spPr>
          <a:ln>
            <a:miter lim="800000"/>
          </a:ln>
        </p:spPr>
      </p:sp>
      <p:sp>
        <p:nvSpPr>
          <p:cNvPr id="9218" name="文本占位符 2"/>
          <p:cNvSpPr>
            <a:spLocks noGrp="1" noChangeArrowheads="1"/>
          </p:cNvSpPr>
          <p:nvPr>
            <p:ph type="body" idx="4294967295"/>
          </p:nvPr>
        </p:nvSpPr>
        <p:spPr/>
        <p:txBody>
          <a:bodyPr/>
          <a:lstStyle/>
          <a:p>
            <a:pPr eaLnBrk="1" hangingPunct="1"/>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ChangeArrowheads="1" noTextEdit="1"/>
          </p:cNvSpPr>
          <p:nvPr>
            <p:ph type="sldImg" idx="4294967295"/>
          </p:nvPr>
        </p:nvSpPr>
        <p:spPr>
          <a:ln>
            <a:miter lim="800000"/>
          </a:ln>
        </p:spPr>
      </p:sp>
      <p:sp>
        <p:nvSpPr>
          <p:cNvPr id="9218" name="文本占位符 2"/>
          <p:cNvSpPr>
            <a:spLocks noGrp="1" noChangeArrowheads="1"/>
          </p:cNvSpPr>
          <p:nvPr>
            <p:ph type="body" idx="4294967295"/>
          </p:nvPr>
        </p:nvSpPr>
        <p:spPr/>
        <p:txBody>
          <a:bodyPr/>
          <a:lstStyle/>
          <a:p>
            <a:pPr eaLnBrk="1" hangingPunct="1"/>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ChangeArrowheads="1" noTextEdit="1"/>
          </p:cNvSpPr>
          <p:nvPr>
            <p:ph type="sldImg" idx="4294967295"/>
          </p:nvPr>
        </p:nvSpPr>
        <p:spPr>
          <a:ln>
            <a:miter lim="800000"/>
          </a:ln>
        </p:spPr>
      </p:sp>
      <p:sp>
        <p:nvSpPr>
          <p:cNvPr id="9218" name="文本占位符 2"/>
          <p:cNvSpPr>
            <a:spLocks noGrp="1" noChangeArrowheads="1"/>
          </p:cNvSpPr>
          <p:nvPr>
            <p:ph type="body" idx="4294967295"/>
          </p:nvPr>
        </p:nvSpPr>
        <p:spPr/>
        <p:txBody>
          <a:bodyPr/>
          <a:lstStyle/>
          <a:p>
            <a:pPr eaLnBrk="1" hangingPunct="1"/>
            <a:endParaRPr lang="zh-CN"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ChangeArrowheads="1" noTextEdit="1"/>
          </p:cNvSpPr>
          <p:nvPr>
            <p:ph type="sldImg" idx="4294967295"/>
          </p:nvPr>
        </p:nvSpPr>
        <p:spPr>
          <a:ln>
            <a:miter lim="800000"/>
          </a:ln>
        </p:spPr>
      </p:sp>
      <p:sp>
        <p:nvSpPr>
          <p:cNvPr id="9218" name="文本占位符 2"/>
          <p:cNvSpPr>
            <a:spLocks noGrp="1" noChangeArrowheads="1"/>
          </p:cNvSpPr>
          <p:nvPr>
            <p:ph type="body" idx="4294967295"/>
          </p:nvPr>
        </p:nvSpPr>
        <p:spPr/>
        <p:txBody>
          <a:bodyPr/>
          <a:lstStyle/>
          <a:p>
            <a:pPr eaLnBrk="1" hangingPunct="1"/>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1.xml"/><Relationship Id="rId7" Type="http://schemas.openxmlformats.org/officeDocument/2006/relationships/tags" Target="../tags/tag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2.xml"/><Relationship Id="rId4" Type="http://schemas.openxmlformats.org/officeDocument/2006/relationships/tags" Target="../tags/tag21.xml"/><Relationship Id="rId3" Type="http://schemas.openxmlformats.org/officeDocument/2006/relationships/image" Target="../media/image6.jpeg"/><Relationship Id="rId2" Type="http://schemas.openxmlformats.org/officeDocument/2006/relationships/tags" Target="../tags/tag20.xml"/><Relationship Id="rId1" Type="http://schemas.openxmlformats.org/officeDocument/2006/relationships/tags" Target="../tags/tag19.xml"/></Relationships>
</file>

<file path=ppt/slides/_rels/slide11.xml.rels><?xml version="1.0" encoding="UTF-8" standalone="yes"?>
<Relationships xmlns="http://schemas.openxmlformats.org/package/2006/relationships"><Relationship Id="rId9" Type="http://schemas.openxmlformats.org/officeDocument/2006/relationships/notesSlide" Target="../notesSlides/notesSlide10.xml"/><Relationship Id="rId8" Type="http://schemas.openxmlformats.org/officeDocument/2006/relationships/slideLayout" Target="../slideLayouts/slideLayout2.xml"/><Relationship Id="rId7" Type="http://schemas.openxmlformats.org/officeDocument/2006/relationships/tags" Target="../tags/tag23.xml"/><Relationship Id="rId6" Type="http://schemas.openxmlformats.org/officeDocument/2006/relationships/image" Target="../media/image6.jpeg"/><Relationship Id="rId5" Type="http://schemas.openxmlformats.org/officeDocument/2006/relationships/image" Target="../media/image28.png"/><Relationship Id="rId4" Type="http://schemas.openxmlformats.org/officeDocument/2006/relationships/image" Target="../media/image27.png"/><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tags" Target="../tags/tag22.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1.xml"/><Relationship Id="rId7" Type="http://schemas.openxmlformats.org/officeDocument/2006/relationships/slideLayout" Target="../slideLayouts/slideLayout2.xml"/><Relationship Id="rId6" Type="http://schemas.openxmlformats.org/officeDocument/2006/relationships/tags" Target="../tags/tag26.xml"/><Relationship Id="rId5" Type="http://schemas.openxmlformats.org/officeDocument/2006/relationships/image" Target="../media/image6.jpe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tags" Target="../tags/tag25.xml"/><Relationship Id="rId1" Type="http://schemas.openxmlformats.org/officeDocument/2006/relationships/tags" Target="../tags/tag24.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2.xml"/><Relationship Id="rId7" Type="http://schemas.openxmlformats.org/officeDocument/2006/relationships/slideLayout" Target="../slideLayouts/slideLayout2.xml"/><Relationship Id="rId6" Type="http://schemas.openxmlformats.org/officeDocument/2006/relationships/tags" Target="../tags/tag28.xml"/><Relationship Id="rId5" Type="http://schemas.openxmlformats.org/officeDocument/2006/relationships/image" Target="../media/image6.jpeg"/><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tags" Target="../tags/tag27.xml"/></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2.xml"/><Relationship Id="rId5" Type="http://schemas.openxmlformats.org/officeDocument/2006/relationships/tags" Target="../tags/tag30.xml"/><Relationship Id="rId4" Type="http://schemas.openxmlformats.org/officeDocument/2006/relationships/image" Target="../media/image6.jpeg"/><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tags" Target="../tags/tag29.xml"/></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2.xml"/><Relationship Id="rId4" Type="http://schemas.openxmlformats.org/officeDocument/2006/relationships/tags" Target="../tags/tag33.xml"/><Relationship Id="rId3" Type="http://schemas.openxmlformats.org/officeDocument/2006/relationships/image" Target="../media/image6.jpeg"/><Relationship Id="rId2" Type="http://schemas.openxmlformats.org/officeDocument/2006/relationships/tags" Target="../tags/tag32.xml"/><Relationship Id="rId1" Type="http://schemas.openxmlformats.org/officeDocument/2006/relationships/tags" Target="../tags/tag31.xml"/></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xml"/><Relationship Id="rId3" Type="http://schemas.openxmlformats.org/officeDocument/2006/relationships/tags" Target="../tags/tag35.xml"/><Relationship Id="rId2" Type="http://schemas.openxmlformats.org/officeDocument/2006/relationships/image" Target="../media/image6.jpeg"/><Relationship Id="rId1" Type="http://schemas.openxmlformats.org/officeDocument/2006/relationships/tags" Target="../tags/tag34.xml"/></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2.xml"/><Relationship Id="rId3" Type="http://schemas.openxmlformats.org/officeDocument/2006/relationships/tags" Target="../tags/tag37.xml"/><Relationship Id="rId2" Type="http://schemas.openxmlformats.org/officeDocument/2006/relationships/image" Target="../media/image6.jpeg"/><Relationship Id="rId1" Type="http://schemas.openxmlformats.org/officeDocument/2006/relationships/tags" Target="../tags/tag36.xml"/></Relationships>
</file>

<file path=ppt/slides/_rels/slide18.xml.rels><?xml version="1.0" encoding="UTF-8" standalone="yes"?>
<Relationships xmlns="http://schemas.openxmlformats.org/package/2006/relationships"><Relationship Id="rId9" Type="http://schemas.openxmlformats.org/officeDocument/2006/relationships/notesSlide" Target="../notesSlides/notesSlide17.xml"/><Relationship Id="rId8" Type="http://schemas.openxmlformats.org/officeDocument/2006/relationships/slideLayout" Target="../slideLayouts/slideLayout1.xml"/><Relationship Id="rId7" Type="http://schemas.openxmlformats.org/officeDocument/2006/relationships/tags" Target="../tags/tag38.xml"/><Relationship Id="rId6" Type="http://schemas.openxmlformats.org/officeDocument/2006/relationships/image" Target="../media/image36.jpeg"/><Relationship Id="rId5" Type="http://schemas.openxmlformats.org/officeDocument/2006/relationships/image" Target="../media/image5.jpeg"/><Relationship Id="rId4" Type="http://schemas.openxmlformats.org/officeDocument/2006/relationships/image" Target="../media/image4.jpeg"/><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jpeg"/></Relationships>
</file>

<file path=ppt/slides/_rels/slide3.xml.rels><?xml version="1.0" encoding="UTF-8" standalone="yes"?>
<Relationships xmlns="http://schemas.openxmlformats.org/package/2006/relationships"><Relationship Id="rId9" Type="http://schemas.openxmlformats.org/officeDocument/2006/relationships/notesSlide" Target="../notesSlides/notesSlide2.xml"/><Relationship Id="rId8" Type="http://schemas.openxmlformats.org/officeDocument/2006/relationships/slideLayout" Target="../slideLayouts/slideLayout2.xml"/><Relationship Id="rId7" Type="http://schemas.openxmlformats.org/officeDocument/2006/relationships/tags" Target="../tags/tag4.xml"/><Relationship Id="rId6" Type="http://schemas.openxmlformats.org/officeDocument/2006/relationships/image" Target="../media/image6.jpeg"/><Relationship Id="rId5" Type="http://schemas.openxmlformats.org/officeDocument/2006/relationships/tags" Target="../tags/tag3.xml"/><Relationship Id="rId4" Type="http://schemas.openxmlformats.org/officeDocument/2006/relationships/image" Target="../media/image9.jpe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2.xml"/><Relationship Id="rId6" Type="http://schemas.openxmlformats.org/officeDocument/2006/relationships/tags" Target="../tags/tag6.xml"/><Relationship Id="rId5" Type="http://schemas.openxmlformats.org/officeDocument/2006/relationships/image" Target="../media/image6.jpe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9" Type="http://schemas.openxmlformats.org/officeDocument/2006/relationships/notesSlide" Target="../notesSlides/notesSlide4.xml"/><Relationship Id="rId8" Type="http://schemas.openxmlformats.org/officeDocument/2006/relationships/slideLayout" Target="../slideLayouts/slideLayout2.xml"/><Relationship Id="rId7" Type="http://schemas.openxmlformats.org/officeDocument/2006/relationships/tags" Target="../tags/tag9.xml"/><Relationship Id="rId6" Type="http://schemas.openxmlformats.org/officeDocument/2006/relationships/image" Target="../media/image6.jpeg"/><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tags" Target="../tags/tag8.xml"/><Relationship Id="rId1" Type="http://schemas.openxmlformats.org/officeDocument/2006/relationships/tags" Target="../tags/tag7.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2.xml"/><Relationship Id="rId6" Type="http://schemas.openxmlformats.org/officeDocument/2006/relationships/tags" Target="../tags/tag12.xml"/><Relationship Id="rId5" Type="http://schemas.openxmlformats.org/officeDocument/2006/relationships/image" Target="../media/image6.jpeg"/><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tags" Target="../tags/tag11.xml"/><Relationship Id="rId1" Type="http://schemas.openxmlformats.org/officeDocument/2006/relationships/tags" Target="../tags/tag10.xml"/></Relationships>
</file>

<file path=ppt/slides/_rels/slide7.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2.xml"/><Relationship Id="rId5" Type="http://schemas.openxmlformats.org/officeDocument/2006/relationships/tags" Target="../tags/tag14.xml"/><Relationship Id="rId4" Type="http://schemas.openxmlformats.org/officeDocument/2006/relationships/image" Target="../media/image6.jpe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tags" Target="../tags/tag13.xml"/></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7.xml"/><Relationship Id="rId7" Type="http://schemas.openxmlformats.org/officeDocument/2006/relationships/slideLayout" Target="../slideLayouts/slideLayout2.xml"/><Relationship Id="rId6" Type="http://schemas.openxmlformats.org/officeDocument/2006/relationships/tags" Target="../tags/tag16.xml"/><Relationship Id="rId5" Type="http://schemas.openxmlformats.org/officeDocument/2006/relationships/image" Target="../media/image6.jpeg"/><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tags" Target="../tags/tag15.xml"/></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2.xml"/><Relationship Id="rId5" Type="http://schemas.openxmlformats.org/officeDocument/2006/relationships/tags" Target="../tags/tag18.xml"/><Relationship Id="rId4" Type="http://schemas.openxmlformats.org/officeDocument/2006/relationships/image" Target="../media/image6.jpeg"/><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tags" Target="../tags/tag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图片1"/>
          <p:cNvPicPr>
            <a:picLocks noChangeAspect="1"/>
          </p:cNvPicPr>
          <p:nvPr/>
        </p:nvPicPr>
        <p:blipFill>
          <a:blip r:embed="rId1" cstate="print"/>
          <a:stretch>
            <a:fillRect/>
          </a:stretch>
        </p:blipFill>
        <p:spPr>
          <a:xfrm>
            <a:off x="-635" y="893"/>
            <a:ext cx="12214225" cy="6856215"/>
          </a:xfrm>
          <a:prstGeom prst="rect">
            <a:avLst/>
          </a:prstGeom>
        </p:spPr>
      </p:pic>
      <p:sp>
        <p:nvSpPr>
          <p:cNvPr id="26" name="矩形 25"/>
          <p:cNvSpPr/>
          <p:nvPr/>
        </p:nvSpPr>
        <p:spPr>
          <a:xfrm>
            <a:off x="-634" y="5588708"/>
            <a:ext cx="12216765" cy="684352"/>
          </a:xfrm>
          <a:prstGeom prst="rect">
            <a:avLst/>
          </a:prstGeom>
          <a:solidFill>
            <a:srgbClr val="016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7"/>
          <p:cNvSpPr txBox="1"/>
          <p:nvPr/>
        </p:nvSpPr>
        <p:spPr>
          <a:xfrm>
            <a:off x="4128337" y="5701710"/>
            <a:ext cx="3907790" cy="436245"/>
          </a:xfrm>
          <a:prstGeom prst="rect">
            <a:avLst/>
          </a:prstGeom>
          <a:noFill/>
        </p:spPr>
        <p:txBody>
          <a:bodyPr wrap="none" lIns="68562" tIns="34281" rIns="68562" bIns="34281" rtlCol="0">
            <a:spAutoFit/>
          </a:bodyPr>
          <a:lstStyle/>
          <a:p>
            <a:pPr marL="0" marR="0" lvl="0" indent="0" algn="l" defTabSz="914400" eaLnBrk="1" fontAlgn="auto" latinLnBrk="0" hangingPunct="1">
              <a:lnSpc>
                <a:spcPct val="100000"/>
              </a:lnSpc>
              <a:spcBef>
                <a:spcPts val="0"/>
              </a:spcBef>
              <a:spcAft>
                <a:spcPts val="0"/>
              </a:spcAft>
              <a:buClrTx/>
              <a:buSzTx/>
              <a:buFontTx/>
              <a:buNone/>
              <a:defRPr/>
            </a:pPr>
            <a:r>
              <a:rPr lang="zh-CN" altLang="en-US" sz="2400" b="1" spc="300" dirty="0">
                <a:ln>
                  <a:noFill/>
                </a:ln>
                <a:solidFill>
                  <a:schemeClr val="bg1"/>
                </a:solidFill>
                <a:effectLst/>
                <a:uLnTx/>
                <a:uFillTx/>
                <a:latin typeface="微软雅黑" panose="020B0503020204020204" charset="-122"/>
                <a:ea typeface="微软雅黑" panose="020B0503020204020204" charset="-122"/>
                <a:cs typeface="微软雅黑" panose="020B0503020204020204" charset="-122"/>
                <a:sym typeface="微软雅黑" panose="020B0503020204020204" charset="-122"/>
              </a:rPr>
              <a:t>河钢集团石钢公司炼钢厂</a:t>
            </a:r>
            <a:endParaRPr kumimoji="0" lang="zh-CN" altLang="en-US" sz="2400" b="1" i="0" u="none" strike="noStrike" kern="0" cap="none" spc="300" normalizeH="0" baseline="0" noProof="0" dirty="0">
              <a:ln>
                <a:noFill/>
              </a:ln>
              <a:solidFill>
                <a:schemeClr val="bg1"/>
              </a:solidFill>
              <a:effectLst/>
              <a:uLnTx/>
              <a:uFillTx/>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28" name="矩形 27"/>
          <p:cNvSpPr/>
          <p:nvPr/>
        </p:nvSpPr>
        <p:spPr>
          <a:xfrm>
            <a:off x="19050" y="2288977"/>
            <a:ext cx="1656000" cy="1367644"/>
          </a:xfrm>
          <a:prstGeom prst="rect">
            <a:avLst/>
          </a:prstGeom>
          <a:solidFill>
            <a:srgbClr val="016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0571752" y="2277172"/>
            <a:ext cx="1620000" cy="1367644"/>
          </a:xfrm>
          <a:prstGeom prst="rect">
            <a:avLst/>
          </a:prstGeom>
          <a:solidFill>
            <a:srgbClr val="016E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14"/>
          <p:cNvSpPr txBox="1"/>
          <p:nvPr/>
        </p:nvSpPr>
        <p:spPr>
          <a:xfrm>
            <a:off x="553395" y="1388428"/>
            <a:ext cx="11108690" cy="621030"/>
          </a:xfrm>
          <a:prstGeom prst="rect">
            <a:avLst/>
          </a:prstGeom>
          <a:noFill/>
        </p:spPr>
        <p:txBody>
          <a:bodyPr wrap="none" lIns="68562" tIns="34281" rIns="68562" bIns="34281" rtlCol="0">
            <a:spAutoFit/>
          </a:bodyPr>
          <a:lstStyle/>
          <a:p>
            <a:pPr algn="ctr"/>
            <a:r>
              <a:rPr lang="zh-CN" altLang="en-US" sz="3600" b="1" dirty="0">
                <a:solidFill>
                  <a:srgbClr val="0064A8"/>
                </a:solidFill>
                <a:latin typeface="微软雅黑" panose="020B0503020204020204" charset="-122"/>
                <a:ea typeface="微软雅黑" panose="020B0503020204020204" charset="-122"/>
                <a:cs typeface="微软雅黑" panose="020B0503020204020204" charset="-122"/>
                <a:sym typeface="+mn-ea"/>
              </a:rPr>
              <a:t>高品质汽车悬架簧用钢短流程炼钢工艺技术开发和应用</a:t>
            </a:r>
            <a:endParaRPr lang="zh-CN" altLang="en-US" sz="3600" b="1" dirty="0">
              <a:solidFill>
                <a:srgbClr val="0064A8"/>
              </a:solidFill>
              <a:latin typeface="微软雅黑" panose="020B0503020204020204" charset="-122"/>
              <a:ea typeface="微软雅黑" panose="020B0503020204020204" charset="-122"/>
              <a:cs typeface="微软雅黑" panose="020B0503020204020204" charset="-122"/>
              <a:sym typeface="+mn-ea"/>
            </a:endParaRPr>
          </a:p>
        </p:txBody>
      </p:sp>
      <p:pic>
        <p:nvPicPr>
          <p:cNvPr id="40" name="图片 -2147482623"/>
          <p:cNvPicPr/>
          <p:nvPr/>
        </p:nvPicPr>
        <p:blipFill>
          <a:blip r:embed="rId2" cstate="print"/>
          <a:stretch>
            <a:fillRect/>
          </a:stretch>
        </p:blipFill>
        <p:spPr>
          <a:xfrm>
            <a:off x="1703704" y="2288977"/>
            <a:ext cx="2160000" cy="1367644"/>
          </a:xfrm>
          <a:prstGeom prst="rect">
            <a:avLst/>
          </a:prstGeom>
          <a:noFill/>
          <a:ln w="9525">
            <a:noFill/>
          </a:ln>
          <a:effectLst/>
        </p:spPr>
      </p:pic>
      <p:pic>
        <p:nvPicPr>
          <p:cNvPr id="41" name="图片 7"/>
          <p:cNvPicPr/>
          <p:nvPr/>
        </p:nvPicPr>
        <p:blipFill>
          <a:blip r:embed="rId3" cstate="print"/>
          <a:srcRect t="20639" b="9657"/>
          <a:stretch>
            <a:fillRect/>
          </a:stretch>
        </p:blipFill>
        <p:spPr>
          <a:xfrm>
            <a:off x="3928531" y="2289400"/>
            <a:ext cx="2160000" cy="1367644"/>
          </a:xfrm>
          <a:prstGeom prst="rect">
            <a:avLst/>
          </a:prstGeom>
          <a:noFill/>
          <a:ln w="9525">
            <a:noFill/>
          </a:ln>
          <a:effectLst/>
        </p:spPr>
      </p:pic>
      <p:pic>
        <p:nvPicPr>
          <p:cNvPr id="42" name="图片 8"/>
          <p:cNvPicPr/>
          <p:nvPr/>
        </p:nvPicPr>
        <p:blipFill>
          <a:blip r:embed="rId4" cstate="print"/>
          <a:srcRect t="12457" b="24960"/>
          <a:stretch>
            <a:fillRect/>
          </a:stretch>
        </p:blipFill>
        <p:spPr>
          <a:xfrm>
            <a:off x="6153148" y="2289400"/>
            <a:ext cx="2160000" cy="1367644"/>
          </a:xfrm>
          <a:prstGeom prst="rect">
            <a:avLst/>
          </a:prstGeom>
          <a:noFill/>
          <a:ln w="9525">
            <a:noFill/>
          </a:ln>
          <a:effectLst/>
        </p:spPr>
      </p:pic>
      <p:pic>
        <p:nvPicPr>
          <p:cNvPr id="43" name="图片 42" descr="20200109100718"/>
          <p:cNvPicPr/>
          <p:nvPr/>
        </p:nvPicPr>
        <p:blipFill>
          <a:blip r:embed="rId5" cstate="print"/>
          <a:stretch>
            <a:fillRect/>
          </a:stretch>
        </p:blipFill>
        <p:spPr>
          <a:xfrm>
            <a:off x="8378190" y="2277550"/>
            <a:ext cx="2160000" cy="1367644"/>
          </a:xfrm>
          <a:prstGeom prst="rect">
            <a:avLst/>
          </a:prstGeom>
        </p:spPr>
      </p:pic>
      <p:pic>
        <p:nvPicPr>
          <p:cNvPr id="44" name="图片 43" descr="图片-主标识"/>
          <p:cNvPicPr>
            <a:picLocks noChangeAspect="1"/>
          </p:cNvPicPr>
          <p:nvPr/>
        </p:nvPicPr>
        <p:blipFill>
          <a:blip r:embed="rId6" cstate="print"/>
          <a:stretch>
            <a:fillRect/>
          </a:stretch>
        </p:blipFill>
        <p:spPr>
          <a:xfrm>
            <a:off x="551179" y="266255"/>
            <a:ext cx="1042670" cy="1030337"/>
          </a:xfrm>
          <a:prstGeom prst="rect">
            <a:avLst/>
          </a:prstGeom>
        </p:spPr>
      </p:pic>
      <p:sp>
        <p:nvSpPr>
          <p:cNvPr id="2" name="文本框 1"/>
          <p:cNvSpPr txBox="1"/>
          <p:nvPr/>
        </p:nvSpPr>
        <p:spPr>
          <a:xfrm>
            <a:off x="4903470" y="4369435"/>
            <a:ext cx="2325370" cy="460375"/>
          </a:xfrm>
          <a:prstGeom prst="rect">
            <a:avLst/>
          </a:prstGeom>
          <a:noFill/>
        </p:spPr>
        <p:txBody>
          <a:bodyPr wrap="square" rtlCol="0">
            <a:spAutoFit/>
          </a:bodyPr>
          <a:p>
            <a:r>
              <a:rPr lang="zh-CN" altLang="en-US" sz="2400" b="1" dirty="0">
                <a:solidFill>
                  <a:srgbClr val="0064A8"/>
                </a:solidFill>
                <a:latin typeface="微软雅黑" panose="020B0503020204020204" charset="-122"/>
                <a:ea typeface="微软雅黑" panose="020B0503020204020204" charset="-122"/>
                <a:cs typeface="微软雅黑" panose="020B0503020204020204" charset="-122"/>
              </a:rPr>
              <a:t>报告人</a:t>
            </a:r>
            <a:r>
              <a:rPr lang="zh-CN" altLang="en-US"/>
              <a:t>：</a:t>
            </a:r>
            <a:r>
              <a:rPr lang="zh-CN" altLang="en-US" sz="2400" b="1" dirty="0">
                <a:solidFill>
                  <a:srgbClr val="0064A8"/>
                </a:solidFill>
                <a:latin typeface="微软雅黑" panose="020B0503020204020204" charset="-122"/>
                <a:ea typeface="微软雅黑" panose="020B0503020204020204" charset="-122"/>
                <a:cs typeface="微软雅黑" panose="020B0503020204020204" charset="-122"/>
              </a:rPr>
              <a:t>李</a:t>
            </a:r>
            <a:r>
              <a:rPr lang="en-US" altLang="zh-CN"/>
              <a:t> </a:t>
            </a:r>
            <a:r>
              <a:rPr lang="zh-CN" altLang="en-US" sz="2400" b="1" dirty="0">
                <a:solidFill>
                  <a:srgbClr val="0064A8"/>
                </a:solidFill>
                <a:latin typeface="微软雅黑" panose="020B0503020204020204" charset="-122"/>
                <a:ea typeface="微软雅黑" panose="020B0503020204020204" charset="-122"/>
                <a:cs typeface="微软雅黑" panose="020B0503020204020204" charset="-122"/>
              </a:rPr>
              <a:t>超</a:t>
            </a:r>
            <a:endParaRPr lang="zh-CN" altLang="en-US" sz="2400" b="1" dirty="0">
              <a:solidFill>
                <a:srgbClr val="0064A8"/>
              </a:solidFill>
              <a:latin typeface="微软雅黑" panose="020B0503020204020204" charset="-122"/>
              <a:ea typeface="微软雅黑" panose="020B0503020204020204" charset="-122"/>
              <a:cs typeface="微软雅黑" panose="020B0503020204020204" charset="-122"/>
            </a:endParaRPr>
          </a:p>
        </p:txBody>
      </p:sp>
    </p:spTree>
    <p:custDataLst>
      <p:tags r:id="rId7"/>
    </p:custData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标题 1"/>
          <p:cNvSpPr>
            <a:spLocks noGrp="1"/>
          </p:cNvSpPr>
          <p:nvPr>
            <p:ph type="title"/>
          </p:nvPr>
        </p:nvSpPr>
        <p:spPr>
          <a:xfrm>
            <a:off x="476250" y="82550"/>
            <a:ext cx="6966857" cy="706755"/>
          </a:xfrm>
        </p:spPr>
        <p:txBody>
          <a:bodyPr>
            <a:normAutofit/>
          </a:bodyPr>
          <a:lstStyle/>
          <a:p>
            <a:pPr eaLnBrk="1" fontAlgn="auto" hangingPunct="1">
              <a:defRPr/>
            </a:pPr>
            <a:r>
              <a:rPr lang="zh-CN" altLang="en-US" sz="3200" b="1" dirty="0">
                <a:solidFill>
                  <a:srgbClr val="0075C2"/>
                </a:solidFill>
                <a:latin typeface="微软雅黑" panose="020B0503020204020204" charset="-122"/>
                <a:ea typeface="微软雅黑" panose="020B0503020204020204" charset="-122"/>
                <a:sym typeface="+mn-ea"/>
              </a:rPr>
              <a:t>三 </a:t>
            </a:r>
            <a:r>
              <a:rPr lang="zh-CN" altLang="en-US" sz="3200" b="1" smtClean="0">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3200" b="1" dirty="0">
                <a:solidFill>
                  <a:srgbClr val="0075C2"/>
                </a:solidFill>
                <a:latin typeface="微软雅黑" panose="020B0503020204020204" charset="-122"/>
                <a:ea typeface="微软雅黑" panose="020B0503020204020204" charset="-122"/>
                <a:sym typeface="+mn-ea"/>
              </a:rPr>
              <a:t>55SiCrA钢液洁净化工艺研究</a:t>
            </a:r>
            <a:r>
              <a:rPr lang="en-US" altLang="zh-CN" sz="3200" b="1"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rPr>
              <a:t> </a:t>
            </a:r>
            <a:endParaRPr lang="en-US" altLang="zh-CN" sz="3200" b="1" spc="0"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8" name="矩形 7"/>
          <p:cNvSpPr/>
          <p:nvPr>
            <p:custDataLst>
              <p:tags r:id="rId1"/>
            </p:custDataLst>
          </p:nvPr>
        </p:nvSpPr>
        <p:spPr>
          <a:xfrm>
            <a:off x="501650" y="784860"/>
            <a:ext cx="6185535" cy="441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p>
            <a:r>
              <a:rPr lang="en-US" altLang="zh-CN" b="1" dirty="0">
                <a:latin typeface="微软雅黑" panose="020B0503020204020204" charset="-122"/>
                <a:ea typeface="微软雅黑" panose="020B0503020204020204" charset="-122"/>
              </a:rPr>
              <a:t>LF</a:t>
            </a:r>
            <a:r>
              <a:rPr lang="zh-CN" altLang="en-US" b="1" dirty="0">
                <a:latin typeface="微软雅黑" panose="020B0503020204020204" charset="-122"/>
                <a:ea typeface="微软雅黑" panose="020B0503020204020204" charset="-122"/>
              </a:rPr>
              <a:t>底吹工艺优化</a:t>
            </a:r>
            <a:endParaRPr lang="zh-CN" altLang="en-US" b="1" dirty="0">
              <a:latin typeface="微软雅黑" panose="020B0503020204020204" charset="-122"/>
              <a:ea typeface="微软雅黑" panose="020B0503020204020204" charset="-122"/>
            </a:endParaRPr>
          </a:p>
        </p:txBody>
      </p:sp>
      <p:sp>
        <p:nvSpPr>
          <p:cNvPr id="5" name="文本框 4"/>
          <p:cNvSpPr txBox="1"/>
          <p:nvPr/>
        </p:nvSpPr>
        <p:spPr>
          <a:xfrm>
            <a:off x="894715" y="1490345"/>
            <a:ext cx="10397490" cy="755650"/>
          </a:xfrm>
          <a:prstGeom prst="rect">
            <a:avLst/>
          </a:prstGeom>
          <a:noFill/>
        </p:spPr>
        <p:txBody>
          <a:bodyPr wrap="square" rtlCol="0" anchor="t">
            <a:spAutoFit/>
          </a:bodyPr>
          <a:p>
            <a:pPr indent="0">
              <a:lnSpc>
                <a:spcPct val="120000"/>
              </a:lnSpc>
              <a:buFont typeface="Wingdings" panose="05000000000000000000" charset="0"/>
              <a:buNone/>
            </a:pPr>
            <a:r>
              <a:rPr spc="100" dirty="0" smtClean="0">
                <a:solidFill>
                  <a:schemeClr val="tx1">
                    <a:lumMod val="75000"/>
                    <a:lumOff val="25000"/>
                  </a:schemeClr>
                </a:solidFill>
                <a:latin typeface="微软雅黑" panose="020B0503020204020204" charset="-122"/>
                <a:ea typeface="微软雅黑" panose="020B0503020204020204" charset="-122"/>
              </a:rPr>
              <a:t>钢包底吹气对钢液成分、温度均匀，脱硫和夹杂物的去除至关重要，为了更好地确定合适的底吹工艺</a:t>
            </a:r>
            <a:r>
              <a:rPr lang="zh-CN" spc="100" dirty="0" smtClean="0">
                <a:solidFill>
                  <a:schemeClr val="tx1">
                    <a:lumMod val="75000"/>
                    <a:lumOff val="25000"/>
                  </a:schemeClr>
                </a:solidFill>
                <a:latin typeface="微软雅黑" panose="020B0503020204020204" charset="-122"/>
                <a:ea typeface="微软雅黑" panose="020B0503020204020204" charset="-122"/>
              </a:rPr>
              <a:t>，利用ANSYS对钢包流场进行模拟。</a:t>
            </a:r>
            <a:endParaRPr lang="zh-CN" spc="100" dirty="0" smtClean="0">
              <a:solidFill>
                <a:schemeClr val="tx1">
                  <a:lumMod val="75000"/>
                  <a:lumOff val="25000"/>
                </a:schemeClr>
              </a:solidFill>
              <a:latin typeface="微软雅黑" panose="020B0503020204020204" charset="-122"/>
              <a:ea typeface="微软雅黑" panose="020B0503020204020204" charset="-122"/>
            </a:endParaRPr>
          </a:p>
        </p:txBody>
      </p:sp>
      <p:graphicFrame>
        <p:nvGraphicFramePr>
          <p:cNvPr id="6" name="表格 5"/>
          <p:cNvGraphicFramePr/>
          <p:nvPr>
            <p:custDataLst>
              <p:tags r:id="rId2"/>
            </p:custDataLst>
          </p:nvPr>
        </p:nvGraphicFramePr>
        <p:xfrm>
          <a:off x="1939290" y="2785110"/>
          <a:ext cx="8489950" cy="1980000"/>
        </p:xfrm>
        <a:graphic>
          <a:graphicData uri="http://schemas.openxmlformats.org/drawingml/2006/table">
            <a:tbl>
              <a:tblPr firstRow="1" bandRow="1">
                <a:tableStyleId>{5940675A-B579-460E-94D1-54222C63F5DA}</a:tableStyleId>
              </a:tblPr>
              <a:tblGrid>
                <a:gridCol w="2831465"/>
                <a:gridCol w="2830195"/>
                <a:gridCol w="2828290"/>
              </a:tblGrid>
              <a:tr h="396000">
                <a:tc>
                  <a:txBody>
                    <a:bodyPr/>
                    <a:p>
                      <a:pPr indent="0" algn="ctr">
                        <a:buNone/>
                      </a:pPr>
                      <a:r>
                        <a:rPr lang="en-US" sz="1600" b="0">
                          <a:latin typeface="Arial" panose="020B0604020202020204" pitchFamily="34" charset="0"/>
                          <a:ea typeface="微软雅黑" panose="020B0503020204020204" charset="-122"/>
                          <a:cs typeface="宋体" panose="02010600030101010101" pitchFamily="2" charset="-122"/>
                        </a:rPr>
                        <a:t>方案</a:t>
                      </a:r>
                      <a:endParaRPr lang="en-US" altLang="en-US" sz="1600" b="0">
                        <a:latin typeface="Arial" panose="020B0604020202020204" pitchFamily="34" charset="0"/>
                        <a:ea typeface="微软雅黑" panose="020B0503020204020204"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透气砖1流量（NL/min）</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透气砖2流量（NL/min）</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6000">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1</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200</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600</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6000">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2</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400</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400</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6000">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3</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200</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300</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6000">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4</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250</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250</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pic>
        <p:nvPicPr>
          <p:cNvPr id="44" name="图片 43" descr="图片-主标识"/>
          <p:cNvPicPr>
            <a:picLocks noChangeAspect="1"/>
          </p:cNvPicPr>
          <p:nvPr/>
        </p:nvPicPr>
        <p:blipFill>
          <a:blip r:embed="rId3" cstate="print"/>
          <a:stretch>
            <a:fillRect/>
          </a:stretch>
        </p:blipFill>
        <p:spPr>
          <a:xfrm>
            <a:off x="10796269" y="381190"/>
            <a:ext cx="1042670" cy="1030337"/>
          </a:xfrm>
          <a:prstGeom prst="rect">
            <a:avLst/>
          </a:prstGeom>
        </p:spPr>
      </p:pic>
    </p:spTree>
    <p:custDataLst>
      <p:tags r:id="rId4"/>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标题 1"/>
          <p:cNvSpPr>
            <a:spLocks noGrp="1"/>
          </p:cNvSpPr>
          <p:nvPr>
            <p:ph type="title"/>
          </p:nvPr>
        </p:nvSpPr>
        <p:spPr>
          <a:xfrm>
            <a:off x="476250" y="82550"/>
            <a:ext cx="6966857" cy="706755"/>
          </a:xfrm>
        </p:spPr>
        <p:txBody>
          <a:bodyPr>
            <a:normAutofit/>
          </a:bodyPr>
          <a:lstStyle/>
          <a:p>
            <a:pPr eaLnBrk="1" fontAlgn="auto" hangingPunct="1">
              <a:defRPr/>
            </a:pPr>
            <a:r>
              <a:rPr lang="zh-CN" altLang="en-US" sz="3200" b="1" dirty="0">
                <a:solidFill>
                  <a:srgbClr val="0075C2"/>
                </a:solidFill>
                <a:latin typeface="微软雅黑" panose="020B0503020204020204" charset="-122"/>
                <a:ea typeface="微软雅黑" panose="020B0503020204020204" charset="-122"/>
                <a:sym typeface="+mn-ea"/>
              </a:rPr>
              <a:t>三 </a:t>
            </a:r>
            <a:r>
              <a:rPr lang="zh-CN" altLang="en-US" sz="3200" b="1" smtClean="0">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3200" b="1" dirty="0">
                <a:solidFill>
                  <a:srgbClr val="0075C2"/>
                </a:solidFill>
                <a:latin typeface="微软雅黑" panose="020B0503020204020204" charset="-122"/>
                <a:ea typeface="微软雅黑" panose="020B0503020204020204" charset="-122"/>
                <a:sym typeface="+mn-ea"/>
              </a:rPr>
              <a:t>55SiCrA钢液洁净化工艺研究</a:t>
            </a:r>
            <a:r>
              <a:rPr lang="en-US" altLang="zh-CN" sz="3200" b="1"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rPr>
              <a:t> </a:t>
            </a:r>
            <a:endParaRPr lang="en-US" altLang="zh-CN" sz="3200" b="1" spc="0"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8" name="矩形 7"/>
          <p:cNvSpPr/>
          <p:nvPr>
            <p:custDataLst>
              <p:tags r:id="rId1"/>
            </p:custDataLst>
          </p:nvPr>
        </p:nvSpPr>
        <p:spPr>
          <a:xfrm>
            <a:off x="501650" y="784860"/>
            <a:ext cx="6185535" cy="441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p>
            <a:r>
              <a:rPr lang="en-US" altLang="zh-CN" b="1" dirty="0">
                <a:latin typeface="微软雅黑" panose="020B0503020204020204" charset="-122"/>
                <a:ea typeface="微软雅黑" panose="020B0503020204020204" charset="-122"/>
              </a:rPr>
              <a:t>LF</a:t>
            </a:r>
            <a:r>
              <a:rPr lang="zh-CN" altLang="en-US" b="1" dirty="0">
                <a:latin typeface="微软雅黑" panose="020B0503020204020204" charset="-122"/>
                <a:ea typeface="微软雅黑" panose="020B0503020204020204" charset="-122"/>
              </a:rPr>
              <a:t>底吹工艺优化</a:t>
            </a:r>
            <a:endParaRPr lang="zh-CN" altLang="en-US" b="1" dirty="0">
              <a:latin typeface="微软雅黑" panose="020B0503020204020204" charset="-122"/>
              <a:ea typeface="微软雅黑" panose="020B0503020204020204" charset="-122"/>
            </a:endParaRPr>
          </a:p>
        </p:txBody>
      </p:sp>
      <p:pic>
        <p:nvPicPr>
          <p:cNvPr id="3" name="图片 -2147482583"/>
          <p:cNvPicPr>
            <a:picLocks noChangeAspect="1"/>
          </p:cNvPicPr>
          <p:nvPr/>
        </p:nvPicPr>
        <p:blipFill>
          <a:blip r:embed="rId2"/>
          <a:srcRect l="36188" t="16626" r="18591" b="9885"/>
          <a:stretch>
            <a:fillRect/>
          </a:stretch>
        </p:blipFill>
        <p:spPr>
          <a:xfrm>
            <a:off x="1231583" y="2159635"/>
            <a:ext cx="2384425" cy="2178050"/>
          </a:xfrm>
          <a:prstGeom prst="rect">
            <a:avLst/>
          </a:prstGeom>
          <a:noFill/>
          <a:ln w="9525">
            <a:noFill/>
          </a:ln>
        </p:spPr>
      </p:pic>
      <p:pic>
        <p:nvPicPr>
          <p:cNvPr id="4" name="图片 14"/>
          <p:cNvPicPr>
            <a:picLocks noChangeAspect="1"/>
          </p:cNvPicPr>
          <p:nvPr/>
        </p:nvPicPr>
        <p:blipFill>
          <a:blip r:embed="rId3"/>
          <a:srcRect l="36031" t="12334" r="18279" b="10707"/>
          <a:stretch>
            <a:fillRect/>
          </a:stretch>
        </p:blipFill>
        <p:spPr>
          <a:xfrm>
            <a:off x="3922395" y="2060575"/>
            <a:ext cx="2409190" cy="2281555"/>
          </a:xfrm>
          <a:prstGeom prst="rect">
            <a:avLst/>
          </a:prstGeom>
          <a:noFill/>
          <a:ln w="9525">
            <a:noFill/>
          </a:ln>
        </p:spPr>
      </p:pic>
      <p:pic>
        <p:nvPicPr>
          <p:cNvPr id="2" name="图片 10"/>
          <p:cNvPicPr>
            <a:picLocks noChangeAspect="1"/>
          </p:cNvPicPr>
          <p:nvPr/>
        </p:nvPicPr>
        <p:blipFill>
          <a:blip r:embed="rId4"/>
          <a:srcRect l="36790" t="15553" r="16632" b="10161"/>
          <a:stretch>
            <a:fillRect/>
          </a:stretch>
        </p:blipFill>
        <p:spPr>
          <a:xfrm>
            <a:off x="6454140" y="2192655"/>
            <a:ext cx="2456180" cy="2202180"/>
          </a:xfrm>
          <a:prstGeom prst="rect">
            <a:avLst/>
          </a:prstGeom>
          <a:noFill/>
          <a:ln w="9525">
            <a:noFill/>
          </a:ln>
        </p:spPr>
      </p:pic>
      <p:pic>
        <p:nvPicPr>
          <p:cNvPr id="7" name="图片 5"/>
          <p:cNvPicPr>
            <a:picLocks noChangeAspect="1"/>
          </p:cNvPicPr>
          <p:nvPr/>
        </p:nvPicPr>
        <p:blipFill>
          <a:blip r:embed="rId5"/>
          <a:srcRect l="36491" t="12869" r="16783" b="9888"/>
          <a:stretch>
            <a:fillRect/>
          </a:stretch>
        </p:blipFill>
        <p:spPr>
          <a:xfrm>
            <a:off x="8659495" y="2126615"/>
            <a:ext cx="2463800" cy="2289810"/>
          </a:xfrm>
          <a:prstGeom prst="rect">
            <a:avLst/>
          </a:prstGeom>
          <a:noFill/>
          <a:ln w="9525">
            <a:noFill/>
          </a:ln>
        </p:spPr>
      </p:pic>
      <p:sp>
        <p:nvSpPr>
          <p:cNvPr id="9" name="文本框 8"/>
          <p:cNvSpPr txBox="1"/>
          <p:nvPr/>
        </p:nvSpPr>
        <p:spPr>
          <a:xfrm>
            <a:off x="1833880" y="4386580"/>
            <a:ext cx="8583930" cy="349250"/>
          </a:xfrm>
          <a:prstGeom prst="rect">
            <a:avLst/>
          </a:prstGeom>
          <a:noFill/>
        </p:spPr>
        <p:txBody>
          <a:bodyPr wrap="none" rtlCol="0" anchor="t">
            <a:spAutoFit/>
          </a:bodyPr>
          <a:p>
            <a:pPr indent="0" algn="l">
              <a:lnSpc>
                <a:spcPct val="120000"/>
              </a:lnSpc>
              <a:buFont typeface="Wingdings" panose="05000000000000000000" charset="0"/>
              <a:buNone/>
            </a:pPr>
            <a:r>
              <a:rPr lang="zh-CN" altLang="en-US" sz="1400" spc="100" dirty="0" smtClean="0">
                <a:solidFill>
                  <a:schemeClr val="tx1">
                    <a:lumMod val="75000"/>
                    <a:lumOff val="25000"/>
                  </a:schemeClr>
                </a:solidFill>
                <a:uFillTx/>
                <a:latin typeface="微软雅黑" panose="020B0503020204020204" charset="-122"/>
                <a:ea typeface="微软雅黑" panose="020B0503020204020204" charset="-122"/>
              </a:rPr>
              <a:t>方案</a:t>
            </a:r>
            <a:r>
              <a:rPr lang="en-US" altLang="zh-CN" sz="1400" spc="100" dirty="0" smtClean="0">
                <a:solidFill>
                  <a:schemeClr val="tx1">
                    <a:lumMod val="75000"/>
                    <a:lumOff val="25000"/>
                  </a:schemeClr>
                </a:solidFill>
                <a:uFillTx/>
                <a:latin typeface="微软雅黑" panose="020B0503020204020204" charset="-122"/>
                <a:ea typeface="微软雅黑" panose="020B0503020204020204" charset="-122"/>
              </a:rPr>
              <a:t>1                                    </a:t>
            </a:r>
            <a:r>
              <a:rPr lang="zh-CN" altLang="en-US" sz="1400" spc="100" dirty="0" smtClean="0">
                <a:solidFill>
                  <a:schemeClr val="tx1">
                    <a:lumMod val="75000"/>
                    <a:lumOff val="25000"/>
                  </a:schemeClr>
                </a:solidFill>
                <a:uFillTx/>
                <a:latin typeface="微软雅黑" panose="020B0503020204020204" charset="-122"/>
                <a:ea typeface="微软雅黑" panose="020B0503020204020204" charset="-122"/>
              </a:rPr>
              <a:t>方案</a:t>
            </a:r>
            <a:r>
              <a:rPr lang="en-US" altLang="zh-CN" sz="1400" spc="100" dirty="0" smtClean="0">
                <a:solidFill>
                  <a:schemeClr val="tx1">
                    <a:lumMod val="75000"/>
                    <a:lumOff val="25000"/>
                  </a:schemeClr>
                </a:solidFill>
                <a:uFillTx/>
                <a:latin typeface="微软雅黑" panose="020B0503020204020204" charset="-122"/>
                <a:ea typeface="微软雅黑" panose="020B0503020204020204" charset="-122"/>
              </a:rPr>
              <a:t>2                                     </a:t>
            </a:r>
            <a:r>
              <a:rPr lang="zh-CN" altLang="en-US" sz="1400" spc="100" dirty="0" smtClean="0">
                <a:solidFill>
                  <a:schemeClr val="tx1">
                    <a:lumMod val="75000"/>
                    <a:lumOff val="25000"/>
                  </a:schemeClr>
                </a:solidFill>
                <a:uFillTx/>
                <a:latin typeface="微软雅黑" panose="020B0503020204020204" charset="-122"/>
                <a:ea typeface="微软雅黑" panose="020B0503020204020204" charset="-122"/>
              </a:rPr>
              <a:t>方案</a:t>
            </a:r>
            <a:r>
              <a:rPr lang="en-US" altLang="zh-CN" sz="1400" spc="100" dirty="0" smtClean="0">
                <a:solidFill>
                  <a:schemeClr val="tx1">
                    <a:lumMod val="75000"/>
                    <a:lumOff val="25000"/>
                  </a:schemeClr>
                </a:solidFill>
                <a:uFillTx/>
                <a:latin typeface="微软雅黑" panose="020B0503020204020204" charset="-122"/>
                <a:ea typeface="微软雅黑" panose="020B0503020204020204" charset="-122"/>
              </a:rPr>
              <a:t>3                         </a:t>
            </a:r>
            <a:r>
              <a:rPr lang="zh-CN" altLang="en-US" sz="1400" spc="100" dirty="0" smtClean="0">
                <a:solidFill>
                  <a:schemeClr val="tx1">
                    <a:lumMod val="75000"/>
                    <a:lumOff val="25000"/>
                  </a:schemeClr>
                </a:solidFill>
                <a:uFillTx/>
                <a:latin typeface="微软雅黑" panose="020B0503020204020204" charset="-122"/>
                <a:ea typeface="微软雅黑" panose="020B0503020204020204" charset="-122"/>
              </a:rPr>
              <a:t>方案</a:t>
            </a:r>
            <a:r>
              <a:rPr lang="en-US" altLang="zh-CN" sz="1400" spc="100" dirty="0" smtClean="0">
                <a:solidFill>
                  <a:schemeClr val="tx1">
                    <a:lumMod val="75000"/>
                    <a:lumOff val="25000"/>
                  </a:schemeClr>
                </a:solidFill>
                <a:uFillTx/>
                <a:latin typeface="微软雅黑" panose="020B0503020204020204" charset="-122"/>
                <a:ea typeface="微软雅黑" panose="020B0503020204020204" charset="-122"/>
              </a:rPr>
              <a:t>4</a:t>
            </a:r>
            <a:endParaRPr lang="en-US" altLang="zh-CN" sz="1400" spc="100" dirty="0" smtClean="0">
              <a:solidFill>
                <a:schemeClr val="tx1">
                  <a:lumMod val="75000"/>
                  <a:lumOff val="25000"/>
                </a:schemeClr>
              </a:solidFill>
              <a:uFillTx/>
              <a:latin typeface="微软雅黑" panose="020B0503020204020204" charset="-122"/>
              <a:ea typeface="微软雅黑" panose="020B0503020204020204" charset="-122"/>
            </a:endParaRPr>
          </a:p>
        </p:txBody>
      </p:sp>
      <p:sp>
        <p:nvSpPr>
          <p:cNvPr id="10" name="文本框 9"/>
          <p:cNvSpPr txBox="1"/>
          <p:nvPr/>
        </p:nvSpPr>
        <p:spPr>
          <a:xfrm>
            <a:off x="1012190" y="4789170"/>
            <a:ext cx="10065385" cy="1087755"/>
          </a:xfrm>
          <a:prstGeom prst="rect">
            <a:avLst/>
          </a:prstGeom>
          <a:noFill/>
        </p:spPr>
        <p:txBody>
          <a:bodyPr wrap="square" rtlCol="0" anchor="t">
            <a:spAutoFit/>
          </a:bodyPr>
          <a:p>
            <a:pPr marL="285750" indent="-285750" algn="just">
              <a:lnSpc>
                <a:spcPct val="120000"/>
              </a:lnSpc>
              <a:buFont typeface="Wingdings" panose="05000000000000000000" charset="0"/>
              <a:buChar char="n"/>
            </a:pP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不对称底吹气流容易造成钢液流动紊乱，不利于钢包钢液在空间发展成环流带动夹杂物的碰撞去除，同时方案1与3钢液面的钢液波动较大。</a:t>
            </a:r>
            <a:endParaRPr lang="zh-CN" altLang="en-US" spc="100" dirty="0" smtClean="0">
              <a:solidFill>
                <a:schemeClr val="tx1">
                  <a:lumMod val="75000"/>
                  <a:lumOff val="25000"/>
                </a:schemeClr>
              </a:solidFill>
              <a:uFillTx/>
              <a:latin typeface="微软雅黑" panose="020B0503020204020204" charset="-122"/>
              <a:ea typeface="微软雅黑" panose="020B0503020204020204" charset="-122"/>
            </a:endParaRPr>
          </a:p>
          <a:p>
            <a:pPr marL="285750" indent="-285750" algn="just">
              <a:lnSpc>
                <a:spcPct val="120000"/>
              </a:lnSpc>
              <a:buFont typeface="Wingdings" panose="05000000000000000000" charset="0"/>
              <a:buChar char="n"/>
            </a:pP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合金化和脱硫阶段两块透气砖的流量选择一大一小，其他阶段两透气砖宜选用相同流量。</a:t>
            </a:r>
            <a:endParaRPr lang="zh-CN" altLang="en-US" spc="100" dirty="0" smtClean="0">
              <a:solidFill>
                <a:schemeClr val="tx1">
                  <a:lumMod val="75000"/>
                  <a:lumOff val="25000"/>
                </a:schemeClr>
              </a:solidFill>
              <a:uFillTx/>
              <a:latin typeface="微软雅黑" panose="020B0503020204020204" charset="-122"/>
              <a:ea typeface="微软雅黑" panose="020B0503020204020204" charset="-122"/>
            </a:endParaRPr>
          </a:p>
        </p:txBody>
      </p:sp>
      <p:pic>
        <p:nvPicPr>
          <p:cNvPr id="44" name="图片 43" descr="图片-主标识"/>
          <p:cNvPicPr>
            <a:picLocks noChangeAspect="1"/>
          </p:cNvPicPr>
          <p:nvPr/>
        </p:nvPicPr>
        <p:blipFill>
          <a:blip r:embed="rId6" cstate="print"/>
          <a:stretch>
            <a:fillRect/>
          </a:stretch>
        </p:blipFill>
        <p:spPr>
          <a:xfrm>
            <a:off x="10796269" y="381190"/>
            <a:ext cx="1042670" cy="1030337"/>
          </a:xfrm>
          <a:prstGeom prst="rect">
            <a:avLst/>
          </a:prstGeom>
        </p:spPr>
      </p:pic>
    </p:spTree>
    <p:custDataLst>
      <p:tags r:id="rId7"/>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标题 1"/>
          <p:cNvSpPr>
            <a:spLocks noGrp="1"/>
          </p:cNvSpPr>
          <p:nvPr>
            <p:ph type="title"/>
          </p:nvPr>
        </p:nvSpPr>
        <p:spPr>
          <a:xfrm>
            <a:off x="476250" y="82550"/>
            <a:ext cx="6966857" cy="706755"/>
          </a:xfrm>
        </p:spPr>
        <p:txBody>
          <a:bodyPr>
            <a:normAutofit/>
          </a:bodyPr>
          <a:lstStyle/>
          <a:p>
            <a:pPr eaLnBrk="1" fontAlgn="auto" hangingPunct="1">
              <a:defRPr/>
            </a:pPr>
            <a:r>
              <a:rPr lang="zh-CN" altLang="en-US" sz="3200" b="1" dirty="0">
                <a:solidFill>
                  <a:srgbClr val="0075C2"/>
                </a:solidFill>
                <a:latin typeface="微软雅黑" panose="020B0503020204020204" charset="-122"/>
                <a:ea typeface="微软雅黑" panose="020B0503020204020204" charset="-122"/>
                <a:sym typeface="+mn-ea"/>
              </a:rPr>
              <a:t>三 </a:t>
            </a:r>
            <a:r>
              <a:rPr lang="zh-CN" altLang="en-US" sz="3200" b="1" smtClean="0">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3200" b="1" dirty="0">
                <a:solidFill>
                  <a:srgbClr val="0075C2"/>
                </a:solidFill>
                <a:latin typeface="微软雅黑" panose="020B0503020204020204" charset="-122"/>
                <a:ea typeface="微软雅黑" panose="020B0503020204020204" charset="-122"/>
                <a:sym typeface="+mn-ea"/>
              </a:rPr>
              <a:t>55SiCrA钢液洁净化工艺研究</a:t>
            </a:r>
            <a:r>
              <a:rPr lang="en-US" altLang="zh-CN" sz="3200" b="1"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rPr>
              <a:t> </a:t>
            </a:r>
            <a:endParaRPr lang="en-US" altLang="zh-CN" sz="3200" b="1" spc="0"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8" name="矩形 7"/>
          <p:cNvSpPr/>
          <p:nvPr>
            <p:custDataLst>
              <p:tags r:id="rId1"/>
            </p:custDataLst>
          </p:nvPr>
        </p:nvSpPr>
        <p:spPr>
          <a:xfrm>
            <a:off x="501650" y="784860"/>
            <a:ext cx="6185535" cy="441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p>
            <a:r>
              <a:rPr lang="en-US" b="1" dirty="0">
                <a:latin typeface="微软雅黑" panose="020B0503020204020204" charset="-122"/>
                <a:ea typeface="微软雅黑" panose="020B0503020204020204" charset="-122"/>
              </a:rPr>
              <a:t>RH</a:t>
            </a:r>
            <a:r>
              <a:rPr lang="zh-CN" altLang="en-US" b="1" dirty="0">
                <a:latin typeface="微软雅黑" panose="020B0503020204020204" charset="-122"/>
                <a:ea typeface="微软雅黑" panose="020B0503020204020204" charset="-122"/>
              </a:rPr>
              <a:t>真空处理工艺优化</a:t>
            </a:r>
            <a:endParaRPr lang="zh-CN" altLang="en-US" b="1" dirty="0">
              <a:latin typeface="微软雅黑" panose="020B0503020204020204" charset="-122"/>
              <a:ea typeface="微软雅黑" panose="020B0503020204020204" charset="-122"/>
            </a:endParaRPr>
          </a:p>
        </p:txBody>
      </p:sp>
      <p:sp>
        <p:nvSpPr>
          <p:cNvPr id="5" name="文本框 4"/>
          <p:cNvSpPr txBox="1"/>
          <p:nvPr/>
        </p:nvSpPr>
        <p:spPr>
          <a:xfrm>
            <a:off x="919480" y="1680210"/>
            <a:ext cx="10397490" cy="1419860"/>
          </a:xfrm>
          <a:prstGeom prst="rect">
            <a:avLst/>
          </a:prstGeom>
          <a:noFill/>
        </p:spPr>
        <p:txBody>
          <a:bodyPr wrap="square" rtlCol="0" anchor="t">
            <a:spAutoFit/>
          </a:bodyPr>
          <a:p>
            <a:pPr indent="0" algn="l">
              <a:lnSpc>
                <a:spcPct val="120000"/>
              </a:lnSpc>
              <a:buFont typeface="Wingdings" panose="05000000000000000000" charset="0"/>
              <a:buNone/>
            </a:pPr>
            <a:r>
              <a:rPr lang="en-US" spc="100" dirty="0" smtClean="0">
                <a:solidFill>
                  <a:schemeClr val="tx1">
                    <a:lumMod val="75000"/>
                    <a:lumOff val="25000"/>
                  </a:schemeClr>
                </a:solidFill>
                <a:uFillTx/>
                <a:latin typeface="微软雅黑" panose="020B0503020204020204" charset="-122"/>
                <a:ea typeface="微软雅黑" panose="020B0503020204020204" charset="-122"/>
              </a:rPr>
              <a:t>RH</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是有效的去除夹杂物和脱气的装备，真空处理过程避免了钢渣混冲，相较于</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VD</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，在夹杂物的控制方面有很大的优势。</a:t>
            </a:r>
            <a:r>
              <a:rPr spc="100" dirty="0" smtClean="0">
                <a:solidFill>
                  <a:schemeClr val="tx1">
                    <a:lumMod val="75000"/>
                    <a:lumOff val="25000"/>
                  </a:schemeClr>
                </a:solidFill>
                <a:uFillTx/>
                <a:latin typeface="微软雅黑" panose="020B0503020204020204" charset="-122"/>
                <a:ea typeface="微软雅黑" panose="020B0503020204020204" charset="-122"/>
              </a:rPr>
              <a:t>改变提升气体流量来改变钢水循环速率是常规手段</a:t>
            </a:r>
            <a:r>
              <a:rPr lang="zh-CN" spc="100" dirty="0" smtClean="0">
                <a:solidFill>
                  <a:schemeClr val="tx1">
                    <a:lumMod val="75000"/>
                    <a:lumOff val="25000"/>
                  </a:schemeClr>
                </a:solidFill>
                <a:uFillTx/>
                <a:latin typeface="微软雅黑" panose="020B0503020204020204" charset="-122"/>
                <a:ea typeface="微软雅黑" panose="020B0503020204020204" charset="-122"/>
              </a:rPr>
              <a:t>，计算不同提升气体流量和真空度下完成脱气的真空循环时间（循环因数选择</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5</a:t>
            </a:r>
            <a:r>
              <a:rPr lang="zh-CN" spc="100" dirty="0" smtClean="0">
                <a:solidFill>
                  <a:schemeClr val="tx1">
                    <a:lumMod val="75000"/>
                    <a:lumOff val="25000"/>
                  </a:schemeClr>
                </a:solidFill>
                <a:uFillTx/>
                <a:latin typeface="微软雅黑" panose="020B0503020204020204" charset="-122"/>
                <a:ea typeface="微软雅黑" panose="020B0503020204020204" charset="-122"/>
              </a:rPr>
              <a:t>），根据计算结果，石钢</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55SiCr</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实际</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RH</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处理过程高真空时间选择</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15-20min</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a:t>
            </a:r>
            <a:endParaRPr lang="zh-CN" altLang="en-US" spc="100" dirty="0" smtClean="0">
              <a:solidFill>
                <a:schemeClr val="tx1">
                  <a:lumMod val="75000"/>
                  <a:lumOff val="25000"/>
                </a:schemeClr>
              </a:solidFill>
              <a:uFillTx/>
              <a:latin typeface="微软雅黑" panose="020B0503020204020204" charset="-122"/>
              <a:ea typeface="微软雅黑" panose="020B0503020204020204" charset="-122"/>
            </a:endParaRPr>
          </a:p>
        </p:txBody>
      </p:sp>
      <p:pic>
        <p:nvPicPr>
          <p:cNvPr id="15" name="图片 14"/>
          <p:cNvPicPr>
            <a:picLocks noChangeAspect="1"/>
          </p:cNvPicPr>
          <p:nvPr>
            <p:custDataLst>
              <p:tags r:id="rId2"/>
            </p:custDataLst>
          </p:nvPr>
        </p:nvPicPr>
        <p:blipFill>
          <a:blip r:embed="rId3"/>
          <a:stretch>
            <a:fillRect/>
          </a:stretch>
        </p:blipFill>
        <p:spPr>
          <a:xfrm>
            <a:off x="906780" y="3582670"/>
            <a:ext cx="4743488" cy="2340000"/>
          </a:xfrm>
          <a:prstGeom prst="rect">
            <a:avLst/>
          </a:prstGeom>
        </p:spPr>
      </p:pic>
      <p:pic>
        <p:nvPicPr>
          <p:cNvPr id="4" name="图片 3"/>
          <p:cNvPicPr>
            <a:picLocks noChangeAspect="1"/>
          </p:cNvPicPr>
          <p:nvPr/>
        </p:nvPicPr>
        <p:blipFill>
          <a:blip r:embed="rId4"/>
          <a:stretch>
            <a:fillRect/>
          </a:stretch>
        </p:blipFill>
        <p:spPr>
          <a:xfrm>
            <a:off x="5741035" y="3631565"/>
            <a:ext cx="5344230" cy="2268000"/>
          </a:xfrm>
          <a:prstGeom prst="rect">
            <a:avLst/>
          </a:prstGeom>
        </p:spPr>
      </p:pic>
      <p:pic>
        <p:nvPicPr>
          <p:cNvPr id="44" name="图片 43" descr="图片-主标识"/>
          <p:cNvPicPr>
            <a:picLocks noChangeAspect="1"/>
          </p:cNvPicPr>
          <p:nvPr/>
        </p:nvPicPr>
        <p:blipFill>
          <a:blip r:embed="rId5" cstate="print"/>
          <a:stretch>
            <a:fillRect/>
          </a:stretch>
        </p:blipFill>
        <p:spPr>
          <a:xfrm>
            <a:off x="10796269" y="381190"/>
            <a:ext cx="1042670" cy="1030337"/>
          </a:xfrm>
          <a:prstGeom prst="rect">
            <a:avLst/>
          </a:prstGeom>
        </p:spPr>
      </p:pic>
    </p:spTree>
    <p:custDataLst>
      <p:tags r:id="rId6"/>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标题 1"/>
          <p:cNvSpPr>
            <a:spLocks noGrp="1"/>
          </p:cNvSpPr>
          <p:nvPr>
            <p:ph type="title"/>
          </p:nvPr>
        </p:nvSpPr>
        <p:spPr>
          <a:xfrm>
            <a:off x="476250" y="82550"/>
            <a:ext cx="6966857" cy="706755"/>
          </a:xfrm>
        </p:spPr>
        <p:txBody>
          <a:bodyPr>
            <a:normAutofit/>
          </a:bodyPr>
          <a:lstStyle/>
          <a:p>
            <a:pPr eaLnBrk="1" fontAlgn="auto" hangingPunct="1">
              <a:defRPr/>
            </a:pPr>
            <a:r>
              <a:rPr lang="zh-CN" altLang="en-US" sz="3200" b="1" dirty="0">
                <a:solidFill>
                  <a:srgbClr val="0075C2"/>
                </a:solidFill>
                <a:latin typeface="微软雅黑" panose="020B0503020204020204" charset="-122"/>
                <a:ea typeface="微软雅黑" panose="020B0503020204020204" charset="-122"/>
                <a:sym typeface="+mn-ea"/>
              </a:rPr>
              <a:t>三 </a:t>
            </a:r>
            <a:r>
              <a:rPr lang="zh-CN" altLang="en-US" sz="3200" b="1" smtClean="0">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3200" b="1" dirty="0">
                <a:solidFill>
                  <a:srgbClr val="0075C2"/>
                </a:solidFill>
                <a:latin typeface="微软雅黑" panose="020B0503020204020204" charset="-122"/>
                <a:ea typeface="微软雅黑" panose="020B0503020204020204" charset="-122"/>
                <a:sym typeface="+mn-ea"/>
              </a:rPr>
              <a:t>55SiCrA钢液洁净化工艺研究</a:t>
            </a:r>
            <a:r>
              <a:rPr lang="en-US" altLang="zh-CN" sz="3200" b="1"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rPr>
              <a:t> </a:t>
            </a:r>
            <a:endParaRPr lang="en-US" altLang="zh-CN" sz="3200" b="1" spc="0"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8" name="矩形 7"/>
          <p:cNvSpPr/>
          <p:nvPr>
            <p:custDataLst>
              <p:tags r:id="rId1"/>
            </p:custDataLst>
          </p:nvPr>
        </p:nvSpPr>
        <p:spPr>
          <a:xfrm>
            <a:off x="501650" y="784860"/>
            <a:ext cx="6185535" cy="441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p>
            <a:r>
              <a:rPr lang="en-US" altLang="zh-CN" b="1" dirty="0">
                <a:latin typeface="微软雅黑" panose="020B0503020204020204" charset="-122"/>
                <a:ea typeface="微软雅黑" panose="020B0503020204020204" charset="-122"/>
              </a:rPr>
              <a:t>RH</a:t>
            </a:r>
            <a:r>
              <a:rPr lang="zh-CN" altLang="en-US" b="1" dirty="0">
                <a:latin typeface="微软雅黑" panose="020B0503020204020204" charset="-122"/>
                <a:ea typeface="微软雅黑" panose="020B0503020204020204" charset="-122"/>
              </a:rPr>
              <a:t>真空处理工艺优化</a:t>
            </a:r>
            <a:endParaRPr lang="zh-CN" altLang="en-US" b="1" dirty="0">
              <a:latin typeface="微软雅黑" panose="020B0503020204020204" charset="-122"/>
              <a:ea typeface="微软雅黑" panose="020B0503020204020204" charset="-122"/>
            </a:endParaRPr>
          </a:p>
        </p:txBody>
      </p:sp>
      <p:pic>
        <p:nvPicPr>
          <p:cNvPr id="3" name="图片 2"/>
          <p:cNvPicPr>
            <a:picLocks noChangeAspect="1"/>
          </p:cNvPicPr>
          <p:nvPr/>
        </p:nvPicPr>
        <p:blipFill>
          <a:blip r:embed="rId2"/>
          <a:stretch>
            <a:fillRect/>
          </a:stretch>
        </p:blipFill>
        <p:spPr>
          <a:xfrm>
            <a:off x="553085" y="2724150"/>
            <a:ext cx="3512126" cy="2520000"/>
          </a:xfrm>
          <a:prstGeom prst="rect">
            <a:avLst/>
          </a:prstGeom>
        </p:spPr>
      </p:pic>
      <p:pic>
        <p:nvPicPr>
          <p:cNvPr id="4" name="图片 3"/>
          <p:cNvPicPr>
            <a:picLocks noChangeAspect="1"/>
          </p:cNvPicPr>
          <p:nvPr/>
        </p:nvPicPr>
        <p:blipFill>
          <a:blip r:embed="rId3"/>
          <a:stretch>
            <a:fillRect/>
          </a:stretch>
        </p:blipFill>
        <p:spPr>
          <a:xfrm>
            <a:off x="7522210" y="2724150"/>
            <a:ext cx="3406367" cy="2520000"/>
          </a:xfrm>
          <a:prstGeom prst="rect">
            <a:avLst/>
          </a:prstGeom>
        </p:spPr>
      </p:pic>
      <p:pic>
        <p:nvPicPr>
          <p:cNvPr id="5" name="图片 4"/>
          <p:cNvPicPr>
            <a:picLocks noChangeAspect="1"/>
          </p:cNvPicPr>
          <p:nvPr/>
        </p:nvPicPr>
        <p:blipFill>
          <a:blip r:embed="rId4"/>
          <a:stretch>
            <a:fillRect/>
          </a:stretch>
        </p:blipFill>
        <p:spPr>
          <a:xfrm>
            <a:off x="4065270" y="2724150"/>
            <a:ext cx="3529328" cy="2520000"/>
          </a:xfrm>
          <a:prstGeom prst="rect">
            <a:avLst/>
          </a:prstGeom>
        </p:spPr>
      </p:pic>
      <p:sp>
        <p:nvSpPr>
          <p:cNvPr id="6" name="文本框 5"/>
          <p:cNvSpPr txBox="1"/>
          <p:nvPr/>
        </p:nvSpPr>
        <p:spPr>
          <a:xfrm>
            <a:off x="902970" y="1490345"/>
            <a:ext cx="10397490" cy="755650"/>
          </a:xfrm>
          <a:prstGeom prst="rect">
            <a:avLst/>
          </a:prstGeom>
          <a:noFill/>
        </p:spPr>
        <p:txBody>
          <a:bodyPr wrap="square" rtlCol="0" anchor="t">
            <a:spAutoFit/>
          </a:bodyPr>
          <a:p>
            <a:pPr indent="0" algn="l">
              <a:lnSpc>
                <a:spcPct val="120000"/>
              </a:lnSpc>
              <a:buFont typeface="Wingdings" panose="05000000000000000000" charset="0"/>
              <a:buNone/>
            </a:pP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检测钢材气体含量，全氧平均</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5.2ppm</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，氮平均含量</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48.4ppm</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，氢平均含量</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0.6ppm</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，满足客户要求。</a:t>
            </a:r>
            <a:endParaRPr lang="zh-CN" altLang="en-US" spc="100" dirty="0" smtClean="0">
              <a:solidFill>
                <a:schemeClr val="tx1">
                  <a:lumMod val="75000"/>
                  <a:lumOff val="25000"/>
                </a:schemeClr>
              </a:solidFill>
              <a:uFillTx/>
              <a:latin typeface="微软雅黑" panose="020B0503020204020204" charset="-122"/>
              <a:ea typeface="微软雅黑" panose="020B0503020204020204" charset="-122"/>
            </a:endParaRPr>
          </a:p>
        </p:txBody>
      </p:sp>
      <p:sp>
        <p:nvSpPr>
          <p:cNvPr id="2" name="文本框 1"/>
          <p:cNvSpPr txBox="1"/>
          <p:nvPr/>
        </p:nvSpPr>
        <p:spPr>
          <a:xfrm>
            <a:off x="1142365" y="5382260"/>
            <a:ext cx="10397490" cy="423545"/>
          </a:xfrm>
          <a:prstGeom prst="rect">
            <a:avLst/>
          </a:prstGeom>
          <a:noFill/>
        </p:spPr>
        <p:txBody>
          <a:bodyPr wrap="square" rtlCol="0" anchor="t">
            <a:spAutoFit/>
          </a:bodyPr>
          <a:p>
            <a:pPr indent="0" algn="l">
              <a:lnSpc>
                <a:spcPct val="120000"/>
              </a:lnSpc>
              <a:buFont typeface="Wingdings" panose="05000000000000000000" charset="0"/>
              <a:buNone/>
            </a:pP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钢材气体含量检测。</a:t>
            </a:r>
            <a:endParaRPr lang="zh-CN" altLang="en-US" spc="100" dirty="0" smtClean="0">
              <a:solidFill>
                <a:schemeClr val="tx1">
                  <a:lumMod val="75000"/>
                  <a:lumOff val="25000"/>
                </a:schemeClr>
              </a:solidFill>
              <a:uFillTx/>
              <a:latin typeface="微软雅黑" panose="020B0503020204020204" charset="-122"/>
              <a:ea typeface="微软雅黑" panose="020B0503020204020204" charset="-122"/>
            </a:endParaRPr>
          </a:p>
        </p:txBody>
      </p:sp>
      <p:pic>
        <p:nvPicPr>
          <p:cNvPr id="44" name="图片 43" descr="图片-主标识"/>
          <p:cNvPicPr>
            <a:picLocks noChangeAspect="1"/>
          </p:cNvPicPr>
          <p:nvPr/>
        </p:nvPicPr>
        <p:blipFill>
          <a:blip r:embed="rId5" cstate="print"/>
          <a:stretch>
            <a:fillRect/>
          </a:stretch>
        </p:blipFill>
        <p:spPr>
          <a:xfrm>
            <a:off x="10796269" y="381190"/>
            <a:ext cx="1042670" cy="1030337"/>
          </a:xfrm>
          <a:prstGeom prst="rect">
            <a:avLst/>
          </a:prstGeom>
        </p:spPr>
      </p:pic>
    </p:spTree>
    <p:custDataLst>
      <p:tags r:id="rId6"/>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标题 1"/>
          <p:cNvSpPr>
            <a:spLocks noGrp="1"/>
          </p:cNvSpPr>
          <p:nvPr>
            <p:ph type="title"/>
          </p:nvPr>
        </p:nvSpPr>
        <p:spPr>
          <a:xfrm>
            <a:off x="476250" y="82550"/>
            <a:ext cx="6966857" cy="706755"/>
          </a:xfrm>
        </p:spPr>
        <p:txBody>
          <a:bodyPr>
            <a:normAutofit/>
          </a:bodyPr>
          <a:lstStyle/>
          <a:p>
            <a:pPr eaLnBrk="1" fontAlgn="auto" hangingPunct="1">
              <a:defRPr/>
            </a:pPr>
            <a:r>
              <a:rPr lang="zh-CN" altLang="en-US" sz="3200" b="1" dirty="0">
                <a:solidFill>
                  <a:srgbClr val="0075C2"/>
                </a:solidFill>
                <a:latin typeface="微软雅黑" panose="020B0503020204020204" charset="-122"/>
                <a:ea typeface="微软雅黑" panose="020B0503020204020204" charset="-122"/>
                <a:sym typeface="+mn-ea"/>
              </a:rPr>
              <a:t>三 </a:t>
            </a:r>
            <a:r>
              <a:rPr lang="zh-CN" altLang="en-US" sz="3200" b="1" smtClean="0">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3200" b="1" dirty="0">
                <a:solidFill>
                  <a:srgbClr val="0075C2"/>
                </a:solidFill>
                <a:latin typeface="微软雅黑" panose="020B0503020204020204" charset="-122"/>
                <a:ea typeface="微软雅黑" panose="020B0503020204020204" charset="-122"/>
                <a:sym typeface="+mn-ea"/>
              </a:rPr>
              <a:t>55SiCrA钢液洁净化工艺研究</a:t>
            </a:r>
            <a:r>
              <a:rPr lang="en-US" altLang="zh-CN" sz="3200" b="1"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rPr>
              <a:t> </a:t>
            </a:r>
            <a:endParaRPr lang="en-US" altLang="zh-CN" sz="3200" b="1" spc="0"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8" name="矩形 7"/>
          <p:cNvSpPr/>
          <p:nvPr>
            <p:custDataLst>
              <p:tags r:id="rId1"/>
            </p:custDataLst>
          </p:nvPr>
        </p:nvSpPr>
        <p:spPr>
          <a:xfrm>
            <a:off x="501650" y="784860"/>
            <a:ext cx="6185535" cy="441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p>
            <a:r>
              <a:rPr lang="zh-CN" altLang="en-US" b="1" dirty="0">
                <a:latin typeface="微软雅黑" panose="020B0503020204020204" charset="-122"/>
                <a:ea typeface="微软雅黑" panose="020B0503020204020204" charset="-122"/>
              </a:rPr>
              <a:t>连铸保护浇铸</a:t>
            </a:r>
            <a:endParaRPr lang="zh-CN" altLang="en-US" b="1" dirty="0">
              <a:latin typeface="微软雅黑" panose="020B0503020204020204" charset="-122"/>
              <a:ea typeface="微软雅黑" panose="020B0503020204020204" charset="-122"/>
            </a:endParaRPr>
          </a:p>
        </p:txBody>
      </p:sp>
      <p:sp>
        <p:nvSpPr>
          <p:cNvPr id="7" name="文本框 6"/>
          <p:cNvSpPr txBox="1"/>
          <p:nvPr/>
        </p:nvSpPr>
        <p:spPr>
          <a:xfrm>
            <a:off x="902970" y="1490345"/>
            <a:ext cx="10397490" cy="1751965"/>
          </a:xfrm>
          <a:prstGeom prst="rect">
            <a:avLst/>
          </a:prstGeom>
          <a:noFill/>
        </p:spPr>
        <p:txBody>
          <a:bodyPr wrap="square" rtlCol="0" anchor="t">
            <a:spAutoFit/>
          </a:bodyPr>
          <a:p>
            <a:pPr indent="0" algn="l">
              <a:lnSpc>
                <a:spcPct val="120000"/>
              </a:lnSpc>
              <a:buFont typeface="Wingdings" panose="05000000000000000000" charset="0"/>
              <a:buNone/>
            </a:pPr>
            <a:r>
              <a:rPr spc="100" dirty="0" smtClean="0">
                <a:solidFill>
                  <a:schemeClr val="tx1">
                    <a:lumMod val="75000"/>
                    <a:lumOff val="25000"/>
                  </a:schemeClr>
                </a:solidFill>
                <a:uFillTx/>
                <a:latin typeface="微软雅黑" panose="020B0503020204020204" charset="-122"/>
                <a:ea typeface="微软雅黑" panose="020B0503020204020204" charset="-122"/>
              </a:rPr>
              <a:t>结晶器采用自动加渣装置，保证黑面操作，减少液面波动，使用微碳吸渣剂。大包剩钢3-5t，其目的是防止大包液面下降造成卷渣，大包下渣采用3级检测精度。</a:t>
            </a:r>
            <a:endParaRPr spc="100" dirty="0" smtClean="0">
              <a:solidFill>
                <a:schemeClr val="tx1">
                  <a:lumMod val="75000"/>
                  <a:lumOff val="25000"/>
                </a:schemeClr>
              </a:solidFill>
              <a:uFillTx/>
              <a:latin typeface="微软雅黑" panose="020B0503020204020204" charset="-122"/>
              <a:ea typeface="微软雅黑" panose="020B0503020204020204" charset="-122"/>
            </a:endParaRPr>
          </a:p>
          <a:p>
            <a:pPr indent="0" algn="l">
              <a:lnSpc>
                <a:spcPct val="120000"/>
              </a:lnSpc>
              <a:buFont typeface="Wingdings" panose="05000000000000000000" charset="0"/>
              <a:buNone/>
            </a:pPr>
            <a:r>
              <a:rPr spc="100" dirty="0" smtClean="0">
                <a:solidFill>
                  <a:schemeClr val="tx1">
                    <a:lumMod val="75000"/>
                    <a:lumOff val="25000"/>
                  </a:schemeClr>
                </a:solidFill>
                <a:uFillTx/>
                <a:latin typeface="微软雅黑" panose="020B0503020204020204" charset="-122"/>
                <a:ea typeface="微软雅黑" panose="020B0503020204020204" charset="-122"/>
              </a:rPr>
              <a:t>中包加盖</a:t>
            </a:r>
            <a:r>
              <a:rPr lang="zh-CN" spc="100" dirty="0" smtClean="0">
                <a:solidFill>
                  <a:schemeClr val="tx1">
                    <a:lumMod val="75000"/>
                    <a:lumOff val="25000"/>
                  </a:schemeClr>
                </a:solidFill>
                <a:uFillTx/>
                <a:latin typeface="微软雅黑" panose="020B0503020204020204" charset="-122"/>
                <a:ea typeface="微软雅黑" panose="020B0503020204020204" charset="-122"/>
              </a:rPr>
              <a:t>，</a:t>
            </a:r>
            <a:r>
              <a:rPr spc="100" dirty="0" smtClean="0">
                <a:solidFill>
                  <a:schemeClr val="tx1">
                    <a:lumMod val="75000"/>
                    <a:lumOff val="25000"/>
                  </a:schemeClr>
                </a:solidFill>
                <a:uFillTx/>
                <a:latin typeface="微软雅黑" panose="020B0503020204020204" charset="-122"/>
                <a:ea typeface="微软雅黑" panose="020B0503020204020204" charset="-122"/>
              </a:rPr>
              <a:t>在中间包盖上设置钢水注入孔、塞棒孔、中间包烘烤孔及吊装用吊环。在中包盖沿与中包本体缝隙处配置密封条。“中间包整体盖板吹氩+密封”技术的特点是：氩气经吹氩导管吹入中间包，形成氩气氛围，将中间包内钢液与空气隔开，避免二次氧化。</a:t>
            </a:r>
            <a:endParaRPr spc="100" dirty="0" smtClean="0">
              <a:solidFill>
                <a:schemeClr val="tx1">
                  <a:lumMod val="75000"/>
                  <a:lumOff val="25000"/>
                </a:schemeClr>
              </a:solidFill>
              <a:uFillTx/>
              <a:latin typeface="微软雅黑" panose="020B0503020204020204" charset="-122"/>
              <a:ea typeface="微软雅黑" panose="020B0503020204020204" charset="-122"/>
            </a:endParaRPr>
          </a:p>
        </p:txBody>
      </p:sp>
      <p:pic>
        <p:nvPicPr>
          <p:cNvPr id="2" name="图片 1"/>
          <p:cNvPicPr>
            <a:picLocks noChangeAspect="1"/>
          </p:cNvPicPr>
          <p:nvPr/>
        </p:nvPicPr>
        <p:blipFill>
          <a:blip r:embed="rId2"/>
          <a:stretch>
            <a:fillRect/>
          </a:stretch>
        </p:blipFill>
        <p:spPr>
          <a:xfrm>
            <a:off x="1282700" y="3653790"/>
            <a:ext cx="3838500" cy="2880000"/>
          </a:xfrm>
          <a:prstGeom prst="rect">
            <a:avLst/>
          </a:prstGeom>
        </p:spPr>
      </p:pic>
      <p:pic>
        <p:nvPicPr>
          <p:cNvPr id="9" name="图片 8"/>
          <p:cNvPicPr>
            <a:picLocks noChangeAspect="1"/>
          </p:cNvPicPr>
          <p:nvPr/>
        </p:nvPicPr>
        <p:blipFill>
          <a:blip r:embed="rId3"/>
          <a:stretch>
            <a:fillRect/>
          </a:stretch>
        </p:blipFill>
        <p:spPr>
          <a:xfrm>
            <a:off x="6503035" y="3653790"/>
            <a:ext cx="3883500" cy="2880000"/>
          </a:xfrm>
          <a:prstGeom prst="rect">
            <a:avLst/>
          </a:prstGeom>
        </p:spPr>
      </p:pic>
      <p:pic>
        <p:nvPicPr>
          <p:cNvPr id="44" name="图片 43" descr="图片-主标识"/>
          <p:cNvPicPr>
            <a:picLocks noChangeAspect="1"/>
          </p:cNvPicPr>
          <p:nvPr/>
        </p:nvPicPr>
        <p:blipFill>
          <a:blip r:embed="rId4" cstate="print"/>
          <a:stretch>
            <a:fillRect/>
          </a:stretch>
        </p:blipFill>
        <p:spPr>
          <a:xfrm>
            <a:off x="10796269" y="381190"/>
            <a:ext cx="1042670" cy="1030337"/>
          </a:xfrm>
          <a:prstGeom prst="rect">
            <a:avLst/>
          </a:prstGeom>
        </p:spPr>
      </p:pic>
    </p:spTree>
    <p:custDataLst>
      <p:tags r:id="rId5"/>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标题 1"/>
          <p:cNvSpPr>
            <a:spLocks noGrp="1"/>
          </p:cNvSpPr>
          <p:nvPr>
            <p:ph type="title"/>
          </p:nvPr>
        </p:nvSpPr>
        <p:spPr>
          <a:xfrm>
            <a:off x="476250" y="82550"/>
            <a:ext cx="6966857" cy="706755"/>
          </a:xfrm>
        </p:spPr>
        <p:txBody>
          <a:bodyPr>
            <a:normAutofit/>
          </a:bodyPr>
          <a:lstStyle/>
          <a:p>
            <a:pPr eaLnBrk="1" fontAlgn="auto" hangingPunct="1">
              <a:defRPr/>
            </a:pPr>
            <a:r>
              <a:rPr lang="zh-CN" altLang="en-US" sz="3200" b="1" dirty="0">
                <a:solidFill>
                  <a:srgbClr val="0075C2"/>
                </a:solidFill>
                <a:latin typeface="微软雅黑" panose="020B0503020204020204" charset="-122"/>
                <a:ea typeface="微软雅黑" panose="020B0503020204020204" charset="-122"/>
                <a:sym typeface="+mn-ea"/>
              </a:rPr>
              <a:t>三 </a:t>
            </a:r>
            <a:r>
              <a:rPr lang="zh-CN" altLang="en-US" sz="3200" b="1" smtClean="0">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3200" b="1" dirty="0">
                <a:solidFill>
                  <a:srgbClr val="0075C2"/>
                </a:solidFill>
                <a:latin typeface="微软雅黑" panose="020B0503020204020204" charset="-122"/>
                <a:ea typeface="微软雅黑" panose="020B0503020204020204" charset="-122"/>
                <a:sym typeface="+mn-ea"/>
              </a:rPr>
              <a:t>55SiCrA钢液洁净化工艺研究</a:t>
            </a:r>
            <a:r>
              <a:rPr lang="en-US" altLang="zh-CN" sz="3200" b="1"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rPr>
              <a:t> </a:t>
            </a:r>
            <a:endParaRPr lang="en-US" altLang="zh-CN" sz="3200" b="1" spc="0"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8" name="矩形 7"/>
          <p:cNvSpPr/>
          <p:nvPr>
            <p:custDataLst>
              <p:tags r:id="rId1"/>
            </p:custDataLst>
          </p:nvPr>
        </p:nvSpPr>
        <p:spPr>
          <a:xfrm>
            <a:off x="501650" y="784860"/>
            <a:ext cx="6185535" cy="441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p>
            <a:r>
              <a:rPr lang="zh-CN" altLang="en-US" b="1" dirty="0">
                <a:latin typeface="微软雅黑" panose="020B0503020204020204" charset="-122"/>
                <a:ea typeface="微软雅黑" panose="020B0503020204020204" charset="-122"/>
              </a:rPr>
              <a:t>钢材夹杂物检测</a:t>
            </a:r>
            <a:endParaRPr lang="zh-CN" altLang="en-US" b="1" dirty="0">
              <a:latin typeface="微软雅黑" panose="020B0503020204020204" charset="-122"/>
              <a:ea typeface="微软雅黑" panose="020B0503020204020204" charset="-122"/>
            </a:endParaRPr>
          </a:p>
        </p:txBody>
      </p:sp>
      <p:sp>
        <p:nvSpPr>
          <p:cNvPr id="6" name="文本框 5"/>
          <p:cNvSpPr txBox="1"/>
          <p:nvPr/>
        </p:nvSpPr>
        <p:spPr>
          <a:xfrm>
            <a:off x="919480" y="1490345"/>
            <a:ext cx="10397490" cy="423545"/>
          </a:xfrm>
          <a:prstGeom prst="rect">
            <a:avLst/>
          </a:prstGeom>
          <a:noFill/>
        </p:spPr>
        <p:txBody>
          <a:bodyPr wrap="square" rtlCol="0" anchor="t">
            <a:spAutoFit/>
          </a:bodyPr>
          <a:p>
            <a:pPr indent="0" algn="l">
              <a:lnSpc>
                <a:spcPct val="120000"/>
              </a:lnSpc>
              <a:buFont typeface="Wingdings" panose="05000000000000000000" charset="0"/>
              <a:buNone/>
            </a:pPr>
            <a:r>
              <a:rPr lang="zh-CN" altLang="en-US" spc="100" dirty="0" smtClean="0">
                <a:solidFill>
                  <a:schemeClr val="tx1"/>
                </a:solidFill>
                <a:uFillTx/>
                <a:latin typeface="微软雅黑" panose="020B0503020204020204" charset="-122"/>
                <a:ea typeface="微软雅黑" panose="020B0503020204020204" charset="-122"/>
              </a:rPr>
              <a:t>检测了</a:t>
            </a:r>
            <a:r>
              <a:rPr lang="en-US" altLang="zh-CN" spc="100" dirty="0" smtClean="0">
                <a:solidFill>
                  <a:schemeClr val="tx1"/>
                </a:solidFill>
                <a:uFillTx/>
                <a:latin typeface="微软雅黑" panose="020B0503020204020204" charset="-122"/>
                <a:ea typeface="微软雅黑" panose="020B0503020204020204" charset="-122"/>
              </a:rPr>
              <a:t>50</a:t>
            </a:r>
            <a:r>
              <a:rPr lang="zh-CN" altLang="en-US" spc="100" dirty="0" smtClean="0">
                <a:solidFill>
                  <a:schemeClr val="tx1"/>
                </a:solidFill>
                <a:uFillTx/>
                <a:latin typeface="微软雅黑" panose="020B0503020204020204" charset="-122"/>
                <a:ea typeface="微软雅黑" panose="020B0503020204020204" charset="-122"/>
              </a:rPr>
              <a:t>炉</a:t>
            </a:r>
            <a:r>
              <a:rPr lang="en-US" altLang="zh-CN" spc="100" dirty="0" smtClean="0">
                <a:solidFill>
                  <a:schemeClr val="tx1"/>
                </a:solidFill>
                <a:uFillTx/>
                <a:latin typeface="微软雅黑" panose="020B0503020204020204" charset="-122"/>
                <a:ea typeface="微软雅黑" panose="020B0503020204020204" charset="-122"/>
              </a:rPr>
              <a:t>55SiCrA</a:t>
            </a:r>
            <a:r>
              <a:rPr lang="zh-CN" altLang="en-US" spc="100" dirty="0" smtClean="0">
                <a:solidFill>
                  <a:schemeClr val="tx1"/>
                </a:solidFill>
                <a:uFillTx/>
                <a:latin typeface="微软雅黑" panose="020B0503020204020204" charset="-122"/>
                <a:ea typeface="微软雅黑" panose="020B0503020204020204" charset="-122"/>
              </a:rPr>
              <a:t>钢材夹杂物，评级结果均满足用户要求，达到国内一流水平。</a:t>
            </a:r>
            <a:endParaRPr lang="zh-CN" altLang="en-US" spc="100" dirty="0" smtClean="0">
              <a:solidFill>
                <a:schemeClr val="tx1"/>
              </a:solidFill>
              <a:uFillTx/>
              <a:latin typeface="微软雅黑" panose="020B0503020204020204" charset="-122"/>
              <a:ea typeface="微软雅黑" panose="020B0503020204020204" charset="-122"/>
            </a:endParaRPr>
          </a:p>
        </p:txBody>
      </p:sp>
      <p:graphicFrame>
        <p:nvGraphicFramePr>
          <p:cNvPr id="2" name="表格 1"/>
          <p:cNvGraphicFramePr/>
          <p:nvPr>
            <p:custDataLst>
              <p:tags r:id="rId2"/>
            </p:custDataLst>
          </p:nvPr>
        </p:nvGraphicFramePr>
        <p:xfrm>
          <a:off x="919480" y="2835910"/>
          <a:ext cx="9782810" cy="2453640"/>
        </p:xfrm>
        <a:graphic>
          <a:graphicData uri="http://schemas.openxmlformats.org/drawingml/2006/table">
            <a:tbl>
              <a:tblPr firstRow="1" bandRow="1">
                <a:tableStyleId>{5940675A-B579-460E-94D1-54222C63F5DA}</a:tableStyleId>
              </a:tblPr>
              <a:tblGrid>
                <a:gridCol w="1090615"/>
                <a:gridCol w="1090615"/>
                <a:gridCol w="1087794"/>
                <a:gridCol w="1085215"/>
                <a:gridCol w="1086423"/>
                <a:gridCol w="1084409"/>
                <a:gridCol w="1084972"/>
                <a:gridCol w="1088358"/>
                <a:gridCol w="1084409"/>
              </a:tblGrid>
              <a:tr h="350520">
                <a:tc rowSpan="2">
                  <a:txBody>
                    <a:bodyPr/>
                    <a:p>
                      <a:pPr indent="0" algn="ctr">
                        <a:buNone/>
                      </a:pPr>
                      <a:r>
                        <a:rPr lang="zh-CN" altLang="en-US" sz="1600" b="0">
                          <a:latin typeface="Arial" panose="020B0604020202020204" pitchFamily="34" charset="0"/>
                          <a:ea typeface="微软雅黑" panose="020B0503020204020204" charset="-122"/>
                          <a:cs typeface="Arial" panose="020B0604020202020204" pitchFamily="34" charset="0"/>
                        </a:rPr>
                        <a:t>统计</a:t>
                      </a:r>
                      <a:endParaRPr lang="zh-CN"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2">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A</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2">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B</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2">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C</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2">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D</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350520">
                <a:tc vMerge="1">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仿宋" panose="02010609060101010101" charset="-122"/>
                        </a:rPr>
                        <a:t>细系</a:t>
                      </a:r>
                      <a:endParaRPr lang="en-US" altLang="en-US" sz="1600" b="0">
                        <a:latin typeface="Arial" panose="020B0604020202020204" pitchFamily="34" charset="0"/>
                        <a:ea typeface="微软雅黑" panose="020B050302020402020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仿宋" panose="02010609060101010101" charset="-122"/>
                        </a:rPr>
                        <a:t>粗系</a:t>
                      </a:r>
                      <a:endParaRPr lang="en-US" altLang="en-US" sz="1600" b="0">
                        <a:latin typeface="Arial" panose="020B0604020202020204" pitchFamily="34" charset="0"/>
                        <a:ea typeface="微软雅黑" panose="020B050302020402020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仿宋" panose="02010609060101010101" charset="-122"/>
                        </a:rPr>
                        <a:t>细系</a:t>
                      </a:r>
                      <a:endParaRPr lang="en-US" altLang="en-US" sz="1600" b="0">
                        <a:latin typeface="Arial" panose="020B0604020202020204" pitchFamily="34" charset="0"/>
                        <a:ea typeface="微软雅黑" panose="020B050302020402020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仿宋" panose="02010609060101010101" charset="-122"/>
                        </a:rPr>
                        <a:t>粗系</a:t>
                      </a:r>
                      <a:endParaRPr lang="en-US" altLang="en-US" sz="1600" b="0">
                        <a:latin typeface="Arial" panose="020B0604020202020204" pitchFamily="34" charset="0"/>
                        <a:ea typeface="微软雅黑" panose="020B050302020402020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仿宋" panose="02010609060101010101" charset="-122"/>
                        </a:rPr>
                        <a:t>细系</a:t>
                      </a:r>
                      <a:endParaRPr lang="en-US" altLang="en-US" sz="1600" b="0">
                        <a:latin typeface="Arial" panose="020B0604020202020204" pitchFamily="34" charset="0"/>
                        <a:ea typeface="微软雅黑" panose="020B050302020402020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仿宋" panose="02010609060101010101" charset="-122"/>
                        </a:rPr>
                        <a:t>粗系</a:t>
                      </a:r>
                      <a:endParaRPr lang="en-US" altLang="en-US" sz="1600" b="0">
                        <a:latin typeface="Arial" panose="020B0604020202020204" pitchFamily="34" charset="0"/>
                        <a:ea typeface="微软雅黑" panose="020B050302020402020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仿宋" panose="02010609060101010101" charset="-122"/>
                        </a:rPr>
                        <a:t>细系</a:t>
                      </a:r>
                      <a:endParaRPr lang="en-US" altLang="en-US" sz="1600" b="0">
                        <a:latin typeface="Arial" panose="020B0604020202020204" pitchFamily="34" charset="0"/>
                        <a:ea typeface="微软雅黑" panose="020B050302020402020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仿宋" panose="02010609060101010101" charset="-122"/>
                        </a:rPr>
                        <a:t>粗系</a:t>
                      </a:r>
                      <a:endParaRPr lang="en-US" altLang="en-US" sz="1600" b="0">
                        <a:latin typeface="Arial" panose="020B0604020202020204" pitchFamily="34" charset="0"/>
                        <a:ea typeface="微软雅黑" panose="020B050302020402020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0520">
                <a:tc>
                  <a:txBody>
                    <a:bodyPr/>
                    <a:p>
                      <a:pPr indent="0" algn="ctr">
                        <a:buNone/>
                      </a:pPr>
                      <a:r>
                        <a:rPr lang="zh-CN" altLang="en-US" sz="1600" b="0">
                          <a:latin typeface="Arial" panose="020B0604020202020204" pitchFamily="34" charset="0"/>
                          <a:ea typeface="微软雅黑" panose="020B0503020204020204" charset="-122"/>
                          <a:cs typeface="Arial" panose="020B0604020202020204" pitchFamily="34" charset="0"/>
                        </a:rPr>
                        <a:t>标准</a:t>
                      </a:r>
                      <a:endParaRPr lang="zh-CN"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≤1.5</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≤1.0</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≤1.5</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≤1.0</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≤1.0</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≤1.0</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≤1.0</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≤0.5</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50520">
                <a:tc>
                  <a:txBody>
                    <a:bodyPr/>
                    <a:p>
                      <a:pPr indent="0" algn="ctr">
                        <a:buNone/>
                      </a:pPr>
                      <a:r>
                        <a:rPr lang="en-US" altLang="zh-CN" sz="1600" b="0">
                          <a:latin typeface="Arial" panose="020B0604020202020204" pitchFamily="34" charset="0"/>
                          <a:ea typeface="微软雅黑" panose="020B0503020204020204" charset="-122"/>
                          <a:cs typeface="Arial" panose="020B0604020202020204" pitchFamily="34" charset="0"/>
                        </a:rPr>
                        <a:t>Mean</a:t>
                      </a:r>
                      <a:endParaRPr lang="en-US" altLang="zh-CN"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altLang="en-US" sz="1600" b="0">
                          <a:latin typeface="Arial" panose="020B0604020202020204" pitchFamily="34" charset="0"/>
                          <a:ea typeface="微软雅黑" panose="020B0503020204020204" charset="-122"/>
                          <a:cs typeface="Arial" panose="020B0604020202020204" pitchFamily="34" charset="0"/>
                        </a:rPr>
                        <a:t>1</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altLang="en-US" sz="1600" b="0">
                          <a:latin typeface="Arial" panose="020B0604020202020204" pitchFamily="34" charset="0"/>
                          <a:ea typeface="微软雅黑" panose="020B0503020204020204" charset="-122"/>
                          <a:cs typeface="Arial" panose="020B0604020202020204" pitchFamily="34" charset="0"/>
                        </a:rPr>
                        <a:t>0</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altLang="en-US" sz="1600" b="0">
                          <a:latin typeface="Arial" panose="020B0604020202020204" pitchFamily="34" charset="0"/>
                          <a:ea typeface="微软雅黑" panose="020B0503020204020204" charset="-122"/>
                          <a:cs typeface="Arial" panose="020B0604020202020204" pitchFamily="34" charset="0"/>
                        </a:rPr>
                        <a:t>0.5</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altLang="en-US" sz="1600" b="0">
                          <a:latin typeface="Arial" panose="020B0604020202020204" pitchFamily="34" charset="0"/>
                          <a:ea typeface="微软雅黑" panose="020B0503020204020204" charset="-122"/>
                          <a:cs typeface="Arial" panose="020B0604020202020204" pitchFamily="34" charset="0"/>
                        </a:rPr>
                        <a:t>0</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altLang="en-US" sz="1600" b="0">
                          <a:latin typeface="Arial" panose="020B0604020202020204" pitchFamily="34" charset="0"/>
                          <a:ea typeface="微软雅黑" panose="020B0503020204020204" charset="-122"/>
                          <a:cs typeface="Arial" panose="020B0604020202020204" pitchFamily="34" charset="0"/>
                        </a:rPr>
                        <a:t>0</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altLang="en-US" sz="1600" b="0">
                          <a:latin typeface="Arial" panose="020B0604020202020204" pitchFamily="34" charset="0"/>
                          <a:ea typeface="微软雅黑" panose="020B0503020204020204" charset="-122"/>
                          <a:cs typeface="Arial" panose="020B0604020202020204" pitchFamily="34" charset="0"/>
                        </a:rPr>
                        <a:t>0</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altLang="en-US" sz="1600" b="0">
                          <a:latin typeface="Arial" panose="020B0604020202020204" pitchFamily="34" charset="0"/>
                          <a:ea typeface="微软雅黑" panose="020B0503020204020204" charset="-122"/>
                          <a:cs typeface="Arial" panose="020B0604020202020204" pitchFamily="34" charset="0"/>
                        </a:rPr>
                        <a:t>1</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altLang="en-US" sz="1600" b="0">
                          <a:latin typeface="Arial" panose="020B0604020202020204" pitchFamily="34" charset="0"/>
                          <a:ea typeface="微软雅黑" panose="020B0503020204020204" charset="-122"/>
                          <a:cs typeface="Arial" panose="020B0604020202020204" pitchFamily="34" charset="0"/>
                        </a:rPr>
                        <a:t>0.5</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pic>
        <p:nvPicPr>
          <p:cNvPr id="44" name="图片 43" descr="图片-主标识"/>
          <p:cNvPicPr>
            <a:picLocks noChangeAspect="1"/>
          </p:cNvPicPr>
          <p:nvPr/>
        </p:nvPicPr>
        <p:blipFill>
          <a:blip r:embed="rId3" cstate="print"/>
          <a:stretch>
            <a:fillRect/>
          </a:stretch>
        </p:blipFill>
        <p:spPr>
          <a:xfrm>
            <a:off x="10796269" y="381190"/>
            <a:ext cx="1042670" cy="1030337"/>
          </a:xfrm>
          <a:prstGeom prst="rect">
            <a:avLst/>
          </a:prstGeom>
        </p:spPr>
      </p:pic>
    </p:spTree>
    <p:custDataLst>
      <p:tags r:id="rId4"/>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标题 1"/>
          <p:cNvSpPr>
            <a:spLocks noGrp="1"/>
          </p:cNvSpPr>
          <p:nvPr>
            <p:ph type="title"/>
          </p:nvPr>
        </p:nvSpPr>
        <p:spPr>
          <a:xfrm>
            <a:off x="476250" y="82550"/>
            <a:ext cx="6966857" cy="706755"/>
          </a:xfrm>
        </p:spPr>
        <p:txBody>
          <a:bodyPr>
            <a:normAutofit/>
          </a:bodyPr>
          <a:lstStyle/>
          <a:p>
            <a:pPr eaLnBrk="1" fontAlgn="auto" hangingPunct="1">
              <a:defRPr/>
            </a:pPr>
            <a:r>
              <a:rPr lang="zh-CN" altLang="en-US" sz="3200" b="1" dirty="0">
                <a:solidFill>
                  <a:srgbClr val="0075C2"/>
                </a:solidFill>
                <a:latin typeface="微软雅黑" panose="020B0503020204020204" charset="-122"/>
                <a:ea typeface="微软雅黑" panose="020B0503020204020204" charset="-122"/>
                <a:sym typeface="+mn-ea"/>
              </a:rPr>
              <a:t>四</a:t>
            </a:r>
            <a:r>
              <a:rPr lang="en-US" altLang="zh-CN" sz="3200" b="1" dirty="0">
                <a:solidFill>
                  <a:srgbClr val="0075C2"/>
                </a:solidFill>
                <a:latin typeface="微软雅黑" panose="020B0503020204020204" charset="-122"/>
                <a:ea typeface="微软雅黑" panose="020B0503020204020204" charset="-122"/>
                <a:sym typeface="+mn-ea"/>
              </a:rPr>
              <a:t>   </a:t>
            </a:r>
            <a:r>
              <a:rPr lang="zh-CN" altLang="en-US" sz="3200" b="1" dirty="0">
                <a:solidFill>
                  <a:srgbClr val="0075C2"/>
                </a:solidFill>
                <a:latin typeface="微软雅黑" panose="020B0503020204020204" charset="-122"/>
                <a:ea typeface="微软雅黑" panose="020B0503020204020204" charset="-122"/>
                <a:sym typeface="+mn-ea"/>
              </a:rPr>
              <a:t>创新创效情况</a:t>
            </a:r>
            <a:r>
              <a:rPr lang="en-US" altLang="zh-CN" sz="3200" b="1"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rPr>
              <a:t> </a:t>
            </a:r>
            <a:endParaRPr lang="en-US" altLang="zh-CN" sz="3200" b="1" spc="0"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8" name="矩形 7"/>
          <p:cNvSpPr/>
          <p:nvPr>
            <p:custDataLst>
              <p:tags r:id="rId1"/>
            </p:custDataLst>
          </p:nvPr>
        </p:nvSpPr>
        <p:spPr>
          <a:xfrm>
            <a:off x="501650" y="784860"/>
            <a:ext cx="6185535" cy="441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p>
            <a:r>
              <a:rPr lang="zh-CN" altLang="en-US" b="1" dirty="0">
                <a:latin typeface="微软雅黑" panose="020B0503020204020204" charset="-122"/>
                <a:ea typeface="微软雅黑" panose="020B0503020204020204" charset="-122"/>
              </a:rPr>
              <a:t>创新点</a:t>
            </a:r>
            <a:endParaRPr lang="zh-CN" altLang="en-US" b="1" dirty="0">
              <a:latin typeface="微软雅黑" panose="020B0503020204020204" charset="-122"/>
              <a:ea typeface="微软雅黑" panose="020B0503020204020204" charset="-122"/>
            </a:endParaRPr>
          </a:p>
        </p:txBody>
      </p:sp>
      <p:sp>
        <p:nvSpPr>
          <p:cNvPr id="2" name="文本框 1"/>
          <p:cNvSpPr txBox="1"/>
          <p:nvPr/>
        </p:nvSpPr>
        <p:spPr>
          <a:xfrm>
            <a:off x="501650" y="1455420"/>
            <a:ext cx="10462260" cy="4246245"/>
          </a:xfrm>
          <a:prstGeom prst="rect">
            <a:avLst/>
          </a:prstGeom>
          <a:noFill/>
        </p:spPr>
        <p:txBody>
          <a:bodyPr wrap="square" rtlCol="0">
            <a:spAutoFit/>
          </a:bodyPr>
          <a:p>
            <a:pPr marL="285750" indent="-285750" fontAlgn="auto">
              <a:lnSpc>
                <a:spcPct val="150000"/>
              </a:lnSpc>
              <a:buFont typeface="Wingdings" panose="05000000000000000000" charset="0"/>
              <a:buChar char="p"/>
            </a:pPr>
            <a:r>
              <a:rPr lang="zh-CN" altLang="en-US"/>
              <a:t>低碱度渣、低Als控制夹杂物塑性化</a:t>
            </a:r>
            <a:endParaRPr lang="zh-CN" altLang="en-US"/>
          </a:p>
          <a:p>
            <a:pPr marL="342900" indent="-342900" fontAlgn="auto">
              <a:lnSpc>
                <a:spcPct val="150000"/>
              </a:lnSpc>
              <a:buFont typeface="+mj-lt"/>
              <a:buAutoNum type="alphaLcParenR"/>
            </a:pPr>
            <a:r>
              <a:rPr lang="zh-CN" altLang="en-US"/>
              <a:t>脱氧合金化：使用无Al硅锰脱氧，同时使用低Al、低Ti物料。硅铁的调整集中在精炼前期完成。</a:t>
            </a:r>
            <a:endParaRPr lang="zh-CN" altLang="en-US"/>
          </a:p>
          <a:p>
            <a:pPr marL="342900" indent="-342900" fontAlgn="auto">
              <a:lnSpc>
                <a:spcPct val="150000"/>
              </a:lnSpc>
              <a:buFont typeface="+mj-lt"/>
              <a:buAutoNum type="alphaLcParenR"/>
            </a:pPr>
            <a:r>
              <a:rPr lang="zh-CN" altLang="en-US"/>
              <a:t>精炼造渣制度：造碱度偏高的还原渣脱硫，后通过添加预制低碱度硅酸盐精炼渣（R=0.8）和石英砂来降低碱度。</a:t>
            </a:r>
            <a:endParaRPr lang="zh-CN" altLang="en-US"/>
          </a:p>
          <a:p>
            <a:pPr marL="285750" indent="-285750" fontAlgn="auto">
              <a:lnSpc>
                <a:spcPct val="150000"/>
              </a:lnSpc>
              <a:buFont typeface="Wingdings" panose="05000000000000000000" charset="0"/>
              <a:buChar char="p"/>
            </a:pPr>
            <a:r>
              <a:rPr lang="zh-CN" altLang="en-US"/>
              <a:t>精炼-连铸钢水洁净化生产技术</a:t>
            </a:r>
            <a:endParaRPr lang="zh-CN" altLang="en-US"/>
          </a:p>
          <a:p>
            <a:pPr marL="342900" indent="-342900" fontAlgn="auto">
              <a:lnSpc>
                <a:spcPct val="150000"/>
              </a:lnSpc>
              <a:buFont typeface="+mj-lt"/>
              <a:buAutoNum type="alphaLcParenR"/>
            </a:pPr>
            <a:r>
              <a:rPr lang="zh-CN" altLang="en-US"/>
              <a:t>双透气砖钢包底吹：精炼不同阶段动态调整钢包底吹流量，均匀成分、脱硫两块透气砖流量一大一小，加强钢液搅拌，其他阶段两块透气砖流量一致，减少钢液裸露，二次氧化。</a:t>
            </a:r>
            <a:endParaRPr lang="zh-CN" altLang="en-US"/>
          </a:p>
          <a:p>
            <a:pPr marL="342900" indent="-342900" fontAlgn="auto">
              <a:lnSpc>
                <a:spcPct val="150000"/>
              </a:lnSpc>
              <a:buFont typeface="+mj-lt"/>
              <a:buAutoNum type="alphaLcParenR"/>
            </a:pPr>
            <a:r>
              <a:rPr lang="zh-CN" altLang="en-US"/>
              <a:t>RH高效脱气、去夹杂技术：通过调整提升气体流量和RH高真空保持时间，保证脱气和夹杂物的去除效果。</a:t>
            </a:r>
            <a:endParaRPr lang="zh-CN" altLang="en-US"/>
          </a:p>
          <a:p>
            <a:pPr marL="342900" indent="-342900" fontAlgn="auto">
              <a:lnSpc>
                <a:spcPct val="150000"/>
              </a:lnSpc>
              <a:buFont typeface="+mj-lt"/>
              <a:buAutoNum type="alphaLcParenR"/>
            </a:pPr>
            <a:r>
              <a:rPr lang="zh-CN" altLang="en-US"/>
              <a:t>连铸保护浇铸技术：中间包整体盖板吹氩+密封减少连铸二次氧化。</a:t>
            </a:r>
            <a:endParaRPr lang="zh-CN" altLang="en-US"/>
          </a:p>
        </p:txBody>
      </p:sp>
      <p:pic>
        <p:nvPicPr>
          <p:cNvPr id="44" name="图片 43" descr="图片-主标识"/>
          <p:cNvPicPr>
            <a:picLocks noChangeAspect="1"/>
          </p:cNvPicPr>
          <p:nvPr/>
        </p:nvPicPr>
        <p:blipFill>
          <a:blip r:embed="rId2" cstate="print"/>
          <a:stretch>
            <a:fillRect/>
          </a:stretch>
        </p:blipFill>
        <p:spPr>
          <a:xfrm>
            <a:off x="10796269" y="381190"/>
            <a:ext cx="1042670" cy="1030337"/>
          </a:xfrm>
          <a:prstGeom prst="rect">
            <a:avLst/>
          </a:prstGeom>
        </p:spPr>
      </p:pic>
    </p:spTree>
    <p:custDataLst>
      <p:tags r:id="rId3"/>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标题 1"/>
          <p:cNvSpPr>
            <a:spLocks noGrp="1"/>
          </p:cNvSpPr>
          <p:nvPr>
            <p:ph type="title"/>
          </p:nvPr>
        </p:nvSpPr>
        <p:spPr>
          <a:xfrm>
            <a:off x="476250" y="82550"/>
            <a:ext cx="6966857" cy="706755"/>
          </a:xfrm>
        </p:spPr>
        <p:txBody>
          <a:bodyPr>
            <a:normAutofit/>
          </a:bodyPr>
          <a:lstStyle/>
          <a:p>
            <a:pPr eaLnBrk="1" fontAlgn="auto" hangingPunct="1">
              <a:defRPr/>
            </a:pPr>
            <a:r>
              <a:rPr lang="zh-CN" altLang="en-US" sz="3200" b="1" dirty="0">
                <a:solidFill>
                  <a:srgbClr val="0075C2"/>
                </a:solidFill>
                <a:latin typeface="微软雅黑" panose="020B0503020204020204" charset="-122"/>
                <a:ea typeface="微软雅黑" panose="020B0503020204020204" charset="-122"/>
                <a:sym typeface="+mn-ea"/>
              </a:rPr>
              <a:t>四</a:t>
            </a:r>
            <a:r>
              <a:rPr lang="en-US" altLang="zh-CN" sz="3200" b="1" dirty="0">
                <a:solidFill>
                  <a:srgbClr val="0075C2"/>
                </a:solidFill>
                <a:latin typeface="微软雅黑" panose="020B0503020204020204" charset="-122"/>
                <a:ea typeface="微软雅黑" panose="020B0503020204020204" charset="-122"/>
                <a:sym typeface="+mn-ea"/>
              </a:rPr>
              <a:t>   </a:t>
            </a:r>
            <a:r>
              <a:rPr lang="zh-CN" altLang="en-US" sz="3200" b="1" dirty="0">
                <a:solidFill>
                  <a:srgbClr val="0075C2"/>
                </a:solidFill>
                <a:latin typeface="微软雅黑" panose="020B0503020204020204" charset="-122"/>
                <a:ea typeface="微软雅黑" panose="020B0503020204020204" charset="-122"/>
                <a:sym typeface="+mn-ea"/>
              </a:rPr>
              <a:t>创新创效情况</a:t>
            </a:r>
            <a:r>
              <a:rPr lang="en-US" altLang="zh-CN" sz="3200" b="1"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rPr>
              <a:t> </a:t>
            </a:r>
            <a:endParaRPr lang="en-US" altLang="zh-CN" sz="3200" b="1" spc="0"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8" name="矩形 7"/>
          <p:cNvSpPr/>
          <p:nvPr>
            <p:custDataLst>
              <p:tags r:id="rId1"/>
            </p:custDataLst>
          </p:nvPr>
        </p:nvSpPr>
        <p:spPr>
          <a:xfrm>
            <a:off x="501650" y="784860"/>
            <a:ext cx="6185535" cy="441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p>
            <a:r>
              <a:rPr lang="zh-CN" altLang="en-US" b="1" dirty="0">
                <a:latin typeface="微软雅黑" panose="020B0503020204020204" charset="-122"/>
                <a:ea typeface="微软雅黑" panose="020B0503020204020204" charset="-122"/>
              </a:rPr>
              <a:t>创效</a:t>
            </a:r>
            <a:endParaRPr lang="zh-CN" altLang="en-US" b="1" dirty="0">
              <a:latin typeface="微软雅黑" panose="020B0503020204020204" charset="-122"/>
              <a:ea typeface="微软雅黑" panose="020B0503020204020204" charset="-122"/>
            </a:endParaRPr>
          </a:p>
        </p:txBody>
      </p:sp>
      <p:sp>
        <p:nvSpPr>
          <p:cNvPr id="2" name="文本框 1"/>
          <p:cNvSpPr txBox="1"/>
          <p:nvPr/>
        </p:nvSpPr>
        <p:spPr>
          <a:xfrm>
            <a:off x="501650" y="1239520"/>
            <a:ext cx="10841355" cy="5077460"/>
          </a:xfrm>
          <a:prstGeom prst="rect">
            <a:avLst/>
          </a:prstGeom>
          <a:noFill/>
        </p:spPr>
        <p:txBody>
          <a:bodyPr wrap="square" rtlCol="0">
            <a:spAutoFit/>
          </a:bodyPr>
          <a:p>
            <a:pPr marL="285750" indent="-285750" fontAlgn="auto">
              <a:lnSpc>
                <a:spcPct val="150000"/>
              </a:lnSpc>
              <a:buFont typeface="Wingdings" panose="05000000000000000000" charset="0"/>
              <a:buChar char="p"/>
            </a:pPr>
            <a:r>
              <a:rPr lang="zh-CN" altLang="en-US"/>
              <a:t>本项目依托关键技术和创新性工艺的应用实现了高端悬架弹簧的研制开发，产品已批量供给国际、国内一线汽车零件制造商，实现了国产替代进口，本项目形成的夹杂物塑性化技术、高洁净度控制技术，对于公司打开高端钢铁市场提供了更有利支撑。形成了自主知识产权及较完善的研发和生产质量保证体系，弥补省内高品质弹簧钢的空白，缩小与国外先进技术的差距。同时将相关研究理论及实践成果拓展到石钢其他产线中，提升产品质量和服务质量，推进石钢及河北省产品升级和结构调整。</a:t>
            </a:r>
            <a:endParaRPr lang="zh-CN" altLang="en-US"/>
          </a:p>
          <a:p>
            <a:pPr marL="285750" indent="-285750" fontAlgn="auto">
              <a:lnSpc>
                <a:spcPct val="150000"/>
              </a:lnSpc>
              <a:buFont typeface="Wingdings" panose="05000000000000000000" charset="0"/>
              <a:buChar char="p"/>
            </a:pPr>
            <a:r>
              <a:rPr lang="zh-CN" altLang="en-US"/>
              <a:t>经济效益</a:t>
            </a:r>
            <a:endParaRPr lang="zh-CN" altLang="en-US"/>
          </a:p>
          <a:p>
            <a:pPr indent="0" fontAlgn="auto">
              <a:lnSpc>
                <a:spcPct val="150000"/>
              </a:lnSpc>
              <a:buFont typeface="Wingdings" panose="05000000000000000000" charset="0"/>
              <a:buNone/>
            </a:pPr>
            <a:r>
              <a:rPr lang="en-US" altLang="zh-CN"/>
              <a:t>     </a:t>
            </a:r>
            <a:r>
              <a:rPr lang="zh-CN" altLang="en-US"/>
              <a:t>近三年合计创效约</a:t>
            </a:r>
            <a:r>
              <a:rPr lang="en-US" altLang="zh-CN"/>
              <a:t>1300</a:t>
            </a:r>
            <a:r>
              <a:rPr lang="zh-CN" altLang="en-US"/>
              <a:t>万。</a:t>
            </a:r>
            <a:endParaRPr lang="zh-CN" altLang="en-US"/>
          </a:p>
          <a:p>
            <a:pPr marL="285750" indent="-285750" algn="l" fontAlgn="auto">
              <a:lnSpc>
                <a:spcPct val="150000"/>
              </a:lnSpc>
              <a:buClrTx/>
              <a:buSzTx/>
              <a:buFont typeface="Wingdings" panose="05000000000000000000" charset="0"/>
              <a:buChar char="p"/>
            </a:pPr>
            <a:r>
              <a:rPr lang="zh-CN" altLang="en-US">
                <a:sym typeface="+mn-ea"/>
              </a:rPr>
              <a:t>社会效益</a:t>
            </a:r>
            <a:endParaRPr lang="zh-CN" altLang="en-US"/>
          </a:p>
          <a:p>
            <a:pPr marL="342900" indent="-342900" fontAlgn="auto">
              <a:lnSpc>
                <a:spcPct val="150000"/>
              </a:lnSpc>
              <a:buFont typeface="+mj-lt"/>
              <a:buAutoNum type="alphaLcParenR"/>
            </a:pPr>
            <a:r>
              <a:rPr lang="zh-CN" altLang="en-US">
                <a:sym typeface="+mn-ea"/>
              </a:rPr>
              <a:t>通过本项目的实施，成功实现了全废钢短流程高品质悬架弹簧钢炼钢工艺开发，为同类企业提供了借鉴和参考。</a:t>
            </a:r>
            <a:endParaRPr lang="zh-CN" altLang="en-US"/>
          </a:p>
          <a:p>
            <a:pPr marL="342900" indent="-342900" fontAlgn="auto">
              <a:lnSpc>
                <a:spcPct val="150000"/>
              </a:lnSpc>
              <a:buFont typeface="+mj-lt"/>
              <a:buAutoNum type="alphaLcParenR"/>
            </a:pPr>
            <a:r>
              <a:rPr lang="zh-CN" altLang="en-US">
                <a:sym typeface="+mn-ea"/>
              </a:rPr>
              <a:t>通过本项目实施，形成了全废钢冶炼高洁净度棒线材的一系列关键控制技术，同时培养了一批特钢工艺开发的技术、操作人员，为其他高端棒线材的开发打下了坚实基础。</a:t>
            </a:r>
            <a:endParaRPr lang="zh-CN" altLang="en-US"/>
          </a:p>
        </p:txBody>
      </p:sp>
      <p:pic>
        <p:nvPicPr>
          <p:cNvPr id="44" name="图片 43" descr="图片-主标识"/>
          <p:cNvPicPr>
            <a:picLocks noChangeAspect="1"/>
          </p:cNvPicPr>
          <p:nvPr/>
        </p:nvPicPr>
        <p:blipFill>
          <a:blip r:embed="rId2" cstate="print"/>
          <a:stretch>
            <a:fillRect/>
          </a:stretch>
        </p:blipFill>
        <p:spPr>
          <a:xfrm>
            <a:off x="10796269" y="381190"/>
            <a:ext cx="1042670" cy="1030337"/>
          </a:xfrm>
          <a:prstGeom prst="rect">
            <a:avLst/>
          </a:prstGeom>
        </p:spPr>
      </p:pic>
    </p:spTree>
    <p:custDataLst>
      <p:tags r:id="rId3"/>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图片1"/>
          <p:cNvPicPr>
            <a:picLocks noChangeAspect="1"/>
          </p:cNvPicPr>
          <p:nvPr/>
        </p:nvPicPr>
        <p:blipFill>
          <a:blip r:embed="rId1" cstate="print"/>
          <a:stretch>
            <a:fillRect/>
          </a:stretch>
        </p:blipFill>
        <p:spPr>
          <a:xfrm>
            <a:off x="-24765" y="893"/>
            <a:ext cx="12214225" cy="6856215"/>
          </a:xfrm>
          <a:prstGeom prst="rect">
            <a:avLst/>
          </a:prstGeom>
        </p:spPr>
      </p:pic>
      <p:sp>
        <p:nvSpPr>
          <p:cNvPr id="25" name="TextBox 5"/>
          <p:cNvSpPr txBox="1"/>
          <p:nvPr/>
        </p:nvSpPr>
        <p:spPr>
          <a:xfrm>
            <a:off x="1775460" y="2672386"/>
            <a:ext cx="8529320" cy="682625"/>
          </a:xfrm>
          <a:prstGeom prst="rect">
            <a:avLst/>
          </a:prstGeom>
          <a:noFill/>
        </p:spPr>
        <p:txBody>
          <a:bodyPr wrap="square" lIns="68562" tIns="34281" rIns="68562" bIns="34281" rtlCol="0">
            <a:spAutoFit/>
          </a:bodyPr>
          <a:lstStyle/>
          <a:p>
            <a:pPr algn="ctr" fontAlgn="auto">
              <a:defRPr/>
            </a:pPr>
            <a:r>
              <a:rPr lang="zh-CN" altLang="en-US" sz="4000" b="1" spc="300" dirty="0">
                <a:solidFill>
                  <a:schemeClr val="accent1">
                    <a:lumMod val="75000"/>
                  </a:schemeClr>
                </a:solidFill>
                <a:latin typeface="黑体" panose="02010609060101010101" pitchFamily="49" charset="-122"/>
                <a:ea typeface="微软雅黑 Light" panose="020B0502040204020203" pitchFamily="34" charset="-122"/>
                <a:sym typeface="微软雅黑" panose="020B0503020204020204" charset="-122"/>
              </a:rPr>
              <a:t>感谢各位专家</a:t>
            </a:r>
            <a:r>
              <a:rPr lang="zh-CN" altLang="en-US" sz="4000" b="1" spc="300" dirty="0" smtClean="0">
                <a:solidFill>
                  <a:schemeClr val="accent1">
                    <a:lumMod val="75000"/>
                  </a:schemeClr>
                </a:solidFill>
                <a:latin typeface="黑体" panose="02010609060101010101" pitchFamily="49" charset="-122"/>
                <a:ea typeface="微软雅黑 Light" panose="020B0502040204020203" pitchFamily="34" charset="-122"/>
                <a:sym typeface="微软雅黑" panose="020B0503020204020204" charset="-122"/>
              </a:rPr>
              <a:t>聆听</a:t>
            </a:r>
            <a:r>
              <a:rPr lang="en-US" altLang="zh-CN" sz="4000" b="1" spc="300" dirty="0" smtClean="0">
                <a:solidFill>
                  <a:schemeClr val="accent1">
                    <a:lumMod val="75000"/>
                  </a:schemeClr>
                </a:solidFill>
                <a:latin typeface="黑体" panose="02010609060101010101" pitchFamily="49" charset="-122"/>
                <a:ea typeface="微软雅黑 Light" panose="020B0502040204020203" pitchFamily="34" charset="-122"/>
                <a:sym typeface="微软雅黑" panose="020B0503020204020204" charset="-122"/>
              </a:rPr>
              <a:t> </a:t>
            </a:r>
            <a:r>
              <a:rPr lang="en-US" altLang="zh-CN" sz="4000" b="1" spc="300" dirty="0" smtClean="0">
                <a:solidFill>
                  <a:prstClr val="black">
                    <a:lumMod val="85000"/>
                    <a:lumOff val="15000"/>
                  </a:prstClr>
                </a:solidFill>
                <a:latin typeface="黑体" panose="02010609060101010101" pitchFamily="49" charset="-122"/>
                <a:ea typeface="微软雅黑 Light" panose="020B0502040204020203" pitchFamily="34" charset="-122"/>
                <a:sym typeface="微软雅黑" panose="020B0503020204020204" charset="-122"/>
              </a:rPr>
              <a:t>  </a:t>
            </a:r>
            <a:endParaRPr kumimoji="0" lang="en-US" altLang="zh-CN" sz="4000" b="1" i="0" u="none" strike="noStrike" kern="0" cap="none" spc="300" normalizeH="0" baseline="0" noProof="0" dirty="0">
              <a:ln>
                <a:noFill/>
              </a:ln>
              <a:solidFill>
                <a:prstClr val="black">
                  <a:lumMod val="85000"/>
                  <a:lumOff val="15000"/>
                </a:prstClr>
              </a:solidFill>
              <a:effectLst/>
              <a:uLnTx/>
              <a:uFillTx/>
              <a:latin typeface="黑体" panose="02010609060101010101" pitchFamily="49" charset="-122"/>
              <a:ea typeface="微软雅黑 Light" panose="020B0502040204020203" pitchFamily="34" charset="-122"/>
              <a:cs typeface="微软雅黑" panose="020B0503020204020204" charset="-122"/>
              <a:sym typeface="微软雅黑" panose="020B0503020204020204" charset="-122"/>
            </a:endParaRPr>
          </a:p>
        </p:txBody>
      </p:sp>
      <p:sp>
        <p:nvSpPr>
          <p:cNvPr id="27" name="TextBox 7"/>
          <p:cNvSpPr txBox="1"/>
          <p:nvPr/>
        </p:nvSpPr>
        <p:spPr>
          <a:xfrm>
            <a:off x="4224857" y="5605204"/>
            <a:ext cx="3691890" cy="559435"/>
          </a:xfrm>
          <a:prstGeom prst="rect">
            <a:avLst/>
          </a:prstGeom>
          <a:noFill/>
        </p:spPr>
        <p:txBody>
          <a:bodyPr wrap="none" lIns="68562" tIns="34281" rIns="68562" bIns="34281" rtlCol="0">
            <a:spAutoFit/>
          </a:bodyPr>
          <a:lstStyle/>
          <a:p>
            <a:pPr marL="0" marR="0" lvl="0" indent="0" algn="l" defTabSz="914400" eaLnBrk="1" fontAlgn="auto" latinLnBrk="0" hangingPunct="1">
              <a:lnSpc>
                <a:spcPct val="100000"/>
              </a:lnSpc>
              <a:spcBef>
                <a:spcPts val="0"/>
              </a:spcBef>
              <a:spcAft>
                <a:spcPts val="0"/>
              </a:spcAft>
              <a:buClrTx/>
              <a:buSzTx/>
              <a:buFontTx/>
              <a:buNone/>
              <a:defRPr/>
            </a:pPr>
            <a:r>
              <a:rPr lang="zh-CN" altLang="en-US" sz="3200" b="1" spc="300">
                <a:ln>
                  <a:noFill/>
                </a:ln>
                <a:solidFill>
                  <a:schemeClr val="bg1"/>
                </a:solidFill>
                <a:effectLst/>
                <a:uLnTx/>
                <a:uFillTx/>
                <a:latin typeface="微软雅黑" panose="020B0503020204020204" charset="-122"/>
                <a:ea typeface="微软雅黑" panose="020B0503020204020204" charset="-122"/>
                <a:cs typeface="微软雅黑" panose="020B0503020204020204" charset="-122"/>
                <a:sym typeface="微软雅黑" panose="020B0503020204020204" charset="-122"/>
              </a:rPr>
              <a:t>河钢集团石钢公司</a:t>
            </a:r>
            <a:endParaRPr kumimoji="0" lang="zh-CN" altLang="en-US" sz="3200" b="1" i="0" u="none" strike="noStrike" kern="0" cap="none" spc="300" normalizeH="0" baseline="0" noProof="0" dirty="0">
              <a:ln>
                <a:noFill/>
              </a:ln>
              <a:solidFill>
                <a:schemeClr val="bg1"/>
              </a:solidFill>
              <a:effectLst/>
              <a:uLnTx/>
              <a:uFillTx/>
              <a:latin typeface="微软雅黑" panose="020B0503020204020204" charset="-122"/>
              <a:ea typeface="微软雅黑" panose="020B0503020204020204" charset="-122"/>
              <a:cs typeface="微软雅黑" panose="020B0503020204020204" charset="-122"/>
              <a:sym typeface="微软雅黑" panose="020B0503020204020204" charset="-122"/>
            </a:endParaRPr>
          </a:p>
        </p:txBody>
      </p:sp>
      <p:sp>
        <p:nvSpPr>
          <p:cNvPr id="28" name="矩形 27"/>
          <p:cNvSpPr/>
          <p:nvPr/>
        </p:nvSpPr>
        <p:spPr>
          <a:xfrm>
            <a:off x="-5715" y="4016857"/>
            <a:ext cx="1656000" cy="1367644"/>
          </a:xfrm>
          <a:prstGeom prst="rect">
            <a:avLst/>
          </a:prstGeom>
          <a:solidFill>
            <a:srgbClr val="016EB8"/>
          </a:solidFill>
          <a:ln>
            <a:no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0546987" y="4005052"/>
            <a:ext cx="1620000" cy="1367644"/>
          </a:xfrm>
          <a:prstGeom prst="rect">
            <a:avLst/>
          </a:prstGeom>
          <a:solidFill>
            <a:srgbClr val="016EB8"/>
          </a:solidFill>
          <a:ln>
            <a:noFill/>
          </a:ln>
          <a:effectLst>
            <a:reflection blurRad="6350" stA="50000" endA="300" endPos="90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0" name="图片 -2147482623"/>
          <p:cNvPicPr/>
          <p:nvPr/>
        </p:nvPicPr>
        <p:blipFill>
          <a:blip r:embed="rId2" cstate="print"/>
          <a:stretch>
            <a:fillRect/>
          </a:stretch>
        </p:blipFill>
        <p:spPr>
          <a:xfrm>
            <a:off x="1678940" y="4016857"/>
            <a:ext cx="2160000" cy="1367644"/>
          </a:xfrm>
          <a:prstGeom prst="rect">
            <a:avLst/>
          </a:prstGeom>
          <a:noFill/>
          <a:ln w="9525">
            <a:noFill/>
          </a:ln>
          <a:effectLst>
            <a:reflection blurRad="6350" stA="50000" endA="300" endPos="90000" dist="50800" dir="5400000" sy="-100000" algn="bl" rotWithShape="0"/>
          </a:effectLst>
        </p:spPr>
      </p:pic>
      <p:pic>
        <p:nvPicPr>
          <p:cNvPr id="41" name="图片 7"/>
          <p:cNvPicPr/>
          <p:nvPr/>
        </p:nvPicPr>
        <p:blipFill>
          <a:blip r:embed="rId3" cstate="print"/>
          <a:srcRect t="20639" b="9657"/>
          <a:stretch>
            <a:fillRect/>
          </a:stretch>
        </p:blipFill>
        <p:spPr>
          <a:xfrm>
            <a:off x="3903765" y="4017280"/>
            <a:ext cx="2160000" cy="1367644"/>
          </a:xfrm>
          <a:prstGeom prst="rect">
            <a:avLst/>
          </a:prstGeom>
          <a:noFill/>
          <a:ln w="9525">
            <a:noFill/>
          </a:ln>
          <a:effectLst>
            <a:reflection blurRad="6350" stA="50000" endA="300" endPos="90000" dist="50800" dir="5400000" sy="-100000" algn="bl" rotWithShape="0"/>
          </a:effectLst>
        </p:spPr>
      </p:pic>
      <p:pic>
        <p:nvPicPr>
          <p:cNvPr id="42" name="图片 8"/>
          <p:cNvPicPr/>
          <p:nvPr/>
        </p:nvPicPr>
        <p:blipFill>
          <a:blip r:embed="rId4" cstate="print"/>
          <a:srcRect t="12457" b="24960"/>
          <a:stretch>
            <a:fillRect/>
          </a:stretch>
        </p:blipFill>
        <p:spPr>
          <a:xfrm>
            <a:off x="6128383" y="4017280"/>
            <a:ext cx="2160000" cy="1367644"/>
          </a:xfrm>
          <a:prstGeom prst="rect">
            <a:avLst/>
          </a:prstGeom>
          <a:noFill/>
          <a:ln w="9525">
            <a:noFill/>
          </a:ln>
          <a:effectLst>
            <a:reflection blurRad="6350" stA="50000" endA="300" endPos="90000" dist="50800" dir="5400000" sy="-100000" algn="bl" rotWithShape="0"/>
          </a:effectLst>
        </p:spPr>
      </p:pic>
      <p:pic>
        <p:nvPicPr>
          <p:cNvPr id="43" name="图片 42" descr="20200109100718"/>
          <p:cNvPicPr/>
          <p:nvPr/>
        </p:nvPicPr>
        <p:blipFill>
          <a:blip r:embed="rId5" cstate="print"/>
          <a:stretch>
            <a:fillRect/>
          </a:stretch>
        </p:blipFill>
        <p:spPr>
          <a:xfrm>
            <a:off x="8353425" y="4005430"/>
            <a:ext cx="2160000" cy="1367644"/>
          </a:xfrm>
          <a:prstGeom prst="rect">
            <a:avLst/>
          </a:prstGeom>
          <a:effectLst>
            <a:reflection blurRad="6350" stA="50000" endA="300" endPos="90000" dist="50800" dir="5400000" sy="-100000" algn="bl" rotWithShape="0"/>
          </a:effectLst>
        </p:spPr>
      </p:pic>
      <p:pic>
        <p:nvPicPr>
          <p:cNvPr id="10" name="图片 9" descr="河钢石钢全称"/>
          <p:cNvPicPr>
            <a:picLocks noChangeAspect="1"/>
          </p:cNvPicPr>
          <p:nvPr/>
        </p:nvPicPr>
        <p:blipFill>
          <a:blip r:embed="rId6" cstate="print">
            <a:clrChange>
              <a:clrFrom>
                <a:srgbClr val="FFFFFF">
                  <a:alpha val="100000"/>
                </a:srgbClr>
              </a:clrFrom>
              <a:clrTo>
                <a:srgbClr val="FFFFFF">
                  <a:alpha val="100000"/>
                  <a:alpha val="0"/>
                </a:srgbClr>
              </a:clrTo>
            </a:clrChange>
          </a:blip>
          <a:stretch>
            <a:fillRect/>
          </a:stretch>
        </p:blipFill>
        <p:spPr>
          <a:xfrm>
            <a:off x="479425" y="399569"/>
            <a:ext cx="4589780" cy="769420"/>
          </a:xfrm>
          <a:prstGeom prst="rect">
            <a:avLst/>
          </a:prstGeom>
        </p:spPr>
      </p:pic>
    </p:spTree>
    <p:custDataLst>
      <p:tags r:id="rId7"/>
    </p:custData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Text Box 2"/>
          <p:cNvSpPr txBox="1"/>
          <p:nvPr/>
        </p:nvSpPr>
        <p:spPr>
          <a:xfrm>
            <a:off x="865717" y="976207"/>
            <a:ext cx="3276600" cy="748030"/>
          </a:xfrm>
          <a:prstGeom prst="rect">
            <a:avLst/>
          </a:prstGeom>
          <a:noFill/>
          <a:ln w="9525">
            <a:noFill/>
          </a:ln>
        </p:spPr>
        <p:txBody>
          <a:bodyPr>
            <a:spAutoFit/>
          </a:bodyPr>
          <a:p>
            <a:pPr eaLnBrk="1" hangingPunct="1"/>
            <a:r>
              <a:rPr lang="zh-CN" altLang="en-US" sz="4265" b="1" dirty="0">
                <a:solidFill>
                  <a:srgbClr val="0075C2"/>
                </a:solidFill>
                <a:latin typeface="微软雅黑" panose="020B0503020204020204" charset="-122"/>
                <a:ea typeface="微软雅黑" panose="020B0503020204020204" charset="-122"/>
              </a:rPr>
              <a:t>目录</a:t>
            </a:r>
            <a:r>
              <a:rPr lang="en-US" altLang="zh-CN" sz="4265" b="1" dirty="0">
                <a:solidFill>
                  <a:srgbClr val="0075C2"/>
                </a:solidFill>
                <a:latin typeface="微软雅黑" panose="020B0503020204020204" charset="-122"/>
                <a:ea typeface="微软雅黑" panose="020B0503020204020204" charset="-122"/>
              </a:rPr>
              <a:t> </a:t>
            </a:r>
            <a:endParaRPr lang="en-US" altLang="zh-CN" sz="4265" b="1" dirty="0">
              <a:solidFill>
                <a:srgbClr val="0075C2"/>
              </a:solidFill>
              <a:latin typeface="微软雅黑" panose="020B0503020204020204" charset="-122"/>
              <a:ea typeface="微软雅黑" panose="020B0503020204020204" charset="-122"/>
            </a:endParaRPr>
          </a:p>
        </p:txBody>
      </p:sp>
      <p:sp>
        <p:nvSpPr>
          <p:cNvPr id="12291" name="Text Box 3"/>
          <p:cNvSpPr txBox="1"/>
          <p:nvPr/>
        </p:nvSpPr>
        <p:spPr>
          <a:xfrm>
            <a:off x="754380" y="2130213"/>
            <a:ext cx="11190393" cy="3046095"/>
          </a:xfrm>
          <a:prstGeom prst="rect">
            <a:avLst/>
          </a:prstGeom>
          <a:noFill/>
          <a:ln w="9525">
            <a:noFill/>
          </a:ln>
        </p:spPr>
        <p:txBody>
          <a:bodyPr wrap="square">
            <a:spAutoFit/>
          </a:bodyPr>
          <a:p>
            <a:pPr eaLnBrk="1" hangingPunct="1">
              <a:lnSpc>
                <a:spcPct val="200000"/>
              </a:lnSpc>
            </a:pPr>
            <a:r>
              <a:rPr lang="zh-CN" altLang="en-US" sz="2400" b="1" dirty="0">
                <a:solidFill>
                  <a:srgbClr val="0075C2"/>
                </a:solidFill>
                <a:latin typeface="微软雅黑" panose="020B0503020204020204" charset="-122"/>
                <a:ea typeface="微软雅黑" panose="020B0503020204020204" charset="-122"/>
              </a:rPr>
              <a:t>1</a:t>
            </a:r>
            <a:r>
              <a:rPr lang="en-US" altLang="zh-CN" sz="2400" b="1" dirty="0">
                <a:solidFill>
                  <a:srgbClr val="0075C2"/>
                </a:solidFill>
                <a:latin typeface="微软雅黑" panose="020B0503020204020204" charset="-122"/>
                <a:ea typeface="微软雅黑" panose="020B0503020204020204" charset="-122"/>
              </a:rPr>
              <a:t> | </a:t>
            </a:r>
            <a:r>
              <a:rPr lang="zh-CN" altLang="en-US" sz="2400" b="1" dirty="0">
                <a:solidFill>
                  <a:srgbClr val="0075C2"/>
                </a:solidFill>
                <a:latin typeface="微软雅黑" panose="020B0503020204020204" charset="-122"/>
                <a:ea typeface="微软雅黑" panose="020B0503020204020204" charset="-122"/>
              </a:rPr>
              <a:t> </a:t>
            </a:r>
            <a:r>
              <a:rPr lang="zh-CN" altLang="en-US" sz="2400" b="1" dirty="0">
                <a:solidFill>
                  <a:srgbClr val="0075C2"/>
                </a:solidFill>
                <a:latin typeface="微软雅黑" panose="020B0503020204020204" charset="-122"/>
                <a:ea typeface="微软雅黑" panose="020B0503020204020204" charset="-122"/>
                <a:sym typeface="+mn-ea"/>
              </a:rPr>
              <a:t>研究背景</a:t>
            </a:r>
            <a:endParaRPr lang="zh-CN" altLang="en-US" sz="2400" b="1" dirty="0">
              <a:solidFill>
                <a:srgbClr val="0075C2"/>
              </a:solidFill>
              <a:latin typeface="微软雅黑" panose="020B0503020204020204" charset="-122"/>
              <a:ea typeface="微软雅黑" panose="020B0503020204020204" charset="-122"/>
            </a:endParaRPr>
          </a:p>
          <a:p>
            <a:pPr eaLnBrk="1" hangingPunct="1">
              <a:lnSpc>
                <a:spcPct val="200000"/>
              </a:lnSpc>
            </a:pPr>
            <a:r>
              <a:rPr lang="zh-CN" altLang="en-US" sz="2400" b="1" dirty="0">
                <a:solidFill>
                  <a:srgbClr val="0075C2"/>
                </a:solidFill>
                <a:latin typeface="微软雅黑" panose="020B0503020204020204" charset="-122"/>
                <a:ea typeface="微软雅黑" panose="020B0503020204020204" charset="-122"/>
              </a:rPr>
              <a:t>2</a:t>
            </a:r>
            <a:r>
              <a:rPr lang="en-US" altLang="zh-CN" sz="2400" b="1" dirty="0">
                <a:solidFill>
                  <a:srgbClr val="0075C2"/>
                </a:solidFill>
                <a:latin typeface="微软雅黑" panose="020B0503020204020204" charset="-122"/>
                <a:ea typeface="微软雅黑" panose="020B0503020204020204" charset="-122"/>
              </a:rPr>
              <a:t> |  </a:t>
            </a:r>
            <a:r>
              <a:rPr lang="zh-CN" altLang="en-US" sz="2400" b="1" dirty="0">
                <a:solidFill>
                  <a:srgbClr val="0075C2"/>
                </a:solidFill>
                <a:latin typeface="微软雅黑" panose="020B0503020204020204" charset="-122"/>
                <a:ea typeface="微软雅黑" panose="020B0503020204020204" charset="-122"/>
              </a:rPr>
              <a:t>高品质汽车悬架簧用钢</a:t>
            </a:r>
            <a:r>
              <a:rPr lang="zh-CN" altLang="en-US" sz="2400" b="1" dirty="0">
                <a:solidFill>
                  <a:srgbClr val="0075C2"/>
                </a:solidFill>
                <a:latin typeface="微软雅黑" panose="020B0503020204020204" charset="-122"/>
                <a:ea typeface="微软雅黑" panose="020B0503020204020204" charset="-122"/>
                <a:sym typeface="+mn-ea"/>
              </a:rPr>
              <a:t>55SiCrA夹杂物塑性化工艺研究</a:t>
            </a:r>
            <a:endParaRPr lang="zh-CN" altLang="en-US" sz="2400" b="1" dirty="0">
              <a:solidFill>
                <a:prstClr val="black"/>
              </a:solidFill>
              <a:latin typeface="+mn-ea"/>
              <a:sym typeface="+mn-ea"/>
            </a:endParaRPr>
          </a:p>
          <a:p>
            <a:pPr eaLnBrk="1" hangingPunct="1">
              <a:lnSpc>
                <a:spcPct val="200000"/>
              </a:lnSpc>
            </a:pPr>
            <a:r>
              <a:rPr lang="zh-CN" altLang="en-US" sz="2400" b="1" dirty="0">
                <a:solidFill>
                  <a:srgbClr val="0075C2"/>
                </a:solidFill>
                <a:latin typeface="微软雅黑" panose="020B0503020204020204" charset="-122"/>
                <a:ea typeface="微软雅黑" panose="020B0503020204020204" charset="-122"/>
              </a:rPr>
              <a:t>3</a:t>
            </a:r>
            <a:r>
              <a:rPr lang="en-US" altLang="zh-CN" sz="2400" b="1" dirty="0">
                <a:solidFill>
                  <a:srgbClr val="0075C2"/>
                </a:solidFill>
                <a:latin typeface="微软雅黑" panose="020B0503020204020204" charset="-122"/>
                <a:ea typeface="微软雅黑" panose="020B0503020204020204" charset="-122"/>
              </a:rPr>
              <a:t> |  </a:t>
            </a:r>
            <a:r>
              <a:rPr lang="zh-CN" altLang="en-US" sz="2400" b="1" dirty="0">
                <a:solidFill>
                  <a:srgbClr val="0075C2"/>
                </a:solidFill>
                <a:latin typeface="微软雅黑" panose="020B0503020204020204" charset="-122"/>
                <a:ea typeface="微软雅黑" panose="020B0503020204020204" charset="-122"/>
                <a:sym typeface="+mn-ea"/>
              </a:rPr>
              <a:t>高品质汽车悬架簧用钢55SiCrA钢液洁净化</a:t>
            </a:r>
            <a:r>
              <a:rPr lang="zh-CN" altLang="en-US" sz="2400" b="1" dirty="0">
                <a:solidFill>
                  <a:srgbClr val="0075C2"/>
                </a:solidFill>
                <a:latin typeface="微软雅黑" panose="020B0503020204020204" charset="-122"/>
                <a:ea typeface="微软雅黑" panose="020B0503020204020204" charset="-122"/>
                <a:sym typeface="+mn-ea"/>
              </a:rPr>
              <a:t>工艺研究</a:t>
            </a:r>
            <a:endParaRPr lang="en-US" altLang="zh-CN" sz="2400" b="1" dirty="0">
              <a:solidFill>
                <a:srgbClr val="0075C2"/>
              </a:solidFill>
              <a:latin typeface="微软雅黑" panose="020B0503020204020204" charset="-122"/>
              <a:ea typeface="微软雅黑" panose="020B0503020204020204" charset="-122"/>
            </a:endParaRPr>
          </a:p>
          <a:p>
            <a:pPr eaLnBrk="1" hangingPunct="1">
              <a:lnSpc>
                <a:spcPct val="200000"/>
              </a:lnSpc>
            </a:pPr>
            <a:r>
              <a:rPr lang="en-US" altLang="zh-CN" sz="2400" b="1" dirty="0">
                <a:solidFill>
                  <a:srgbClr val="0075C2"/>
                </a:solidFill>
                <a:latin typeface="微软雅黑" panose="020B0503020204020204" charset="-122"/>
                <a:ea typeface="微软雅黑" panose="020B0503020204020204" charset="-122"/>
                <a:sym typeface="+mn-ea"/>
              </a:rPr>
              <a:t>4 |  </a:t>
            </a:r>
            <a:r>
              <a:rPr lang="zh-CN" altLang="en-US" sz="2400" b="1" dirty="0">
                <a:solidFill>
                  <a:srgbClr val="0075C2"/>
                </a:solidFill>
                <a:latin typeface="微软雅黑" panose="020B0503020204020204" charset="-122"/>
                <a:ea typeface="微软雅黑" panose="020B0503020204020204" charset="-122"/>
                <a:sym typeface="+mn-ea"/>
              </a:rPr>
              <a:t>创新创效情况</a:t>
            </a:r>
            <a:endParaRPr lang="zh-CN" altLang="en-US" sz="2400" b="1" dirty="0">
              <a:solidFill>
                <a:srgbClr val="0075C2"/>
              </a:solidFill>
              <a:latin typeface="微软雅黑" panose="020B0503020204020204" charset="-122"/>
              <a:ea typeface="微软雅黑" panose="020B0503020204020204" charset="-122"/>
              <a:sym typeface="+mn-ea"/>
            </a:endParaRPr>
          </a:p>
        </p:txBody>
      </p:sp>
      <p:pic>
        <p:nvPicPr>
          <p:cNvPr id="44" name="图片 43" descr="图片-主标识"/>
          <p:cNvPicPr>
            <a:picLocks noChangeAspect="1"/>
          </p:cNvPicPr>
          <p:nvPr/>
        </p:nvPicPr>
        <p:blipFill>
          <a:blip r:embed="rId1" cstate="print"/>
          <a:stretch>
            <a:fillRect/>
          </a:stretch>
        </p:blipFill>
        <p:spPr>
          <a:xfrm>
            <a:off x="10796269" y="381190"/>
            <a:ext cx="1042670" cy="103033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标题 1"/>
          <p:cNvSpPr>
            <a:spLocks noGrp="1"/>
          </p:cNvSpPr>
          <p:nvPr>
            <p:ph type="title"/>
          </p:nvPr>
        </p:nvSpPr>
        <p:spPr>
          <a:xfrm>
            <a:off x="476250" y="82550"/>
            <a:ext cx="6966857" cy="706755"/>
          </a:xfrm>
        </p:spPr>
        <p:txBody>
          <a:bodyPr>
            <a:normAutofit/>
          </a:bodyPr>
          <a:lstStyle/>
          <a:p>
            <a:pPr eaLnBrk="1" fontAlgn="auto" hangingPunct="1">
              <a:defRPr/>
            </a:pPr>
            <a:r>
              <a:rPr lang="zh-CN" altLang="en-US" sz="3200" b="1" noProof="1" dirty="0">
                <a:solidFill>
                  <a:srgbClr val="0075C2"/>
                </a:solidFill>
                <a:latin typeface="微软雅黑" panose="020B0503020204020204" charset="-122"/>
                <a:ea typeface="微软雅黑" panose="020B0503020204020204" charset="-122"/>
              </a:rPr>
              <a:t>一</a:t>
            </a:r>
            <a:r>
              <a:rPr lang="zh-CN" altLang="en-US" sz="3200" b="1" noProof="1" smtClean="0">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rPr>
              <a:t>  </a:t>
            </a:r>
            <a:r>
              <a:rPr lang="zh-CN" altLang="en-US" sz="3200" b="1" dirty="0">
                <a:solidFill>
                  <a:srgbClr val="0075C2"/>
                </a:solidFill>
                <a:latin typeface="微软雅黑" panose="020B0503020204020204" charset="-122"/>
                <a:ea typeface="微软雅黑" panose="020B0503020204020204" charset="-122"/>
                <a:sym typeface="+mn-ea"/>
              </a:rPr>
              <a:t>研究背景</a:t>
            </a:r>
            <a:r>
              <a:rPr lang="en-US" altLang="zh-CN" sz="3200" b="1"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rPr>
              <a:t> </a:t>
            </a:r>
            <a:endParaRPr lang="en-US" altLang="zh-CN" sz="3200" b="1" spc="0"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8" name="矩形 7"/>
          <p:cNvSpPr/>
          <p:nvPr>
            <p:custDataLst>
              <p:tags r:id="rId1"/>
            </p:custDataLst>
          </p:nvPr>
        </p:nvSpPr>
        <p:spPr>
          <a:xfrm>
            <a:off x="501650" y="784860"/>
            <a:ext cx="6185535" cy="441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p>
            <a:r>
              <a:rPr lang="zh-CN" altLang="en-US" b="1" dirty="0">
                <a:latin typeface="微软雅黑" panose="020B0503020204020204" charset="-122"/>
                <a:ea typeface="微软雅黑" panose="020B0503020204020204" charset="-122"/>
              </a:rPr>
              <a:t>产品用途和特性</a:t>
            </a:r>
            <a:endParaRPr lang="zh-CN" altLang="en-US" b="1" dirty="0">
              <a:latin typeface="微软雅黑" panose="020B0503020204020204" charset="-122"/>
              <a:ea typeface="微软雅黑" panose="020B0503020204020204" charset="-122"/>
            </a:endParaRPr>
          </a:p>
        </p:txBody>
      </p:sp>
      <p:pic>
        <p:nvPicPr>
          <p:cNvPr id="3" name="图片 2"/>
          <p:cNvPicPr>
            <a:picLocks noChangeAspect="1"/>
          </p:cNvPicPr>
          <p:nvPr/>
        </p:nvPicPr>
        <p:blipFill>
          <a:blip r:embed="rId2"/>
          <a:stretch>
            <a:fillRect/>
          </a:stretch>
        </p:blipFill>
        <p:spPr>
          <a:xfrm>
            <a:off x="8491220" y="2927985"/>
            <a:ext cx="2520000" cy="1765954"/>
          </a:xfrm>
          <a:prstGeom prst="rect">
            <a:avLst/>
          </a:prstGeom>
        </p:spPr>
      </p:pic>
      <p:pic>
        <p:nvPicPr>
          <p:cNvPr id="4" name="图片 3"/>
          <p:cNvPicPr>
            <a:picLocks noChangeAspect="1"/>
          </p:cNvPicPr>
          <p:nvPr/>
        </p:nvPicPr>
        <p:blipFill>
          <a:blip r:embed="rId3"/>
          <a:stretch>
            <a:fillRect/>
          </a:stretch>
        </p:blipFill>
        <p:spPr>
          <a:xfrm>
            <a:off x="8491220" y="4726940"/>
            <a:ext cx="2520000" cy="1585862"/>
          </a:xfrm>
          <a:prstGeom prst="rect">
            <a:avLst/>
          </a:prstGeom>
        </p:spPr>
      </p:pic>
      <p:pic>
        <p:nvPicPr>
          <p:cNvPr id="5" name="图片 4" descr="06b5330f2e436cbd1e6898b77f96a34b"/>
          <p:cNvPicPr>
            <a:picLocks noChangeAspect="1"/>
          </p:cNvPicPr>
          <p:nvPr/>
        </p:nvPicPr>
        <p:blipFill>
          <a:blip r:embed="rId4"/>
          <a:stretch>
            <a:fillRect/>
          </a:stretch>
        </p:blipFill>
        <p:spPr>
          <a:xfrm>
            <a:off x="8491220" y="1476375"/>
            <a:ext cx="2520000" cy="1417500"/>
          </a:xfrm>
          <a:prstGeom prst="rect">
            <a:avLst/>
          </a:prstGeom>
        </p:spPr>
      </p:pic>
      <p:sp>
        <p:nvSpPr>
          <p:cNvPr id="6" name="文本框 5"/>
          <p:cNvSpPr txBox="1"/>
          <p:nvPr/>
        </p:nvSpPr>
        <p:spPr>
          <a:xfrm>
            <a:off x="612775" y="1513205"/>
            <a:ext cx="7133590" cy="3412490"/>
          </a:xfrm>
          <a:prstGeom prst="rect">
            <a:avLst/>
          </a:prstGeom>
          <a:noFill/>
        </p:spPr>
        <p:txBody>
          <a:bodyPr wrap="square" rtlCol="0" anchor="t">
            <a:spAutoFit/>
          </a:bodyPr>
          <a:p>
            <a:pPr indent="0" algn="just">
              <a:lnSpc>
                <a:spcPct val="120000"/>
              </a:lnSpc>
              <a:buFont typeface="Wingdings" panose="05000000000000000000" charset="0"/>
              <a:buNone/>
            </a:pPr>
            <a:r>
              <a:rPr lang="en-US" altLang="zh-CN" spc="100" dirty="0" smtClean="0">
                <a:solidFill>
                  <a:schemeClr val="tx1">
                    <a:lumMod val="75000"/>
                    <a:lumOff val="25000"/>
                  </a:schemeClr>
                </a:solidFill>
                <a:latin typeface="微软雅黑" panose="020B0503020204020204" charset="-122"/>
                <a:ea typeface="微软雅黑" panose="020B0503020204020204" charset="-122"/>
              </a:rPr>
              <a:t>55SiCrA</a:t>
            </a:r>
            <a:r>
              <a:rPr lang="zh-CN" altLang="en-US" spc="100" dirty="0" smtClean="0">
                <a:solidFill>
                  <a:schemeClr val="tx1">
                    <a:lumMod val="75000"/>
                    <a:lumOff val="25000"/>
                  </a:schemeClr>
                </a:solidFill>
                <a:latin typeface="微软雅黑" panose="020B0503020204020204" charset="-122"/>
                <a:ea typeface="微软雅黑" panose="020B0503020204020204" charset="-122"/>
              </a:rPr>
              <a:t>是高级别弹簧的代表，常用于制作汽车悬架簧。悬架弹簧作为汽车重要零件，工作时多承受冲击、振动等周期性交变应力，疲劳断裂往往是弹簧发生破坏的主要形式。目前国产中高档汽车悬架簧疲劳寿命一般要求达到</a:t>
            </a:r>
            <a:r>
              <a:rPr lang="en-US" altLang="zh-CN" spc="100" dirty="0" smtClean="0">
                <a:solidFill>
                  <a:schemeClr val="tx1">
                    <a:lumMod val="75000"/>
                    <a:lumOff val="25000"/>
                  </a:schemeClr>
                </a:solidFill>
                <a:latin typeface="微软雅黑" panose="020B0503020204020204" charset="-122"/>
                <a:ea typeface="微软雅黑" panose="020B0503020204020204" charset="-122"/>
              </a:rPr>
              <a:t>5×10</a:t>
            </a:r>
            <a:r>
              <a:rPr lang="en-US" altLang="zh-CN" spc="100" baseline="30000" dirty="0" smtClean="0">
                <a:solidFill>
                  <a:schemeClr val="tx1">
                    <a:lumMod val="75000"/>
                    <a:lumOff val="25000"/>
                  </a:schemeClr>
                </a:solidFill>
                <a:latin typeface="微软雅黑" panose="020B0503020204020204" charset="-122"/>
                <a:ea typeface="微软雅黑" panose="020B0503020204020204" charset="-122"/>
              </a:rPr>
              <a:t>5</a:t>
            </a:r>
            <a:r>
              <a:rPr lang="zh-CN" altLang="en-US" spc="100" dirty="0" smtClean="0">
                <a:solidFill>
                  <a:schemeClr val="tx1">
                    <a:lumMod val="75000"/>
                    <a:lumOff val="25000"/>
                  </a:schemeClr>
                </a:solidFill>
                <a:latin typeface="微软雅黑" panose="020B0503020204020204" charset="-122"/>
                <a:ea typeface="微软雅黑" panose="020B0503020204020204" charset="-122"/>
              </a:rPr>
              <a:t>次以上，而国外高档汽车悬架簧寿命则要求达到</a:t>
            </a:r>
            <a:r>
              <a:rPr lang="en-US" altLang="zh-CN" spc="100" dirty="0" smtClean="0">
                <a:solidFill>
                  <a:schemeClr val="tx1">
                    <a:lumMod val="75000"/>
                    <a:lumOff val="25000"/>
                  </a:schemeClr>
                </a:solidFill>
                <a:latin typeface="微软雅黑" panose="020B0503020204020204" charset="-122"/>
                <a:ea typeface="微软雅黑" panose="020B0503020204020204" charset="-122"/>
              </a:rPr>
              <a:t>10</a:t>
            </a:r>
            <a:r>
              <a:rPr lang="en-US" altLang="zh-CN" spc="100" baseline="30000" dirty="0" smtClean="0">
                <a:solidFill>
                  <a:schemeClr val="tx1">
                    <a:lumMod val="75000"/>
                    <a:lumOff val="25000"/>
                  </a:schemeClr>
                </a:solidFill>
                <a:latin typeface="微软雅黑" panose="020B0503020204020204" charset="-122"/>
                <a:ea typeface="微软雅黑" panose="020B0503020204020204" charset="-122"/>
              </a:rPr>
              <a:t>6</a:t>
            </a:r>
            <a:r>
              <a:rPr lang="zh-CN" altLang="en-US" spc="100" dirty="0" smtClean="0">
                <a:solidFill>
                  <a:schemeClr val="tx1">
                    <a:lumMod val="75000"/>
                    <a:lumOff val="25000"/>
                  </a:schemeClr>
                </a:solidFill>
                <a:latin typeface="微软雅黑" panose="020B0503020204020204" charset="-122"/>
                <a:ea typeface="微软雅黑" panose="020B0503020204020204" charset="-122"/>
              </a:rPr>
              <a:t>次以上。我国钢厂生产的悬架弹簧钢质量与日本、韩国等一流产品还有较大差距，高档汽车悬架弹簧钢还有相当部分依赖进口。</a:t>
            </a:r>
            <a:endParaRPr lang="zh-CN" altLang="en-US" spc="100" dirty="0" smtClean="0">
              <a:solidFill>
                <a:schemeClr val="tx1">
                  <a:lumMod val="75000"/>
                  <a:lumOff val="25000"/>
                </a:schemeClr>
              </a:solidFill>
              <a:latin typeface="微软雅黑" panose="020B0503020204020204" charset="-122"/>
              <a:ea typeface="微软雅黑" panose="020B0503020204020204" charset="-122"/>
            </a:endParaRPr>
          </a:p>
          <a:p>
            <a:pPr indent="0" algn="just">
              <a:lnSpc>
                <a:spcPct val="120000"/>
              </a:lnSpc>
              <a:buFont typeface="Wingdings" panose="05000000000000000000" charset="0"/>
              <a:buNone/>
            </a:pPr>
            <a:r>
              <a:rPr lang="zh-CN" altLang="en-US" spc="100" dirty="0" smtClean="0">
                <a:solidFill>
                  <a:schemeClr val="tx1">
                    <a:lumMod val="75000"/>
                    <a:lumOff val="25000"/>
                  </a:schemeClr>
                </a:solidFill>
                <a:latin typeface="微软雅黑" panose="020B0503020204020204" charset="-122"/>
                <a:ea typeface="微软雅黑" panose="020B0503020204020204" charset="-122"/>
              </a:rPr>
              <a:t>影响悬架弹簧钢疲劳性能的因素很多，其中夹杂物控制类型</a:t>
            </a:r>
            <a:r>
              <a:rPr lang="zh-CN" altLang="en-US" spc="100" dirty="0" smtClean="0">
                <a:solidFill>
                  <a:schemeClr val="tx1">
                    <a:lumMod val="75000"/>
                    <a:lumOff val="25000"/>
                  </a:schemeClr>
                </a:solidFill>
                <a:latin typeface="微软雅黑" panose="020B0503020204020204" charset="-122"/>
                <a:ea typeface="微软雅黑" panose="020B0503020204020204" charset="-122"/>
                <a:sym typeface="+mn-ea"/>
              </a:rPr>
              <a:t>和</a:t>
            </a:r>
            <a:r>
              <a:rPr lang="zh-CN" altLang="en-US" spc="100" dirty="0" smtClean="0">
                <a:solidFill>
                  <a:schemeClr val="tx1">
                    <a:lumMod val="75000"/>
                    <a:lumOff val="25000"/>
                  </a:schemeClr>
                </a:solidFill>
                <a:latin typeface="微软雅黑" panose="020B0503020204020204" charset="-122"/>
                <a:ea typeface="微软雅黑" panose="020B0503020204020204" charset="-122"/>
                <a:sym typeface="+mn-ea"/>
              </a:rPr>
              <a:t>钢液洁净度</a:t>
            </a:r>
            <a:r>
              <a:rPr lang="zh-CN" altLang="en-US" spc="100" dirty="0" smtClean="0">
                <a:solidFill>
                  <a:schemeClr val="tx1">
                    <a:lumMod val="75000"/>
                    <a:lumOff val="25000"/>
                  </a:schemeClr>
                </a:solidFill>
                <a:latin typeface="微软雅黑" panose="020B0503020204020204" charset="-122"/>
                <a:ea typeface="微软雅黑" panose="020B0503020204020204" charset="-122"/>
              </a:rPr>
              <a:t>是重要的因素。</a:t>
            </a:r>
            <a:r>
              <a:rPr lang="en-US" altLang="zh-CN" spc="100" dirty="0" smtClean="0">
                <a:solidFill>
                  <a:schemeClr val="tx1">
                    <a:lumMod val="75000"/>
                    <a:lumOff val="25000"/>
                  </a:schemeClr>
                </a:solidFill>
                <a:latin typeface="微软雅黑" panose="020B0503020204020204" charset="-122"/>
                <a:ea typeface="微软雅黑" panose="020B0503020204020204" charset="-122"/>
              </a:rPr>
              <a:t>55SiCrA</a:t>
            </a:r>
            <a:r>
              <a:rPr lang="zh-CN" altLang="en-US" spc="100" dirty="0" smtClean="0">
                <a:solidFill>
                  <a:schemeClr val="tx1">
                    <a:lumMod val="75000"/>
                    <a:lumOff val="25000"/>
                  </a:schemeClr>
                </a:solidFill>
                <a:latin typeface="微软雅黑" panose="020B0503020204020204" charset="-122"/>
                <a:ea typeface="微软雅黑" panose="020B0503020204020204" charset="-122"/>
              </a:rPr>
              <a:t>要求钢材氧含量≤20ppm，氮含量≤80ppm，对夹杂物要求严格。</a:t>
            </a:r>
            <a:endParaRPr lang="zh-CN" altLang="en-US" spc="100" dirty="0" smtClean="0">
              <a:solidFill>
                <a:schemeClr val="tx1">
                  <a:lumMod val="75000"/>
                  <a:lumOff val="25000"/>
                </a:schemeClr>
              </a:solidFill>
              <a:latin typeface="微软雅黑" panose="020B0503020204020204" charset="-122"/>
              <a:ea typeface="微软雅黑" panose="020B0503020204020204" charset="-122"/>
            </a:endParaRPr>
          </a:p>
        </p:txBody>
      </p:sp>
      <p:graphicFrame>
        <p:nvGraphicFramePr>
          <p:cNvPr id="7" name="表格 6"/>
          <p:cNvGraphicFramePr/>
          <p:nvPr>
            <p:custDataLst>
              <p:tags r:id="rId5"/>
            </p:custDataLst>
          </p:nvPr>
        </p:nvGraphicFramePr>
        <p:xfrm>
          <a:off x="727075" y="5283200"/>
          <a:ext cx="6919595" cy="981075"/>
        </p:xfrm>
        <a:graphic>
          <a:graphicData uri="http://schemas.openxmlformats.org/drawingml/2006/table">
            <a:tbl>
              <a:tblPr firstRow="1" bandRow="1">
                <a:tableStyleId>{5940675A-B579-460E-94D1-54222C63F5DA}</a:tableStyleId>
              </a:tblPr>
              <a:tblGrid>
                <a:gridCol w="951865"/>
                <a:gridCol w="748665"/>
                <a:gridCol w="746760"/>
                <a:gridCol w="744855"/>
                <a:gridCol w="746125"/>
                <a:gridCol w="744855"/>
                <a:gridCol w="744855"/>
                <a:gridCol w="747395"/>
                <a:gridCol w="744220"/>
              </a:tblGrid>
              <a:tr h="327025">
                <a:tc rowSpan="2">
                  <a:txBody>
                    <a:bodyPr/>
                    <a:p>
                      <a:pPr indent="0" algn="ctr">
                        <a:buNone/>
                      </a:pPr>
                      <a:r>
                        <a:rPr lang="en-US" sz="1600" b="0">
                          <a:latin typeface="Arial" panose="020B0604020202020204" pitchFamily="34" charset="0"/>
                          <a:ea typeface="微软雅黑" panose="020B0503020204020204" charset="-122"/>
                          <a:cs typeface="仿宋" panose="02010609060101010101" charset="-122"/>
                        </a:rPr>
                        <a:t>牌号</a:t>
                      </a:r>
                      <a:endParaRPr lang="en-US" altLang="en-US" sz="1600" b="0">
                        <a:latin typeface="Arial" panose="020B0604020202020204" pitchFamily="34" charset="0"/>
                        <a:ea typeface="微软雅黑" panose="020B050302020402020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2">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A</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2">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B</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2">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C</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2">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D</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327025">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600" b="0">
                          <a:latin typeface="Arial" panose="020B0604020202020204" pitchFamily="34" charset="0"/>
                          <a:ea typeface="微软雅黑" panose="020B0503020204020204" charset="-122"/>
                          <a:cs typeface="仿宋" panose="02010609060101010101" charset="-122"/>
                        </a:rPr>
                        <a:t>细系</a:t>
                      </a:r>
                      <a:endParaRPr lang="en-US" altLang="en-US" sz="1600" b="0">
                        <a:latin typeface="Arial" panose="020B0604020202020204" pitchFamily="34" charset="0"/>
                        <a:ea typeface="微软雅黑" panose="020B050302020402020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仿宋" panose="02010609060101010101" charset="-122"/>
                        </a:rPr>
                        <a:t>粗系</a:t>
                      </a:r>
                      <a:endParaRPr lang="en-US" altLang="en-US" sz="1600" b="0">
                        <a:latin typeface="Arial" panose="020B0604020202020204" pitchFamily="34" charset="0"/>
                        <a:ea typeface="微软雅黑" panose="020B050302020402020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仿宋" panose="02010609060101010101" charset="-122"/>
                        </a:rPr>
                        <a:t>细系</a:t>
                      </a:r>
                      <a:endParaRPr lang="en-US" altLang="en-US" sz="1600" b="0">
                        <a:latin typeface="Arial" panose="020B0604020202020204" pitchFamily="34" charset="0"/>
                        <a:ea typeface="微软雅黑" panose="020B050302020402020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仿宋" panose="02010609060101010101" charset="-122"/>
                        </a:rPr>
                        <a:t>粗系</a:t>
                      </a:r>
                      <a:endParaRPr lang="en-US" altLang="en-US" sz="1600" b="0">
                        <a:latin typeface="Arial" panose="020B0604020202020204" pitchFamily="34" charset="0"/>
                        <a:ea typeface="微软雅黑" panose="020B050302020402020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仿宋" panose="02010609060101010101" charset="-122"/>
                        </a:rPr>
                        <a:t>细系</a:t>
                      </a:r>
                      <a:endParaRPr lang="en-US" altLang="en-US" sz="1600" b="0">
                        <a:latin typeface="Arial" panose="020B0604020202020204" pitchFamily="34" charset="0"/>
                        <a:ea typeface="微软雅黑" panose="020B050302020402020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仿宋" panose="02010609060101010101" charset="-122"/>
                        </a:rPr>
                        <a:t>粗系</a:t>
                      </a:r>
                      <a:endParaRPr lang="en-US" altLang="en-US" sz="1600" b="0">
                        <a:latin typeface="Arial" panose="020B0604020202020204" pitchFamily="34" charset="0"/>
                        <a:ea typeface="微软雅黑" panose="020B050302020402020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仿宋" panose="02010609060101010101" charset="-122"/>
                        </a:rPr>
                        <a:t>细系</a:t>
                      </a:r>
                      <a:endParaRPr lang="en-US" altLang="en-US" sz="1600" b="0">
                        <a:latin typeface="Arial" panose="020B0604020202020204" pitchFamily="34" charset="0"/>
                        <a:ea typeface="微软雅黑" panose="020B050302020402020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仿宋" panose="02010609060101010101" charset="-122"/>
                        </a:rPr>
                        <a:t>粗系</a:t>
                      </a:r>
                      <a:endParaRPr lang="en-US" altLang="en-US" sz="1600" b="0">
                        <a:latin typeface="Arial" panose="020B0604020202020204" pitchFamily="34" charset="0"/>
                        <a:ea typeface="微软雅黑" panose="020B0503020204020204" charset="-122"/>
                        <a:cs typeface="仿宋"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27025">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55SiCrA</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≤1.5</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≤1.0</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≤1.5</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≤1.0</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≤1.0</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≤1.0</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≤1.0</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Arial" panose="020B0604020202020204" pitchFamily="34" charset="0"/>
                          <a:ea typeface="微软雅黑" panose="020B0503020204020204" charset="-122"/>
                          <a:cs typeface="Arial" panose="020B0604020202020204" pitchFamily="34" charset="0"/>
                        </a:rPr>
                        <a:t>≤0.5</a:t>
                      </a:r>
                      <a:endParaRPr lang="en-US" altLang="en-US" sz="1600" b="0">
                        <a:latin typeface="Arial" panose="020B0604020202020204" pitchFamily="34" charset="0"/>
                        <a:ea typeface="微软雅黑" panose="020B0503020204020204" charset="-122"/>
                        <a:cs typeface="Arial" panose="020B0604020202020204" pitchFamily="34"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pic>
        <p:nvPicPr>
          <p:cNvPr id="44" name="图片 43" descr="图片-主标识"/>
          <p:cNvPicPr>
            <a:picLocks noChangeAspect="1"/>
          </p:cNvPicPr>
          <p:nvPr/>
        </p:nvPicPr>
        <p:blipFill>
          <a:blip r:embed="rId6" cstate="print"/>
          <a:stretch>
            <a:fillRect/>
          </a:stretch>
        </p:blipFill>
        <p:spPr>
          <a:xfrm>
            <a:off x="10796269" y="381190"/>
            <a:ext cx="1042670" cy="1030337"/>
          </a:xfrm>
          <a:prstGeom prst="rect">
            <a:avLst/>
          </a:prstGeom>
        </p:spPr>
      </p:pic>
    </p:spTree>
    <p:custDataLst>
      <p:tags r:id="rId7"/>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标题 1"/>
          <p:cNvSpPr>
            <a:spLocks noGrp="1"/>
          </p:cNvSpPr>
          <p:nvPr>
            <p:ph type="title"/>
          </p:nvPr>
        </p:nvSpPr>
        <p:spPr>
          <a:xfrm>
            <a:off x="476250" y="82550"/>
            <a:ext cx="11105515" cy="706755"/>
          </a:xfrm>
        </p:spPr>
        <p:txBody>
          <a:bodyPr>
            <a:normAutofit/>
          </a:bodyPr>
          <a:lstStyle/>
          <a:p>
            <a:pPr eaLnBrk="1" fontAlgn="auto" hangingPunct="1">
              <a:defRPr/>
            </a:pPr>
            <a:r>
              <a:rPr lang="zh-CN" altLang="en-US" sz="3200" b="1" noProof="1" dirty="0">
                <a:solidFill>
                  <a:srgbClr val="0075C2"/>
                </a:solidFill>
                <a:latin typeface="微软雅黑" panose="020B0503020204020204" charset="-122"/>
                <a:ea typeface="微软雅黑" panose="020B0503020204020204" charset="-122"/>
              </a:rPr>
              <a:t>二 </a:t>
            </a:r>
            <a:r>
              <a:rPr lang="zh-CN" altLang="en-US" sz="3200" b="1" noProof="1" smtClean="0">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rPr>
              <a:t> </a:t>
            </a:r>
            <a:r>
              <a:rPr lang="zh-CN" altLang="en-US" sz="3200" b="1" dirty="0">
                <a:solidFill>
                  <a:srgbClr val="0075C2"/>
                </a:solidFill>
                <a:latin typeface="微软雅黑" panose="020B0503020204020204" charset="-122"/>
                <a:ea typeface="微软雅黑" panose="020B0503020204020204" charset="-122"/>
                <a:sym typeface="+mn-ea"/>
              </a:rPr>
              <a:t>55SiCrA夹杂物塑性化工艺研究</a:t>
            </a:r>
            <a:r>
              <a:rPr lang="en-US" altLang="zh-CN" sz="3200" b="1"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rPr>
              <a:t> </a:t>
            </a:r>
            <a:endParaRPr lang="en-US" altLang="zh-CN" sz="3200" b="1" spc="0"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8" name="矩形 7"/>
          <p:cNvSpPr/>
          <p:nvPr>
            <p:custDataLst>
              <p:tags r:id="rId1"/>
            </p:custDataLst>
          </p:nvPr>
        </p:nvSpPr>
        <p:spPr>
          <a:xfrm>
            <a:off x="501650" y="784860"/>
            <a:ext cx="6185535" cy="441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p>
            <a:r>
              <a:rPr lang="zh-CN" altLang="en-US" b="1" dirty="0">
                <a:latin typeface="微软雅黑" panose="020B0503020204020204" charset="-122"/>
                <a:ea typeface="微软雅黑" panose="020B0503020204020204" charset="-122"/>
                <a:sym typeface="+mn-ea"/>
              </a:rPr>
              <a:t>文献理论研究</a:t>
            </a:r>
            <a:endParaRPr lang="zh-CN" altLang="en-US" b="1" dirty="0">
              <a:latin typeface="微软雅黑" panose="020B0503020204020204" charset="-122"/>
              <a:ea typeface="微软雅黑" panose="020B0503020204020204" charset="-122"/>
            </a:endParaRPr>
          </a:p>
        </p:txBody>
      </p:sp>
      <p:pic>
        <p:nvPicPr>
          <p:cNvPr id="2" name="图片 18"/>
          <p:cNvPicPr>
            <a:picLocks noChangeAspect="1"/>
          </p:cNvPicPr>
          <p:nvPr/>
        </p:nvPicPr>
        <p:blipFill>
          <a:blip r:embed="rId2"/>
          <a:stretch>
            <a:fillRect/>
          </a:stretch>
        </p:blipFill>
        <p:spPr>
          <a:xfrm>
            <a:off x="5587365" y="4147820"/>
            <a:ext cx="5737860" cy="2491105"/>
          </a:xfrm>
          <a:prstGeom prst="rect">
            <a:avLst/>
          </a:prstGeom>
          <a:noFill/>
          <a:ln w="9525">
            <a:noFill/>
          </a:ln>
        </p:spPr>
      </p:pic>
      <p:pic>
        <p:nvPicPr>
          <p:cNvPr id="3" name="图片 5"/>
          <p:cNvPicPr>
            <a:picLocks noChangeAspect="1"/>
          </p:cNvPicPr>
          <p:nvPr/>
        </p:nvPicPr>
        <p:blipFill>
          <a:blip r:embed="rId3"/>
          <a:stretch>
            <a:fillRect/>
          </a:stretch>
        </p:blipFill>
        <p:spPr>
          <a:xfrm>
            <a:off x="8291830" y="1209358"/>
            <a:ext cx="2894330" cy="2879725"/>
          </a:xfrm>
          <a:prstGeom prst="rect">
            <a:avLst/>
          </a:prstGeom>
          <a:noFill/>
          <a:ln w="9525">
            <a:noFill/>
          </a:ln>
        </p:spPr>
      </p:pic>
      <p:pic>
        <p:nvPicPr>
          <p:cNvPr id="4" name="图片 3"/>
          <p:cNvPicPr>
            <a:picLocks noChangeAspect="1"/>
          </p:cNvPicPr>
          <p:nvPr/>
        </p:nvPicPr>
        <p:blipFill>
          <a:blip r:embed="rId4"/>
          <a:stretch>
            <a:fillRect/>
          </a:stretch>
        </p:blipFill>
        <p:spPr>
          <a:xfrm>
            <a:off x="5287010" y="1835150"/>
            <a:ext cx="2933700" cy="2219325"/>
          </a:xfrm>
          <a:prstGeom prst="rect">
            <a:avLst/>
          </a:prstGeom>
        </p:spPr>
      </p:pic>
      <p:sp>
        <p:nvSpPr>
          <p:cNvPr id="5" name="文本框 4"/>
          <p:cNvSpPr txBox="1"/>
          <p:nvPr/>
        </p:nvSpPr>
        <p:spPr>
          <a:xfrm>
            <a:off x="5386705" y="1334770"/>
            <a:ext cx="1871980" cy="423545"/>
          </a:xfrm>
          <a:prstGeom prst="rect">
            <a:avLst/>
          </a:prstGeom>
          <a:noFill/>
        </p:spPr>
        <p:txBody>
          <a:bodyPr wrap="none" rtlCol="0" anchor="t">
            <a:spAutoFit/>
          </a:bodyPr>
          <a:p>
            <a:pPr indent="0" algn="l">
              <a:lnSpc>
                <a:spcPct val="120000"/>
              </a:lnSpc>
              <a:buFont typeface="Wingdings" panose="05000000000000000000" charset="0"/>
              <a:buNone/>
            </a:pP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夹杂物变形指数</a:t>
            </a:r>
            <a:endParaRPr lang="zh-CN" altLang="en-US" spc="100" dirty="0" smtClean="0">
              <a:solidFill>
                <a:schemeClr val="tx1">
                  <a:lumMod val="75000"/>
                  <a:lumOff val="25000"/>
                </a:schemeClr>
              </a:solidFill>
              <a:uFillTx/>
              <a:latin typeface="微软雅黑" panose="020B0503020204020204" charset="-122"/>
              <a:ea typeface="微软雅黑" panose="020B0503020204020204" charset="-122"/>
            </a:endParaRPr>
          </a:p>
        </p:txBody>
      </p:sp>
      <p:sp>
        <p:nvSpPr>
          <p:cNvPr id="6" name="文本框 5"/>
          <p:cNvSpPr txBox="1"/>
          <p:nvPr/>
        </p:nvSpPr>
        <p:spPr>
          <a:xfrm>
            <a:off x="527050" y="1334770"/>
            <a:ext cx="4688840" cy="5073650"/>
          </a:xfrm>
          <a:prstGeom prst="rect">
            <a:avLst/>
          </a:prstGeom>
          <a:noFill/>
        </p:spPr>
        <p:txBody>
          <a:bodyPr wrap="square" rtlCol="0" anchor="t">
            <a:spAutoFit/>
          </a:bodyPr>
          <a:p>
            <a:pPr marL="285750" indent="-285750" algn="just">
              <a:lnSpc>
                <a:spcPct val="120000"/>
              </a:lnSpc>
              <a:buFont typeface="Wingdings" panose="05000000000000000000" charset="0"/>
              <a:buChar char="n"/>
            </a:pP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非金属夹杂物破坏了钢基体的连续性，易造成应力集中，疲劳裂纹起源于夹杂物与钢基体的交界处，或者夹杂物本身存在裂纹。结合力弱且尺寸大的脆性夹杂物和球状不变形夹杂物是引发疲劳断裂的主要夹杂物类型，夹杂物的塑性化是解决此问题的主要思路之一。</a:t>
            </a:r>
            <a:endParaRPr lang="zh-CN" altLang="en-US" spc="100" dirty="0" smtClean="0">
              <a:solidFill>
                <a:schemeClr val="tx1">
                  <a:lumMod val="75000"/>
                  <a:lumOff val="25000"/>
                </a:schemeClr>
              </a:solidFill>
              <a:uFillTx/>
              <a:latin typeface="微软雅黑" panose="020B0503020204020204" charset="-122"/>
              <a:ea typeface="微软雅黑" panose="020B0503020204020204" charset="-122"/>
            </a:endParaRPr>
          </a:p>
          <a:p>
            <a:pPr marL="285750" indent="-285750" algn="just">
              <a:lnSpc>
                <a:spcPct val="120000"/>
              </a:lnSpc>
              <a:buFont typeface="Wingdings" panose="05000000000000000000" charset="0"/>
              <a:buChar char="n"/>
            </a:pP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国内外研究学者针对夹杂物变形能力时，认为MnO-Al</a:t>
            </a:r>
            <a:r>
              <a:rPr lang="zh-CN" altLang="en-US" spc="100" baseline="-25000" dirty="0" smtClean="0">
                <a:solidFill>
                  <a:schemeClr val="tx1">
                    <a:lumMod val="75000"/>
                    <a:lumOff val="25000"/>
                  </a:schemeClr>
                </a:solidFill>
                <a:uFillTx/>
                <a:latin typeface="微软雅黑" panose="020B0503020204020204" charset="-122"/>
                <a:ea typeface="微软雅黑" panose="020B0503020204020204" charset="-122"/>
              </a:rPr>
              <a:t>2</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O</a:t>
            </a:r>
            <a:r>
              <a:rPr lang="zh-CN" altLang="en-US" spc="100" baseline="-25000" dirty="0" smtClean="0">
                <a:solidFill>
                  <a:schemeClr val="tx1">
                    <a:lumMod val="75000"/>
                    <a:lumOff val="25000"/>
                  </a:schemeClr>
                </a:solidFill>
                <a:uFillTx/>
                <a:latin typeface="微软雅黑" panose="020B0503020204020204" charset="-122"/>
                <a:ea typeface="微软雅黑" panose="020B0503020204020204" charset="-122"/>
              </a:rPr>
              <a:t>3</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-SiO</a:t>
            </a:r>
            <a:r>
              <a:rPr lang="zh-CN" altLang="en-US" spc="100" baseline="-25000" dirty="0" smtClean="0">
                <a:solidFill>
                  <a:schemeClr val="tx1">
                    <a:lumMod val="75000"/>
                    <a:lumOff val="25000"/>
                  </a:schemeClr>
                </a:solidFill>
                <a:uFillTx/>
                <a:latin typeface="微软雅黑" panose="020B0503020204020204" charset="-122"/>
                <a:ea typeface="微软雅黑" panose="020B0503020204020204" charset="-122"/>
              </a:rPr>
              <a:t>2</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三元系夹杂物具有良好变形能力的夹杂物组分在锰铝榴石及其周围低熔点区，而在CaO-Al</a:t>
            </a:r>
            <a:r>
              <a:rPr lang="zh-CN" altLang="en-US" spc="100" baseline="-25000" dirty="0" smtClean="0">
                <a:solidFill>
                  <a:schemeClr val="tx1">
                    <a:lumMod val="75000"/>
                    <a:lumOff val="25000"/>
                  </a:schemeClr>
                </a:solidFill>
                <a:uFillTx/>
                <a:latin typeface="微软雅黑" panose="020B0503020204020204" charset="-122"/>
                <a:ea typeface="微软雅黑" panose="020B0503020204020204" charset="-122"/>
              </a:rPr>
              <a:t>2</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O</a:t>
            </a:r>
            <a:r>
              <a:rPr lang="zh-CN" altLang="en-US" spc="100" baseline="-25000" dirty="0" smtClean="0">
                <a:solidFill>
                  <a:schemeClr val="tx1">
                    <a:lumMod val="75000"/>
                    <a:lumOff val="25000"/>
                  </a:schemeClr>
                </a:solidFill>
                <a:uFillTx/>
                <a:latin typeface="微软雅黑" panose="020B0503020204020204" charset="-122"/>
                <a:ea typeface="微软雅黑" panose="020B0503020204020204" charset="-122"/>
              </a:rPr>
              <a:t>3</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-SiO</a:t>
            </a:r>
            <a:r>
              <a:rPr lang="zh-CN" altLang="en-US" spc="100" baseline="-25000" dirty="0" smtClean="0">
                <a:solidFill>
                  <a:schemeClr val="tx1">
                    <a:lumMod val="75000"/>
                    <a:lumOff val="25000"/>
                  </a:schemeClr>
                </a:solidFill>
                <a:uFillTx/>
                <a:latin typeface="微软雅黑" panose="020B0503020204020204" charset="-122"/>
                <a:ea typeface="微软雅黑" panose="020B0503020204020204" charset="-122"/>
              </a:rPr>
              <a:t>2</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三元系夹杂物中，钙斜长石及其假硅灰石相邻的周边低熔点区域具有良好变形能力，理论已经在帘线钢等线材产品生产中得到应用。</a:t>
            </a:r>
            <a:endParaRPr lang="zh-CN" altLang="en-US" spc="100" dirty="0" smtClean="0">
              <a:solidFill>
                <a:schemeClr val="tx1">
                  <a:lumMod val="75000"/>
                  <a:lumOff val="25000"/>
                </a:schemeClr>
              </a:solidFill>
              <a:uFillTx/>
              <a:latin typeface="微软雅黑" panose="020B0503020204020204" charset="-122"/>
              <a:ea typeface="微软雅黑" panose="020B0503020204020204" charset="-122"/>
            </a:endParaRPr>
          </a:p>
        </p:txBody>
      </p:sp>
      <p:pic>
        <p:nvPicPr>
          <p:cNvPr id="44" name="图片 43" descr="图片-主标识"/>
          <p:cNvPicPr>
            <a:picLocks noChangeAspect="1"/>
          </p:cNvPicPr>
          <p:nvPr/>
        </p:nvPicPr>
        <p:blipFill>
          <a:blip r:embed="rId5" cstate="print"/>
          <a:stretch>
            <a:fillRect/>
          </a:stretch>
        </p:blipFill>
        <p:spPr>
          <a:xfrm>
            <a:off x="10796269" y="381190"/>
            <a:ext cx="1042670" cy="1030337"/>
          </a:xfrm>
          <a:prstGeom prst="rect">
            <a:avLst/>
          </a:prstGeom>
        </p:spPr>
      </p:pic>
    </p:spTree>
    <p:custDataLst>
      <p:tags r:id="rId6"/>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1"/>
            </p:custDataLst>
          </p:nvPr>
        </p:nvSpPr>
        <p:spPr>
          <a:xfrm>
            <a:off x="501650" y="784860"/>
            <a:ext cx="6185535" cy="441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p>
            <a:r>
              <a:rPr lang="zh-CN" altLang="en-US" b="1" dirty="0">
                <a:latin typeface="微软雅黑" panose="020B0503020204020204" charset="-122"/>
                <a:ea typeface="微软雅黑" panose="020B0503020204020204" charset="-122"/>
              </a:rPr>
              <a:t>文献理论研究</a:t>
            </a:r>
            <a:endParaRPr lang="zh-CN" altLang="en-US" b="1" dirty="0">
              <a:latin typeface="微软雅黑" panose="020B0503020204020204" charset="-122"/>
              <a:ea typeface="微软雅黑" panose="020B0503020204020204" charset="-122"/>
            </a:endParaRPr>
          </a:p>
        </p:txBody>
      </p:sp>
      <p:pic>
        <p:nvPicPr>
          <p:cNvPr id="2" name="图片 -2147482595"/>
          <p:cNvPicPr>
            <a:picLocks noChangeAspect="1"/>
          </p:cNvPicPr>
          <p:nvPr>
            <p:custDataLst>
              <p:tags r:id="rId2"/>
            </p:custDataLst>
          </p:nvPr>
        </p:nvPicPr>
        <p:blipFill>
          <a:blip r:embed="rId3"/>
          <a:stretch>
            <a:fillRect/>
          </a:stretch>
        </p:blipFill>
        <p:spPr>
          <a:xfrm>
            <a:off x="479425" y="1359853"/>
            <a:ext cx="2181804" cy="2088000"/>
          </a:xfrm>
          <a:prstGeom prst="rect">
            <a:avLst/>
          </a:prstGeom>
          <a:noFill/>
          <a:ln w="9525">
            <a:noFill/>
          </a:ln>
        </p:spPr>
      </p:pic>
      <p:pic>
        <p:nvPicPr>
          <p:cNvPr id="3" name="图片 -2147482592"/>
          <p:cNvPicPr>
            <a:picLocks noChangeAspect="1"/>
          </p:cNvPicPr>
          <p:nvPr/>
        </p:nvPicPr>
        <p:blipFill>
          <a:blip r:embed="rId4"/>
          <a:stretch>
            <a:fillRect/>
          </a:stretch>
        </p:blipFill>
        <p:spPr>
          <a:xfrm>
            <a:off x="2686685" y="1407478"/>
            <a:ext cx="2447233" cy="2088000"/>
          </a:xfrm>
          <a:prstGeom prst="rect">
            <a:avLst/>
          </a:prstGeom>
          <a:noFill/>
          <a:ln w="9525">
            <a:noFill/>
          </a:ln>
        </p:spPr>
      </p:pic>
      <p:pic>
        <p:nvPicPr>
          <p:cNvPr id="4" name="图片 -2147482593"/>
          <p:cNvPicPr>
            <a:picLocks noChangeAspect="1"/>
          </p:cNvPicPr>
          <p:nvPr/>
        </p:nvPicPr>
        <p:blipFill>
          <a:blip r:embed="rId5"/>
          <a:stretch>
            <a:fillRect/>
          </a:stretch>
        </p:blipFill>
        <p:spPr>
          <a:xfrm>
            <a:off x="5094605" y="1407478"/>
            <a:ext cx="6073244" cy="2088000"/>
          </a:xfrm>
          <a:prstGeom prst="rect">
            <a:avLst/>
          </a:prstGeom>
          <a:noFill/>
          <a:ln w="9525">
            <a:noFill/>
          </a:ln>
        </p:spPr>
      </p:pic>
      <p:sp>
        <p:nvSpPr>
          <p:cNvPr id="5" name="文本框 4"/>
          <p:cNvSpPr txBox="1"/>
          <p:nvPr/>
        </p:nvSpPr>
        <p:spPr>
          <a:xfrm>
            <a:off x="504190" y="3874135"/>
            <a:ext cx="10077450" cy="1751965"/>
          </a:xfrm>
          <a:prstGeom prst="rect">
            <a:avLst/>
          </a:prstGeom>
          <a:noFill/>
        </p:spPr>
        <p:txBody>
          <a:bodyPr wrap="square" rtlCol="0" anchor="t">
            <a:spAutoFit/>
          </a:bodyPr>
          <a:p>
            <a:pPr indent="0" algn="l">
              <a:lnSpc>
                <a:spcPct val="120000"/>
              </a:lnSpc>
              <a:buFont typeface="Wingdings" panose="05000000000000000000" charset="0"/>
              <a:buNone/>
            </a:pP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夹杂物变形能力与夹杂物中氧化铝含量密切相关，夹杂物不变形指数与夹杂物中氧化铝含量的关系，夹杂物中Al</a:t>
            </a:r>
            <a:r>
              <a:rPr lang="zh-CN" altLang="en-US" spc="100" baseline="-25000" dirty="0" smtClean="0">
                <a:solidFill>
                  <a:schemeClr val="tx1">
                    <a:lumMod val="75000"/>
                    <a:lumOff val="25000"/>
                  </a:schemeClr>
                </a:solidFill>
                <a:uFillTx/>
                <a:latin typeface="微软雅黑" panose="020B0503020204020204" charset="-122"/>
                <a:ea typeface="微软雅黑" panose="020B0503020204020204" charset="-122"/>
              </a:rPr>
              <a:t>2</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O</a:t>
            </a:r>
            <a:r>
              <a:rPr lang="zh-CN" altLang="en-US" spc="100" baseline="-25000" dirty="0" smtClean="0">
                <a:solidFill>
                  <a:schemeClr val="tx1">
                    <a:lumMod val="75000"/>
                    <a:lumOff val="25000"/>
                  </a:schemeClr>
                </a:solidFill>
                <a:uFillTx/>
                <a:latin typeface="微软雅黑" panose="020B0503020204020204" charset="-122"/>
                <a:ea typeface="微软雅黑" panose="020B0503020204020204" charset="-122"/>
              </a:rPr>
              <a:t>3</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含量控制在10%-20%范围内，变形能力较好。夹杂物中Al</a:t>
            </a:r>
            <a:r>
              <a:rPr lang="zh-CN" altLang="en-US" spc="100" baseline="-25000" dirty="0" smtClean="0">
                <a:solidFill>
                  <a:schemeClr val="tx1">
                    <a:lumMod val="75000"/>
                    <a:lumOff val="25000"/>
                  </a:schemeClr>
                </a:solidFill>
                <a:uFillTx/>
                <a:latin typeface="微软雅黑" panose="020B0503020204020204" charset="-122"/>
                <a:ea typeface="微软雅黑" panose="020B0503020204020204" charset="-122"/>
              </a:rPr>
              <a:t>2</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O</a:t>
            </a:r>
            <a:r>
              <a:rPr lang="zh-CN" altLang="en-US" spc="100" baseline="-25000" dirty="0" smtClean="0">
                <a:solidFill>
                  <a:schemeClr val="tx1">
                    <a:lumMod val="75000"/>
                    <a:lumOff val="25000"/>
                  </a:schemeClr>
                </a:solidFill>
                <a:uFillTx/>
                <a:latin typeface="微软雅黑" panose="020B0503020204020204" charset="-122"/>
                <a:ea typeface="微软雅黑" panose="020B0503020204020204" charset="-122"/>
              </a:rPr>
              <a:t>3</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含量与渣中Al</a:t>
            </a:r>
            <a:r>
              <a:rPr lang="zh-CN" altLang="en-US" spc="100" baseline="-25000" dirty="0" smtClean="0">
                <a:solidFill>
                  <a:schemeClr val="tx1">
                    <a:lumMod val="75000"/>
                    <a:lumOff val="25000"/>
                  </a:schemeClr>
                </a:solidFill>
                <a:uFillTx/>
                <a:latin typeface="微软雅黑" panose="020B0503020204020204" charset="-122"/>
                <a:ea typeface="微软雅黑" panose="020B0503020204020204" charset="-122"/>
              </a:rPr>
              <a:t>2</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O</a:t>
            </a:r>
            <a:r>
              <a:rPr lang="zh-CN" altLang="en-US" spc="100" baseline="-25000" dirty="0" smtClean="0">
                <a:solidFill>
                  <a:schemeClr val="tx1">
                    <a:lumMod val="75000"/>
                    <a:lumOff val="25000"/>
                  </a:schemeClr>
                </a:solidFill>
                <a:uFillTx/>
                <a:latin typeface="微软雅黑" panose="020B0503020204020204" charset="-122"/>
                <a:ea typeface="微软雅黑" panose="020B0503020204020204" charset="-122"/>
              </a:rPr>
              <a:t>3</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和钢中Als含量呈现正相关关系，渣中Al</a:t>
            </a:r>
            <a:r>
              <a:rPr lang="zh-CN" altLang="en-US" spc="100" baseline="-25000" dirty="0" smtClean="0">
                <a:solidFill>
                  <a:schemeClr val="tx1">
                    <a:lumMod val="75000"/>
                    <a:lumOff val="25000"/>
                  </a:schemeClr>
                </a:solidFill>
                <a:uFillTx/>
                <a:latin typeface="微软雅黑" panose="020B0503020204020204" charset="-122"/>
                <a:ea typeface="微软雅黑" panose="020B0503020204020204" charset="-122"/>
              </a:rPr>
              <a:t>2</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O</a:t>
            </a:r>
            <a:r>
              <a:rPr lang="zh-CN" altLang="en-US" spc="100" baseline="-25000" dirty="0" smtClean="0">
                <a:solidFill>
                  <a:schemeClr val="tx1">
                    <a:lumMod val="75000"/>
                    <a:lumOff val="25000"/>
                  </a:schemeClr>
                </a:solidFill>
                <a:uFillTx/>
                <a:latin typeface="微软雅黑" panose="020B0503020204020204" charset="-122"/>
                <a:ea typeface="微软雅黑" panose="020B0503020204020204" charset="-122"/>
              </a:rPr>
              <a:t>3</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和钢中Als含量越高，夹杂物中Al</a:t>
            </a:r>
            <a:r>
              <a:rPr lang="zh-CN" altLang="en-US" spc="100" baseline="-25000" dirty="0" smtClean="0">
                <a:solidFill>
                  <a:schemeClr val="tx1">
                    <a:lumMod val="75000"/>
                    <a:lumOff val="25000"/>
                  </a:schemeClr>
                </a:solidFill>
                <a:uFillTx/>
                <a:latin typeface="微软雅黑" panose="020B0503020204020204" charset="-122"/>
                <a:ea typeface="微软雅黑" panose="020B0503020204020204" charset="-122"/>
              </a:rPr>
              <a:t>2</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O</a:t>
            </a:r>
            <a:r>
              <a:rPr lang="zh-CN" altLang="en-US" spc="100" baseline="-25000" dirty="0" smtClean="0">
                <a:solidFill>
                  <a:schemeClr val="tx1">
                    <a:lumMod val="75000"/>
                    <a:lumOff val="25000"/>
                  </a:schemeClr>
                </a:solidFill>
                <a:uFillTx/>
                <a:latin typeface="微软雅黑" panose="020B0503020204020204" charset="-122"/>
                <a:ea typeface="微软雅黑" panose="020B0503020204020204" charset="-122"/>
              </a:rPr>
              <a:t>3</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含量越高。其他条件一定下，钢种Als含量随顶渣碱度R、Al</a:t>
            </a:r>
            <a:r>
              <a:rPr lang="zh-CN" altLang="en-US" spc="100" baseline="-25000" dirty="0" smtClean="0">
                <a:solidFill>
                  <a:schemeClr val="tx1">
                    <a:lumMod val="75000"/>
                    <a:lumOff val="25000"/>
                  </a:schemeClr>
                </a:solidFill>
                <a:uFillTx/>
                <a:latin typeface="微软雅黑" panose="020B0503020204020204" charset="-122"/>
                <a:ea typeface="微软雅黑" panose="020B0503020204020204" charset="-122"/>
              </a:rPr>
              <a:t>2</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O</a:t>
            </a:r>
            <a:r>
              <a:rPr lang="zh-CN" altLang="en-US" spc="100" baseline="-25000" dirty="0" smtClean="0">
                <a:solidFill>
                  <a:schemeClr val="tx1">
                    <a:lumMod val="75000"/>
                    <a:lumOff val="25000"/>
                  </a:schemeClr>
                </a:solidFill>
                <a:uFillTx/>
                <a:latin typeface="微软雅黑" panose="020B0503020204020204" charset="-122"/>
                <a:ea typeface="微软雅黑" panose="020B0503020204020204" charset="-122"/>
              </a:rPr>
              <a:t>3</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含量升高而升高；精炼渣一定情况下，提高温度，钢中Als含量升高。</a:t>
            </a:r>
            <a:endParaRPr lang="zh-CN" altLang="en-US" spc="100" dirty="0" smtClean="0">
              <a:solidFill>
                <a:schemeClr val="tx1">
                  <a:lumMod val="75000"/>
                  <a:lumOff val="25000"/>
                </a:schemeClr>
              </a:solidFill>
              <a:uFillTx/>
              <a:latin typeface="微软雅黑" panose="020B0503020204020204" charset="-122"/>
              <a:ea typeface="微软雅黑" panose="020B0503020204020204" charset="-122"/>
            </a:endParaRPr>
          </a:p>
        </p:txBody>
      </p:sp>
      <p:sp>
        <p:nvSpPr>
          <p:cNvPr id="7" name="标题 1"/>
          <p:cNvSpPr>
            <a:spLocks noGrp="1"/>
          </p:cNvSpPr>
          <p:nvPr>
            <p:ph type="title"/>
          </p:nvPr>
        </p:nvSpPr>
        <p:spPr>
          <a:xfrm>
            <a:off x="476250" y="82550"/>
            <a:ext cx="11105515" cy="706755"/>
          </a:xfrm>
        </p:spPr>
        <p:txBody>
          <a:bodyPr>
            <a:normAutofit/>
          </a:bodyPr>
          <a:p>
            <a:pPr eaLnBrk="1" fontAlgn="auto" hangingPunct="1">
              <a:defRPr/>
            </a:pPr>
            <a:r>
              <a:rPr lang="zh-CN" altLang="en-US" sz="3200" b="1" noProof="1" dirty="0">
                <a:solidFill>
                  <a:srgbClr val="0075C2"/>
                </a:solidFill>
                <a:latin typeface="微软雅黑" panose="020B0503020204020204" charset="-122"/>
                <a:ea typeface="微软雅黑" panose="020B0503020204020204" charset="-122"/>
              </a:rPr>
              <a:t>二 </a:t>
            </a:r>
            <a:r>
              <a:rPr lang="zh-CN" altLang="en-US" sz="3200" b="1" noProof="1" smtClean="0">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rPr>
              <a:t> </a:t>
            </a:r>
            <a:r>
              <a:rPr lang="zh-CN" altLang="en-US" sz="3200" b="1" dirty="0">
                <a:solidFill>
                  <a:srgbClr val="0075C2"/>
                </a:solidFill>
                <a:latin typeface="微软雅黑" panose="020B0503020204020204" charset="-122"/>
                <a:ea typeface="微软雅黑" panose="020B0503020204020204" charset="-122"/>
                <a:sym typeface="+mn-ea"/>
              </a:rPr>
              <a:t>55SiCrA夹杂物塑性化工艺研究</a:t>
            </a:r>
            <a:r>
              <a:rPr lang="en-US" altLang="zh-CN" sz="3200" b="1"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rPr>
              <a:t> </a:t>
            </a:r>
            <a:endParaRPr lang="en-US" altLang="zh-CN" sz="3200" b="1" spc="0"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endParaRPr>
          </a:p>
        </p:txBody>
      </p:sp>
      <p:pic>
        <p:nvPicPr>
          <p:cNvPr id="44" name="图片 43" descr="图片-主标识"/>
          <p:cNvPicPr>
            <a:picLocks noChangeAspect="1"/>
          </p:cNvPicPr>
          <p:nvPr/>
        </p:nvPicPr>
        <p:blipFill>
          <a:blip r:embed="rId6" cstate="print"/>
          <a:stretch>
            <a:fillRect/>
          </a:stretch>
        </p:blipFill>
        <p:spPr>
          <a:xfrm>
            <a:off x="10796269" y="381190"/>
            <a:ext cx="1042670" cy="1030337"/>
          </a:xfrm>
          <a:prstGeom prst="rect">
            <a:avLst/>
          </a:prstGeom>
        </p:spPr>
      </p:pic>
    </p:spTree>
    <p:custDataLst>
      <p:tags r:id="rId7"/>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1"/>
            </p:custDataLst>
          </p:nvPr>
        </p:nvSpPr>
        <p:spPr>
          <a:xfrm>
            <a:off x="501650" y="784860"/>
            <a:ext cx="6185535" cy="441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p>
            <a:r>
              <a:rPr lang="zh-CN" altLang="en-US" b="1" dirty="0">
                <a:latin typeface="微软雅黑" panose="020B0503020204020204" charset="-122"/>
                <a:ea typeface="微软雅黑" panose="020B0503020204020204" charset="-122"/>
              </a:rPr>
              <a:t>河钢石钢</a:t>
            </a:r>
            <a:r>
              <a:rPr lang="en-US" altLang="zh-CN" b="1" dirty="0">
                <a:latin typeface="微软雅黑" panose="020B0503020204020204" charset="-122"/>
                <a:ea typeface="微软雅黑" panose="020B0503020204020204" charset="-122"/>
              </a:rPr>
              <a:t>55SiCrA</a:t>
            </a:r>
            <a:r>
              <a:rPr lang="zh-CN" altLang="en-US" b="1" dirty="0">
                <a:latin typeface="微软雅黑" panose="020B0503020204020204" charset="-122"/>
                <a:ea typeface="微软雅黑" panose="020B0503020204020204" charset="-122"/>
              </a:rPr>
              <a:t>脱氧合金化工艺</a:t>
            </a:r>
            <a:endParaRPr lang="zh-CN" altLang="en-US" b="1" dirty="0">
              <a:latin typeface="微软雅黑" panose="020B0503020204020204" charset="-122"/>
              <a:ea typeface="微软雅黑" panose="020B0503020204020204" charset="-122"/>
            </a:endParaRPr>
          </a:p>
        </p:txBody>
      </p:sp>
      <p:sp>
        <p:nvSpPr>
          <p:cNvPr id="7" name="标题 1"/>
          <p:cNvSpPr>
            <a:spLocks noGrp="1"/>
          </p:cNvSpPr>
          <p:nvPr>
            <p:ph type="title"/>
          </p:nvPr>
        </p:nvSpPr>
        <p:spPr>
          <a:xfrm>
            <a:off x="476250" y="82550"/>
            <a:ext cx="11105515" cy="706755"/>
          </a:xfrm>
        </p:spPr>
        <p:txBody>
          <a:bodyPr>
            <a:normAutofit/>
          </a:bodyPr>
          <a:p>
            <a:pPr eaLnBrk="1" fontAlgn="auto" hangingPunct="1">
              <a:defRPr/>
            </a:pPr>
            <a:r>
              <a:rPr lang="zh-CN" altLang="en-US" sz="3200" b="1" noProof="1" dirty="0">
                <a:solidFill>
                  <a:srgbClr val="0075C2"/>
                </a:solidFill>
                <a:latin typeface="微软雅黑" panose="020B0503020204020204" charset="-122"/>
                <a:ea typeface="微软雅黑" panose="020B0503020204020204" charset="-122"/>
              </a:rPr>
              <a:t>二 </a:t>
            </a:r>
            <a:r>
              <a:rPr lang="zh-CN" altLang="en-US" sz="3200" b="1" noProof="1" smtClean="0">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rPr>
              <a:t> </a:t>
            </a:r>
            <a:r>
              <a:rPr lang="zh-CN" altLang="en-US" sz="3200" b="1" dirty="0">
                <a:solidFill>
                  <a:srgbClr val="0075C2"/>
                </a:solidFill>
                <a:latin typeface="微软雅黑" panose="020B0503020204020204" charset="-122"/>
                <a:ea typeface="微软雅黑" panose="020B0503020204020204" charset="-122"/>
                <a:sym typeface="+mn-ea"/>
              </a:rPr>
              <a:t>55SiCrA夹杂物塑性化工艺研究</a:t>
            </a:r>
            <a:r>
              <a:rPr lang="en-US" altLang="zh-CN" sz="3200" b="1"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rPr>
              <a:t> </a:t>
            </a:r>
            <a:endParaRPr lang="en-US" altLang="zh-CN" sz="3200" b="1" spc="0"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5" name="文本框 4"/>
          <p:cNvSpPr txBox="1"/>
          <p:nvPr/>
        </p:nvSpPr>
        <p:spPr>
          <a:xfrm>
            <a:off x="919480" y="1490345"/>
            <a:ext cx="10397490" cy="1419860"/>
          </a:xfrm>
          <a:prstGeom prst="rect">
            <a:avLst/>
          </a:prstGeom>
          <a:noFill/>
        </p:spPr>
        <p:txBody>
          <a:bodyPr wrap="square" rtlCol="0" anchor="t">
            <a:spAutoFit/>
          </a:bodyPr>
          <a:p>
            <a:pPr indent="0" algn="l">
              <a:lnSpc>
                <a:spcPct val="120000"/>
              </a:lnSpc>
              <a:buFont typeface="Wingdings" panose="05000000000000000000" charset="0"/>
              <a:buNone/>
            </a:pP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石钢</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55SiCrA</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出钢脱氧采用了硅锰弱脱氧工艺，钢种</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Al</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的来源主要是硅铁，为了控制钢中</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Al</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含量，炉前和精炼采用低</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Al</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Al≤0.3%</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）硅铁进行调硅。同时提高精炼座包Si含量，LF集中在前期调硅，减少LF在还原条件下，调整硅铁增Al。精炼过程不允许钙处理。</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TiN</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也属于硬质不变形夹杂，</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Ti</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主要是合金辅料的带入，因此合金选用低钛物料，同时钢包、真空槽避</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Ti</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a:t>
            </a:r>
            <a:endParaRPr lang="zh-CN" altLang="en-US" spc="100" dirty="0" smtClean="0">
              <a:solidFill>
                <a:schemeClr val="tx1">
                  <a:lumMod val="75000"/>
                  <a:lumOff val="25000"/>
                </a:schemeClr>
              </a:solidFill>
              <a:uFillTx/>
              <a:latin typeface="微软雅黑" panose="020B0503020204020204" charset="-122"/>
              <a:ea typeface="微软雅黑" panose="020B0503020204020204" charset="-122"/>
            </a:endParaRPr>
          </a:p>
        </p:txBody>
      </p:sp>
      <p:pic>
        <p:nvPicPr>
          <p:cNvPr id="4" name="图片 3"/>
          <p:cNvPicPr>
            <a:picLocks noChangeAspect="1"/>
          </p:cNvPicPr>
          <p:nvPr>
            <p:custDataLst>
              <p:tags r:id="rId2"/>
            </p:custDataLst>
          </p:nvPr>
        </p:nvPicPr>
        <p:blipFill>
          <a:blip r:embed="rId3"/>
          <a:stretch>
            <a:fillRect/>
          </a:stretch>
        </p:blipFill>
        <p:spPr>
          <a:xfrm>
            <a:off x="1298575" y="3248025"/>
            <a:ext cx="4014047" cy="3240000"/>
          </a:xfrm>
          <a:prstGeom prst="rect">
            <a:avLst/>
          </a:prstGeom>
        </p:spPr>
      </p:pic>
      <p:pic>
        <p:nvPicPr>
          <p:cNvPr id="6" name="图片 5"/>
          <p:cNvPicPr>
            <a:picLocks noChangeAspect="1"/>
          </p:cNvPicPr>
          <p:nvPr/>
        </p:nvPicPr>
        <p:blipFill>
          <a:blip r:embed="rId4"/>
          <a:stretch>
            <a:fillRect/>
          </a:stretch>
        </p:blipFill>
        <p:spPr>
          <a:xfrm>
            <a:off x="6374130" y="3242945"/>
            <a:ext cx="4471455" cy="3240000"/>
          </a:xfrm>
          <a:prstGeom prst="rect">
            <a:avLst/>
          </a:prstGeom>
        </p:spPr>
      </p:pic>
      <p:pic>
        <p:nvPicPr>
          <p:cNvPr id="44" name="图片 43" descr="图片-主标识"/>
          <p:cNvPicPr>
            <a:picLocks noChangeAspect="1"/>
          </p:cNvPicPr>
          <p:nvPr/>
        </p:nvPicPr>
        <p:blipFill>
          <a:blip r:embed="rId5" cstate="print"/>
          <a:stretch>
            <a:fillRect/>
          </a:stretch>
        </p:blipFill>
        <p:spPr>
          <a:xfrm>
            <a:off x="10796269" y="381190"/>
            <a:ext cx="1042670" cy="1030337"/>
          </a:xfrm>
          <a:prstGeom prst="rect">
            <a:avLst/>
          </a:prstGeom>
        </p:spPr>
      </p:pic>
    </p:spTree>
    <p:custDataLst>
      <p:tags r:id="rId6"/>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标题 1"/>
          <p:cNvSpPr>
            <a:spLocks noGrp="1"/>
          </p:cNvSpPr>
          <p:nvPr>
            <p:ph type="title"/>
          </p:nvPr>
        </p:nvSpPr>
        <p:spPr>
          <a:xfrm>
            <a:off x="476250" y="82550"/>
            <a:ext cx="6966857" cy="706755"/>
          </a:xfrm>
        </p:spPr>
        <p:txBody>
          <a:bodyPr>
            <a:normAutofit/>
          </a:bodyPr>
          <a:lstStyle/>
          <a:p>
            <a:pPr eaLnBrk="1" fontAlgn="auto" hangingPunct="1">
              <a:defRPr/>
            </a:pPr>
            <a:r>
              <a:rPr lang="zh-CN" altLang="en-US" sz="3200" b="1" dirty="0">
                <a:solidFill>
                  <a:srgbClr val="0075C2"/>
                </a:solidFill>
                <a:latin typeface="微软雅黑" panose="020B0503020204020204" charset="-122"/>
                <a:ea typeface="微软雅黑" panose="020B0503020204020204" charset="-122"/>
                <a:sym typeface="+mn-ea"/>
              </a:rPr>
              <a:t>二 </a:t>
            </a:r>
            <a:r>
              <a:rPr lang="zh-CN" altLang="en-US" sz="3200" b="1" smtClean="0">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3200" b="1" dirty="0">
                <a:solidFill>
                  <a:srgbClr val="0075C2"/>
                </a:solidFill>
                <a:latin typeface="微软雅黑" panose="020B0503020204020204" charset="-122"/>
                <a:ea typeface="微软雅黑" panose="020B0503020204020204" charset="-122"/>
                <a:sym typeface="+mn-ea"/>
              </a:rPr>
              <a:t>55SiCrA夹杂物塑性化工艺研究</a:t>
            </a:r>
            <a:r>
              <a:rPr lang="en-US" altLang="zh-CN" sz="3200" b="1"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rPr>
              <a:t> </a:t>
            </a:r>
            <a:endParaRPr lang="en-US" altLang="zh-CN" sz="3200" b="1" spc="0"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8" name="矩形 7"/>
          <p:cNvSpPr/>
          <p:nvPr>
            <p:custDataLst>
              <p:tags r:id="rId1"/>
            </p:custDataLst>
          </p:nvPr>
        </p:nvSpPr>
        <p:spPr>
          <a:xfrm>
            <a:off x="501650" y="784860"/>
            <a:ext cx="6185535" cy="441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p>
            <a:r>
              <a:rPr lang="zh-CN" altLang="en-US" b="1" dirty="0">
                <a:latin typeface="微软雅黑" panose="020B0503020204020204" charset="-122"/>
                <a:ea typeface="微软雅黑" panose="020B0503020204020204" charset="-122"/>
                <a:sym typeface="+mn-ea"/>
              </a:rPr>
              <a:t>河钢石钢</a:t>
            </a:r>
            <a:r>
              <a:rPr lang="en-US" altLang="zh-CN" b="1" dirty="0">
                <a:latin typeface="微软雅黑" panose="020B0503020204020204" charset="-122"/>
                <a:ea typeface="微软雅黑" panose="020B0503020204020204" charset="-122"/>
                <a:sym typeface="+mn-ea"/>
              </a:rPr>
              <a:t>55SiCrA</a:t>
            </a:r>
            <a:r>
              <a:rPr lang="zh-CN" altLang="en-US" b="1" dirty="0">
                <a:latin typeface="微软雅黑" panose="020B0503020204020204" charset="-122"/>
                <a:ea typeface="微软雅黑" panose="020B0503020204020204" charset="-122"/>
                <a:sym typeface="+mn-ea"/>
              </a:rPr>
              <a:t>造渣</a:t>
            </a:r>
            <a:r>
              <a:rPr lang="zh-CN" altLang="en-US" b="1" dirty="0">
                <a:latin typeface="微软雅黑" panose="020B0503020204020204" charset="-122"/>
                <a:ea typeface="微软雅黑" panose="020B0503020204020204" charset="-122"/>
                <a:sym typeface="+mn-ea"/>
              </a:rPr>
              <a:t>工艺</a:t>
            </a:r>
            <a:endParaRPr lang="zh-CN" altLang="en-US" b="1" dirty="0">
              <a:latin typeface="微软雅黑" panose="020B0503020204020204" charset="-122"/>
              <a:ea typeface="微软雅黑" panose="020B0503020204020204" charset="-122"/>
            </a:endParaRPr>
          </a:p>
        </p:txBody>
      </p:sp>
      <p:sp>
        <p:nvSpPr>
          <p:cNvPr id="5" name="文本框 4"/>
          <p:cNvSpPr txBox="1"/>
          <p:nvPr/>
        </p:nvSpPr>
        <p:spPr>
          <a:xfrm>
            <a:off x="911225" y="1490345"/>
            <a:ext cx="10397490" cy="1419860"/>
          </a:xfrm>
          <a:prstGeom prst="rect">
            <a:avLst/>
          </a:prstGeom>
          <a:noFill/>
        </p:spPr>
        <p:txBody>
          <a:bodyPr wrap="square" rtlCol="0" anchor="t">
            <a:spAutoFit/>
          </a:bodyPr>
          <a:p>
            <a:pPr indent="0" algn="l">
              <a:lnSpc>
                <a:spcPct val="120000"/>
              </a:lnSpc>
              <a:buFont typeface="Wingdings" panose="05000000000000000000" charset="0"/>
              <a:buNone/>
            </a:pP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石钢新区采用全废钢电炉</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sym typeface="+mn-ea"/>
              </a:rPr>
              <a:t>短</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流程炼钢，没有铁水预处理，同时相较转炉终点钢液氧化性强，硫含量高。造渣工艺整体思路是先造碱度偏高的还原渣脱硫，后通过添加预制低碱度硅酸盐精炼渣（</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R=0.8</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）和石英砂来降低碱度，实现控Al和夹杂物塑性化的目的。出钢加白灰和萤石，LF座包使用碳化硅配合脱氧，S含量≤0.01%后，配加硅酸盐精炼渣和石英砂，目标精炼终渣碱度</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1.0</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a:t>
            </a:r>
            <a:endParaRPr lang="zh-CN" altLang="en-US" spc="100" dirty="0" smtClean="0">
              <a:solidFill>
                <a:schemeClr val="tx1">
                  <a:lumMod val="75000"/>
                  <a:lumOff val="25000"/>
                </a:schemeClr>
              </a:solidFill>
              <a:uFillTx/>
              <a:latin typeface="微软雅黑" panose="020B0503020204020204" charset="-122"/>
              <a:ea typeface="微软雅黑" panose="020B0503020204020204" charset="-122"/>
            </a:endParaRPr>
          </a:p>
        </p:txBody>
      </p:sp>
      <p:pic>
        <p:nvPicPr>
          <p:cNvPr id="3" name="图片 2"/>
          <p:cNvPicPr>
            <a:picLocks noChangeAspect="1"/>
          </p:cNvPicPr>
          <p:nvPr/>
        </p:nvPicPr>
        <p:blipFill>
          <a:blip r:embed="rId2"/>
          <a:stretch>
            <a:fillRect/>
          </a:stretch>
        </p:blipFill>
        <p:spPr>
          <a:xfrm>
            <a:off x="1313180" y="3154045"/>
            <a:ext cx="3898760" cy="3060000"/>
          </a:xfrm>
          <a:prstGeom prst="rect">
            <a:avLst/>
          </a:prstGeom>
        </p:spPr>
      </p:pic>
      <p:pic>
        <p:nvPicPr>
          <p:cNvPr id="6" name="图片 5"/>
          <p:cNvPicPr>
            <a:picLocks noChangeAspect="1"/>
          </p:cNvPicPr>
          <p:nvPr/>
        </p:nvPicPr>
        <p:blipFill>
          <a:blip r:embed="rId3"/>
          <a:stretch>
            <a:fillRect/>
          </a:stretch>
        </p:blipFill>
        <p:spPr>
          <a:xfrm>
            <a:off x="6413500" y="3153410"/>
            <a:ext cx="3910475" cy="3060000"/>
          </a:xfrm>
          <a:prstGeom prst="rect">
            <a:avLst/>
          </a:prstGeom>
        </p:spPr>
      </p:pic>
      <p:pic>
        <p:nvPicPr>
          <p:cNvPr id="44" name="图片 43" descr="图片-主标识"/>
          <p:cNvPicPr>
            <a:picLocks noChangeAspect="1"/>
          </p:cNvPicPr>
          <p:nvPr/>
        </p:nvPicPr>
        <p:blipFill>
          <a:blip r:embed="rId4" cstate="print"/>
          <a:stretch>
            <a:fillRect/>
          </a:stretch>
        </p:blipFill>
        <p:spPr>
          <a:xfrm>
            <a:off x="10796269" y="381190"/>
            <a:ext cx="1042670" cy="1030337"/>
          </a:xfrm>
          <a:prstGeom prst="rect">
            <a:avLst/>
          </a:prstGeom>
        </p:spPr>
      </p:pic>
    </p:spTree>
    <p:custDataLst>
      <p:tags r:id="rId5"/>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标题 1"/>
          <p:cNvSpPr>
            <a:spLocks noGrp="1"/>
          </p:cNvSpPr>
          <p:nvPr>
            <p:ph type="title"/>
          </p:nvPr>
        </p:nvSpPr>
        <p:spPr>
          <a:xfrm>
            <a:off x="476250" y="82550"/>
            <a:ext cx="6966857" cy="706755"/>
          </a:xfrm>
        </p:spPr>
        <p:txBody>
          <a:bodyPr>
            <a:normAutofit/>
          </a:bodyPr>
          <a:lstStyle/>
          <a:p>
            <a:pPr eaLnBrk="1" fontAlgn="auto" hangingPunct="1">
              <a:defRPr/>
            </a:pPr>
            <a:r>
              <a:rPr lang="zh-CN" altLang="en-US" sz="3200" b="1" dirty="0">
                <a:solidFill>
                  <a:srgbClr val="0075C2"/>
                </a:solidFill>
                <a:latin typeface="微软雅黑" panose="020B0503020204020204" charset="-122"/>
                <a:ea typeface="微软雅黑" panose="020B0503020204020204" charset="-122"/>
                <a:sym typeface="+mn-ea"/>
              </a:rPr>
              <a:t>三 </a:t>
            </a:r>
            <a:r>
              <a:rPr lang="zh-CN" altLang="en-US" sz="3200" b="1" smtClean="0">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3200" b="1" dirty="0">
                <a:solidFill>
                  <a:srgbClr val="0075C2"/>
                </a:solidFill>
                <a:latin typeface="微软雅黑" panose="020B0503020204020204" charset="-122"/>
                <a:ea typeface="微软雅黑" panose="020B0503020204020204" charset="-122"/>
                <a:sym typeface="+mn-ea"/>
              </a:rPr>
              <a:t>55SiCrA钢液洁净化工艺研究</a:t>
            </a:r>
            <a:r>
              <a:rPr lang="en-US" altLang="zh-CN" sz="3200" b="1"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rPr>
              <a:t> </a:t>
            </a:r>
            <a:endParaRPr lang="en-US" altLang="zh-CN" sz="3200" b="1" spc="0"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8" name="矩形 7"/>
          <p:cNvSpPr/>
          <p:nvPr>
            <p:custDataLst>
              <p:tags r:id="rId1"/>
            </p:custDataLst>
          </p:nvPr>
        </p:nvSpPr>
        <p:spPr>
          <a:xfrm>
            <a:off x="501650" y="784860"/>
            <a:ext cx="6185535" cy="441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p>
            <a:r>
              <a:rPr lang="zh-CN" altLang="en-US" b="1" dirty="0">
                <a:latin typeface="微软雅黑" panose="020B0503020204020204" charset="-122"/>
                <a:ea typeface="微软雅黑" panose="020B0503020204020204" charset="-122"/>
              </a:rPr>
              <a:t>文献理论研究</a:t>
            </a:r>
            <a:endParaRPr lang="zh-CN" altLang="en-US" b="1" dirty="0">
              <a:latin typeface="微软雅黑" panose="020B0503020204020204" charset="-122"/>
              <a:ea typeface="微软雅黑" panose="020B0503020204020204" charset="-122"/>
            </a:endParaRPr>
          </a:p>
        </p:txBody>
      </p:sp>
      <p:pic>
        <p:nvPicPr>
          <p:cNvPr id="2" name="图片 1"/>
          <p:cNvPicPr>
            <a:picLocks noChangeAspect="1"/>
          </p:cNvPicPr>
          <p:nvPr/>
        </p:nvPicPr>
        <p:blipFill>
          <a:blip r:embed="rId2"/>
          <a:stretch>
            <a:fillRect/>
          </a:stretch>
        </p:blipFill>
        <p:spPr>
          <a:xfrm>
            <a:off x="1129030" y="1610995"/>
            <a:ext cx="3354291" cy="2880000"/>
          </a:xfrm>
          <a:prstGeom prst="rect">
            <a:avLst/>
          </a:prstGeom>
        </p:spPr>
      </p:pic>
      <p:pic>
        <p:nvPicPr>
          <p:cNvPr id="4" name="图片 3"/>
          <p:cNvPicPr>
            <a:picLocks noChangeAspect="1"/>
          </p:cNvPicPr>
          <p:nvPr/>
        </p:nvPicPr>
        <p:blipFill>
          <a:blip r:embed="rId3"/>
          <a:stretch>
            <a:fillRect/>
          </a:stretch>
        </p:blipFill>
        <p:spPr>
          <a:xfrm>
            <a:off x="4483100" y="1638935"/>
            <a:ext cx="3246998" cy="2880000"/>
          </a:xfrm>
          <a:prstGeom prst="rect">
            <a:avLst/>
          </a:prstGeom>
        </p:spPr>
      </p:pic>
      <p:pic>
        <p:nvPicPr>
          <p:cNvPr id="7" name="图片 6"/>
          <p:cNvPicPr>
            <a:picLocks noChangeAspect="1"/>
          </p:cNvPicPr>
          <p:nvPr/>
        </p:nvPicPr>
        <p:blipFill>
          <a:blip r:embed="rId4"/>
          <a:stretch>
            <a:fillRect/>
          </a:stretch>
        </p:blipFill>
        <p:spPr>
          <a:xfrm>
            <a:off x="7729855" y="1638935"/>
            <a:ext cx="3409950" cy="2864485"/>
          </a:xfrm>
          <a:prstGeom prst="rect">
            <a:avLst/>
          </a:prstGeom>
        </p:spPr>
      </p:pic>
      <p:sp>
        <p:nvSpPr>
          <p:cNvPr id="9" name="文本框 8"/>
          <p:cNvSpPr txBox="1"/>
          <p:nvPr/>
        </p:nvSpPr>
        <p:spPr>
          <a:xfrm>
            <a:off x="977265" y="4490720"/>
            <a:ext cx="10397490" cy="1087755"/>
          </a:xfrm>
          <a:prstGeom prst="rect">
            <a:avLst/>
          </a:prstGeom>
          <a:noFill/>
        </p:spPr>
        <p:txBody>
          <a:bodyPr wrap="square" rtlCol="0" anchor="t">
            <a:spAutoFit/>
          </a:bodyPr>
          <a:p>
            <a:pPr indent="0" algn="l">
              <a:lnSpc>
                <a:spcPct val="120000"/>
              </a:lnSpc>
              <a:buFont typeface="Wingdings" panose="05000000000000000000" charset="0"/>
              <a:buNone/>
            </a:pP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国内外学者多有研究钢材的疲劳强度除了与夹杂物塑性相关外，还与钢种夹杂物尺寸、数量、密切相关。钢中总样含量可以间接体现钢中夹杂物数量水平，钢中氧含量增加，夹杂物数量也随之增加。</a:t>
            </a:r>
            <a:endParaRPr lang="zh-CN" altLang="en-US" spc="100" dirty="0" smtClean="0">
              <a:solidFill>
                <a:schemeClr val="tx1">
                  <a:lumMod val="75000"/>
                  <a:lumOff val="25000"/>
                </a:schemeClr>
              </a:solidFill>
              <a:uFillTx/>
              <a:latin typeface="微软雅黑" panose="020B0503020204020204" charset="-122"/>
              <a:ea typeface="微软雅黑" panose="020B0503020204020204" charset="-122"/>
            </a:endParaRPr>
          </a:p>
        </p:txBody>
      </p:sp>
      <p:pic>
        <p:nvPicPr>
          <p:cNvPr id="44" name="图片 43" descr="图片-主标识"/>
          <p:cNvPicPr>
            <a:picLocks noChangeAspect="1"/>
          </p:cNvPicPr>
          <p:nvPr/>
        </p:nvPicPr>
        <p:blipFill>
          <a:blip r:embed="rId5" cstate="print"/>
          <a:stretch>
            <a:fillRect/>
          </a:stretch>
        </p:blipFill>
        <p:spPr>
          <a:xfrm>
            <a:off x="10796269" y="381190"/>
            <a:ext cx="1042670" cy="1030337"/>
          </a:xfrm>
          <a:prstGeom prst="rect">
            <a:avLst/>
          </a:prstGeom>
        </p:spPr>
      </p:pic>
    </p:spTree>
    <p:custDataLst>
      <p:tags r:id="rId6"/>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标题 1"/>
          <p:cNvSpPr>
            <a:spLocks noGrp="1"/>
          </p:cNvSpPr>
          <p:nvPr>
            <p:ph type="title"/>
          </p:nvPr>
        </p:nvSpPr>
        <p:spPr>
          <a:xfrm>
            <a:off x="476250" y="82550"/>
            <a:ext cx="6966857" cy="706755"/>
          </a:xfrm>
        </p:spPr>
        <p:txBody>
          <a:bodyPr>
            <a:normAutofit/>
          </a:bodyPr>
          <a:lstStyle/>
          <a:p>
            <a:pPr eaLnBrk="1" fontAlgn="auto" hangingPunct="1">
              <a:defRPr/>
            </a:pPr>
            <a:r>
              <a:rPr lang="zh-CN" altLang="en-US" sz="3200" b="1" dirty="0">
                <a:solidFill>
                  <a:srgbClr val="0075C2"/>
                </a:solidFill>
                <a:latin typeface="微软雅黑" panose="020B0503020204020204" charset="-122"/>
                <a:ea typeface="微软雅黑" panose="020B0503020204020204" charset="-122"/>
                <a:sym typeface="+mn-ea"/>
              </a:rPr>
              <a:t>三 </a:t>
            </a:r>
            <a:r>
              <a:rPr lang="zh-CN" altLang="en-US" sz="3200" b="1" smtClean="0">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rPr>
              <a:t> </a:t>
            </a:r>
            <a:r>
              <a:rPr lang="zh-CN" altLang="en-US" sz="3200" b="1" dirty="0">
                <a:solidFill>
                  <a:srgbClr val="0075C2"/>
                </a:solidFill>
                <a:latin typeface="微软雅黑" panose="020B0503020204020204" charset="-122"/>
                <a:ea typeface="微软雅黑" panose="020B0503020204020204" charset="-122"/>
                <a:sym typeface="+mn-ea"/>
              </a:rPr>
              <a:t>55SiCrA钢液洁净化工艺研究</a:t>
            </a:r>
            <a:r>
              <a:rPr lang="en-US" altLang="zh-CN" sz="3200" b="1"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rPr>
              <a:t> </a:t>
            </a:r>
            <a:endParaRPr lang="en-US" altLang="zh-CN" sz="3200" b="1" spc="0" noProof="1">
              <a:solidFill>
                <a:schemeClr val="tx1"/>
              </a:solidFill>
              <a:effectLst>
                <a:reflection endPos="0" dist="50800" dir="5400000" sy="-100000" algn="bl" rotWithShape="0"/>
              </a:effectLst>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8" name="矩形 7"/>
          <p:cNvSpPr/>
          <p:nvPr>
            <p:custDataLst>
              <p:tags r:id="rId1"/>
            </p:custDataLst>
          </p:nvPr>
        </p:nvSpPr>
        <p:spPr>
          <a:xfrm>
            <a:off x="501650" y="784860"/>
            <a:ext cx="6185535" cy="441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p>
            <a:r>
              <a:rPr lang="zh-CN" altLang="en-US" b="1" dirty="0">
                <a:latin typeface="微软雅黑" panose="020B0503020204020204" charset="-122"/>
                <a:ea typeface="微软雅黑" panose="020B0503020204020204" charset="-122"/>
              </a:rPr>
              <a:t>全废钢电炉钢铁料结构优化</a:t>
            </a:r>
            <a:endParaRPr lang="zh-CN" altLang="en-US" b="1" dirty="0">
              <a:latin typeface="微软雅黑" panose="020B0503020204020204" charset="-122"/>
              <a:ea typeface="微软雅黑" panose="020B0503020204020204" charset="-122"/>
            </a:endParaRPr>
          </a:p>
        </p:txBody>
      </p:sp>
      <p:sp>
        <p:nvSpPr>
          <p:cNvPr id="5" name="文本框 4"/>
          <p:cNvSpPr txBox="1"/>
          <p:nvPr/>
        </p:nvSpPr>
        <p:spPr>
          <a:xfrm>
            <a:off x="919480" y="1490345"/>
            <a:ext cx="10397490" cy="1087755"/>
          </a:xfrm>
          <a:prstGeom prst="rect">
            <a:avLst/>
          </a:prstGeom>
          <a:noFill/>
        </p:spPr>
        <p:txBody>
          <a:bodyPr wrap="square" rtlCol="0" anchor="t">
            <a:spAutoFit/>
          </a:bodyPr>
          <a:p>
            <a:pPr indent="0" algn="l">
              <a:lnSpc>
                <a:spcPct val="120000"/>
              </a:lnSpc>
              <a:buFont typeface="Wingdings" panose="05000000000000000000" charset="0"/>
              <a:buNone/>
            </a:pP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石钢新区采用全废钢电炉</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sym typeface="+mn-ea"/>
              </a:rPr>
              <a:t>短</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流程炼钢，相较于转炉，利于脱</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P</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，不利于脱</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S</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，冶炼</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55SiCrA</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添加部分铁块和优质低合金、低硫废钢作为稀释料，一方面减轻了精炼脱硫负担，另外一方面降低</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Cu</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Ni</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a:t>
            </a:r>
            <a:r>
              <a:rPr lang="en-US" altLang="zh-CN" spc="100" dirty="0" smtClean="0">
                <a:solidFill>
                  <a:schemeClr val="tx1">
                    <a:lumMod val="75000"/>
                    <a:lumOff val="25000"/>
                  </a:schemeClr>
                </a:solidFill>
                <a:uFillTx/>
                <a:latin typeface="微软雅黑" panose="020B0503020204020204" charset="-122"/>
                <a:ea typeface="微软雅黑" panose="020B0503020204020204" charset="-122"/>
              </a:rPr>
              <a:t>Mo</a:t>
            </a:r>
            <a:r>
              <a:rPr lang="zh-CN" altLang="en-US" spc="100" dirty="0" smtClean="0">
                <a:solidFill>
                  <a:schemeClr val="tx1">
                    <a:lumMod val="75000"/>
                    <a:lumOff val="25000"/>
                  </a:schemeClr>
                </a:solidFill>
                <a:uFillTx/>
                <a:latin typeface="微软雅黑" panose="020B0503020204020204" charset="-122"/>
                <a:ea typeface="微软雅黑" panose="020B0503020204020204" charset="-122"/>
              </a:rPr>
              <a:t>残余元素，利于组织和力学性能控制。</a:t>
            </a:r>
            <a:endParaRPr lang="zh-CN" altLang="en-US" spc="100" dirty="0" smtClean="0">
              <a:solidFill>
                <a:schemeClr val="tx1">
                  <a:lumMod val="75000"/>
                  <a:lumOff val="25000"/>
                </a:schemeClr>
              </a:solidFill>
              <a:uFillTx/>
              <a:latin typeface="微软雅黑" panose="020B0503020204020204" charset="-122"/>
              <a:ea typeface="微软雅黑" panose="020B0503020204020204" charset="-122"/>
            </a:endParaRPr>
          </a:p>
        </p:txBody>
      </p:sp>
      <p:pic>
        <p:nvPicPr>
          <p:cNvPr id="3" name="图片 2"/>
          <p:cNvPicPr>
            <a:picLocks noChangeAspect="1"/>
          </p:cNvPicPr>
          <p:nvPr/>
        </p:nvPicPr>
        <p:blipFill>
          <a:blip r:embed="rId2"/>
          <a:stretch>
            <a:fillRect/>
          </a:stretch>
        </p:blipFill>
        <p:spPr>
          <a:xfrm>
            <a:off x="1146175" y="3095625"/>
            <a:ext cx="4091608" cy="3060000"/>
          </a:xfrm>
          <a:prstGeom prst="rect">
            <a:avLst/>
          </a:prstGeom>
        </p:spPr>
      </p:pic>
      <p:pic>
        <p:nvPicPr>
          <p:cNvPr id="4" name="图片 3"/>
          <p:cNvPicPr>
            <a:picLocks noChangeAspect="1"/>
          </p:cNvPicPr>
          <p:nvPr/>
        </p:nvPicPr>
        <p:blipFill>
          <a:blip r:embed="rId3"/>
          <a:stretch>
            <a:fillRect/>
          </a:stretch>
        </p:blipFill>
        <p:spPr>
          <a:xfrm>
            <a:off x="6705600" y="3095625"/>
            <a:ext cx="3970765" cy="3060000"/>
          </a:xfrm>
          <a:prstGeom prst="rect">
            <a:avLst/>
          </a:prstGeom>
        </p:spPr>
      </p:pic>
      <p:pic>
        <p:nvPicPr>
          <p:cNvPr id="44" name="图片 43" descr="图片-主标识"/>
          <p:cNvPicPr>
            <a:picLocks noChangeAspect="1"/>
          </p:cNvPicPr>
          <p:nvPr/>
        </p:nvPicPr>
        <p:blipFill>
          <a:blip r:embed="rId4" cstate="print"/>
          <a:stretch>
            <a:fillRect/>
          </a:stretch>
        </p:blipFill>
        <p:spPr>
          <a:xfrm>
            <a:off x="10796269" y="381190"/>
            <a:ext cx="1042670" cy="1030337"/>
          </a:xfrm>
          <a:prstGeom prst="rect">
            <a:avLst/>
          </a:prstGeom>
        </p:spPr>
      </p:pic>
    </p:spTree>
    <p:custDataLst>
      <p:tags r:id="rId5"/>
    </p:custDataLst>
  </p:cSld>
  <p:clrMapOvr>
    <a:masterClrMapping/>
  </p:clrMapOvr>
  <p:timing>
    <p:tnLst>
      <p:par>
        <p:cTn id="1" dur="indefinite" restart="never" nodeType="tmRoot"/>
      </p:par>
    </p:tnLst>
  </p:timing>
</p:sld>
</file>

<file path=ppt/tags/tag1.xml><?xml version="1.0" encoding="utf-8"?>
<p:tagLst xmlns:p="http://schemas.openxmlformats.org/presentationml/2006/main">
  <p:tag name="KSO_WM_SLIDE_ID" val="diagram20214802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TAG_VERSION" val="1.0"/>
  <p:tag name="KSO_WM_BEAUTIFY_FLAG" val="#wm#"/>
  <p:tag name="KSO_WM_TEMPLATE_CATEGORY" val="diagram"/>
  <p:tag name="KSO_WM_TEMPLATE_INDEX" val="20214802"/>
  <p:tag name="KSO_WM_SLIDE_LAYOUT" val="d_f"/>
  <p:tag name="KSO_WM_SLIDE_LAYOUT_CNT" val="1_1"/>
  <p:tag name="KSO_WM_UNIT_SHOW_EDIT_AREA_INDICATION" val="1"/>
  <p:tag name="KSO_WM_TEMPLATE_THUMBS_INDEX" val="1、4、7、12、13、14、15、16、17、18、20、24、25、28、33、36、40、43、44"/>
  <p:tag name="KSO_WM_SLIDE_LAYOUT_INFO" val="{&quot;backgroundInfo&quot;:[{&quot;bottom&quot;:0,&quot;bottomAbs&quot;:false,&quot;left&quot;:0,&quot;leftAbs&quot;:false,&quot;right&quot;:0,&quot;rightAbs&quot;:false,&quot;top&quot;:0,&quot;topAbs&quot;:false,&quot;type&quot;:&quot;general&quot;}],&quot;direction&quot;:1,&quot;id&quot;:&quot;2021-04-01T15:56:19&quot;,&quot;maxSize&quot;:{&quot;size1&quot;:37.499979652444985},&quot;minSize&quot;:{&quot;size1&quot;:27.49997965244499},&quot;normalSize&quot;:{&quot;size1&quot;:28.90622965244499},&quot;subLayout&quot;:[{&quot;id&quot;:&quot;2021-04-01T15:56:19&quot;,&quot;margin&quot;:{&quot;bottom&quot;:5.927000999450684,&quot;left&quot;:1.6929999589920044,&quot;right&quot;:0.4230000674724579,&quot;top&quot;:5.927000999450684},&quot;type&quot;:0},{&quot;id&quot;:&quot;2021-04-01T15:56:19&quot;,&quot;margin&quot;:{&quot;bottom&quot;:2.5399999618530273,&quot;left&quot;:0.847000002861023,&quot;right&quot;:1.6929999589920044,&quot;top&quot;:2.5399999618530273},&quot;type&quot;:0}],&quot;type&quot;:0}"/>
  <p:tag name="KSO_WM_SLIDE_CAN_ADD_NAVIGATION" val="1"/>
  <p:tag name="KSO_WM_SLIDE_BACKGROUND" val="[&quot;general&quot;]"/>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e6efe48605d5daf04fe5f98"/>
  <p:tag name="KSO_WM_SLIDE_SIZE" val="864*324"/>
  <p:tag name="KSO_WM_SLIDE_POSITION" val="48*108"/>
  <p:tag name="KSO_WM_CHIP_FILLPROP" val="[[{&quot;text_align&quot;:&quot;lm&quot;,&quot;text_direction&quot;:&quot;horizontal&quot;,&quot;support_big_font&quot;:false,&quot;fill_id&quot;:&quot;1225534b603643f5a414df89499311b9&quot;,&quot;fill_align&quot;:&quot;rm&quot;,&quot;chip_types&quot;:[&quot;text&quot;,&quot;header&quot;]},{&quot;text_align&quot;:&quot;lm&quot;,&quot;text_direction&quot;:&quot;horizontal&quot;,&quot;support_features&quot;:[&quot;collage&quot;,&quot;carousel&quot;,&quot;creativecrop&quot;],&quot;support_big_font&quot;:false,&quot;fill_id&quot;:&quot;a5cde0e7e9ca4a5fabf022e041870535&quot;,&quot;fill_align&quot;:&quot;lm&quot;,&quot;chip_types&quot;:[&quot;diagram&quot;,&quot;pictext&quot;,&quot;text&quot;,&quot;picture&quot;,&quot;chart&quot;,&quot;table&quot;,&quot;video&quot;]}]]"/>
  <p:tag name="KSO_WM_CHIP_DECFILLPROP" val="[]"/>
  <p:tag name="KSO_WM_CHIP_GROUPID" val="5e6efe48605d5daf04fe5f97"/>
  <p:tag name="KSO_WM_SLIDE_BK_DARK_LIGHT" val="2"/>
  <p:tag name="KSO_WM_SLIDE_BACKGROUND_TYPE" val="general"/>
  <p:tag name="KSO_WM_SLIDE_SUPPORT_FEATURE_TYPE" val="7"/>
  <p:tag name="KSO_WM_TEMPLATE_ASSEMBLE_XID" val="60656fa14054ed1e2fb80d9b"/>
  <p:tag name="KSO_WM_TEMPLATE_ASSEMBLE_GROUPID" val="60656fa14054ed1e2fb80d9b"/>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UNIT_PLACING_PICTURE_USER_VIEWPORT" val="{&quot;height&quot;:11490,&quot;width&quot;:14235}"/>
</p:tagLst>
</file>

<file path=ppt/tags/tag12.xml><?xml version="1.0" encoding="utf-8"?>
<p:tagLst xmlns:p="http://schemas.openxmlformats.org/presentationml/2006/main">
  <p:tag name="KSO_WM_BEAUTIFY_FLAG" val="#wm#"/>
  <p:tag name="KSO_WM_TEMPLATE_CATEGORY" val="custom"/>
  <p:tag name="KSO_WM_TEMPLATE_INDEX" val="20205176"/>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wm#"/>
  <p:tag name="KSO_WM_TEMPLATE_CATEGORY" val="custom"/>
  <p:tag name="KSO_WM_TEMPLATE_INDEX" val="20205176"/>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wm#"/>
  <p:tag name="KSO_WM_TEMPLATE_CATEGORY" val="custom"/>
  <p:tag name="KSO_WM_TEMPLATE_INDEX" val="20205176"/>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wm#"/>
  <p:tag name="KSO_WM_TEMPLATE_CATEGORY" val="custom"/>
  <p:tag name="KSO_WM_TEMPLATE_INDEX" val="20205176"/>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UNIT_TABLE_BEAUTIFY" val="smartTable{6c750c06-12bf-45c5-866a-399bfbbb20ec}"/>
  <p:tag name="TABLE_ENDDRAG_ORIGIN_RECT" val="668*121"/>
  <p:tag name="TABLE_ENDDRAG_RECT" val="109*223*668*121"/>
</p:tagLst>
</file>

<file path=ppt/tags/tag21.xml><?xml version="1.0" encoding="utf-8"?>
<p:tagLst xmlns:p="http://schemas.openxmlformats.org/presentationml/2006/main">
  <p:tag name="KSO_WM_BEAUTIFY_FLAG" val="#wm#"/>
  <p:tag name="KSO_WM_TEMPLATE_CATEGORY" val="custom"/>
  <p:tag name="KSO_WM_TEMPLATE_INDEX" val="20205176"/>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wm#"/>
  <p:tag name="KSO_WM_TEMPLATE_CATEGORY" val="custom"/>
  <p:tag name="KSO_WM_TEMPLATE_INDEX" val="20205176"/>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UNIT_PLACING_PICTURE_USER_VIEWPORT" val="{&quot;height&quot;:5669.291338582677,&quot;width&quot;:11492.401574803149}"/>
</p:tagLst>
</file>

<file path=ppt/tags/tag26.xml><?xml version="1.0" encoding="utf-8"?>
<p:tagLst xmlns:p="http://schemas.openxmlformats.org/presentationml/2006/main">
  <p:tag name="KSO_WM_BEAUTIFY_FLAG" val="#wm#"/>
  <p:tag name="KSO_WM_TEMPLATE_CATEGORY" val="custom"/>
  <p:tag name="KSO_WM_TEMPLATE_INDEX" val="20205176"/>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wm#"/>
  <p:tag name="KSO_WM_TEMPLATE_CATEGORY" val="custom"/>
  <p:tag name="KSO_WM_TEMPLATE_INDEX" val="20205176"/>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UNIT_TABLE_BEAUTIFY" val="smartTable{b021b920-ebc7-4d3a-ad32-8167020ee59e}"/>
  <p:tag name="TABLE_ENDDRAG_ORIGIN_RECT" val="544*77"/>
  <p:tag name="TABLE_ENDDRAG_RECT" val="52*428*544*77"/>
</p:tagLst>
</file>

<file path=ppt/tags/tag30.xml><?xml version="1.0" encoding="utf-8"?>
<p:tagLst xmlns:p="http://schemas.openxmlformats.org/presentationml/2006/main">
  <p:tag name="KSO_WM_BEAUTIFY_FLAG" val="#wm#"/>
  <p:tag name="KSO_WM_TEMPLATE_CATEGORY" val="custom"/>
  <p:tag name="KSO_WM_TEMPLATE_INDEX" val="20205176"/>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UNIT_TABLE_BEAUTIFY" val="smartTable{910763bf-53bc-4517-9a47-0c432cc59bb5}"/>
  <p:tag name="TABLE_ENDDRAG_ORIGIN_RECT" val="770*82"/>
  <p:tag name="TABLE_ENDDRAG_RECT" val="108*172*770*82"/>
</p:tagLst>
</file>

<file path=ppt/tags/tag33.xml><?xml version="1.0" encoding="utf-8"?>
<p:tagLst xmlns:p="http://schemas.openxmlformats.org/presentationml/2006/main">
  <p:tag name="KSO_WM_BEAUTIFY_FLAG" val="#wm#"/>
  <p:tag name="KSO_WM_TEMPLATE_CATEGORY" val="custom"/>
  <p:tag name="KSO_WM_TEMPLATE_INDEX" val="20205176"/>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wm#"/>
  <p:tag name="KSO_WM_TEMPLATE_CATEGORY" val="custom"/>
  <p:tag name="KSO_WM_TEMPLATE_INDEX" val="20205176"/>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wm#"/>
  <p:tag name="KSO_WM_TEMPLATE_CATEGORY" val="custom"/>
  <p:tag name="KSO_WM_TEMPLATE_INDEX" val="20205176"/>
</p:tagLst>
</file>

<file path=ppt/tags/tag38.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39.xml><?xml version="1.0" encoding="utf-8"?>
<p:tagLst xmlns:p="http://schemas.openxmlformats.org/presentationml/2006/main">
  <p:tag name="COMMONDATA" val="eyJoZGlkIjoiYzQ2MmU1MWZjNjZkZjAyNDZiODA3YTYyZWI5OTI4NDQifQ=="/>
  <p:tag name="KSO_WPP_MARK_KEY" val="f886e743-1c73-46b2-900f-ad2dc0ee45a2"/>
  <p:tag name="commondata" val="eyJoZGlkIjoiZmIyMzcwZDMyOGVjNjgzMTMyNDNmMjA4ZWJiNGNmN2QifQ=="/>
</p:tagLst>
</file>

<file path=ppt/tags/tag4.xml><?xml version="1.0" encoding="utf-8"?>
<p:tagLst xmlns:p="http://schemas.openxmlformats.org/presentationml/2006/main">
  <p:tag name="KSO_WM_BEAUTIFY_FLAG" val="#wm#"/>
  <p:tag name="KSO_WM_TEMPLATE_CATEGORY" val="custom"/>
  <p:tag name="KSO_WM_TEMPLATE_INDEX" val="20205176"/>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wm#"/>
  <p:tag name="KSO_WM_TEMPLATE_CATEGORY" val="custom"/>
  <p:tag name="KSO_WM_TEMPLATE_INDEX" val="20205176"/>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UNIT_PLACING_PICTURE_USER_VIEWPORT" val="{&quot;height&quot;:3005,&quot;width&quot;:3140}"/>
</p:tagLst>
</file>

<file path=ppt/tags/tag9.xml><?xml version="1.0" encoding="utf-8"?>
<p:tagLst xmlns:p="http://schemas.openxmlformats.org/presentationml/2006/main">
  <p:tag name="KSO_WM_BEAUTIFY_FLAG" val="#wm#"/>
  <p:tag name="KSO_WM_TEMPLATE_CATEGORY" val="custom"/>
  <p:tag name="KSO_WM_TEMPLATE_INDEX" val="2020517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3399</Words>
  <Application>WPS 演示</Application>
  <PresentationFormat>宽屏</PresentationFormat>
  <Paragraphs>284</Paragraphs>
  <Slides>18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18</vt:i4>
      </vt:variant>
    </vt:vector>
  </HeadingPairs>
  <TitlesOfParts>
    <vt:vector size="29" baseType="lpstr">
      <vt:lpstr>Arial</vt:lpstr>
      <vt:lpstr>宋体</vt:lpstr>
      <vt:lpstr>Wingdings</vt:lpstr>
      <vt:lpstr>微软雅黑</vt:lpstr>
      <vt:lpstr>黑体</vt:lpstr>
      <vt:lpstr>Wingdings</vt:lpstr>
      <vt:lpstr>仿宋</vt:lpstr>
      <vt:lpstr>微软雅黑 Light</vt:lpstr>
      <vt:lpstr>Calibri</vt:lpstr>
      <vt:lpstr>Arial Unicode MS</vt:lpstr>
      <vt:lpstr>Office 主题</vt:lpstr>
      <vt:lpstr>PowerPoint 演示文稿</vt:lpstr>
      <vt:lpstr>PowerPoint 演示文稿</vt:lpstr>
      <vt:lpstr>一  研究背景 </vt:lpstr>
      <vt:lpstr>二  55SiCrA夹杂物塑性化工艺研究 </vt:lpstr>
      <vt:lpstr>二  55SiCrA夹杂物塑性化工艺研究 </vt:lpstr>
      <vt:lpstr>二  55SiCrA夹杂物塑性化工艺研究 </vt:lpstr>
      <vt:lpstr>二  55SiCrA夹杂物塑性化工艺研究 </vt:lpstr>
      <vt:lpstr>三  55SiCrA钢液洁净化工艺研究 </vt:lpstr>
      <vt:lpstr>三  55SiCrA钢液洁净化工艺研究 </vt:lpstr>
      <vt:lpstr>三  55SiCrA钢液洁净化工艺研究 </vt:lpstr>
      <vt:lpstr>三  55SiCrA钢液洁净化工艺研究 </vt:lpstr>
      <vt:lpstr>三  55SiCrA钢液洁净化工艺研究 </vt:lpstr>
      <vt:lpstr>三  55SiCrA钢液洁净化工艺研究 </vt:lpstr>
      <vt:lpstr>三  55SiCrA钢液洁净化工艺研究 </vt:lpstr>
      <vt:lpstr>三  55SiCrA钢液洁净化工艺研究 </vt:lpstr>
      <vt:lpstr>四   创新创效情况 </vt:lpstr>
      <vt:lpstr>四   创新创效情况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李超</cp:lastModifiedBy>
  <cp:revision>60</cp:revision>
  <dcterms:created xsi:type="dcterms:W3CDTF">2023-05-14T03:45:00Z</dcterms:created>
  <dcterms:modified xsi:type="dcterms:W3CDTF">2024-11-21T13:24:26Z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82B9EF54D638419E9EFA787020955908_13</vt:lpwstr>
  </property>
  <property fmtid="{D5CDD505-2E9C-101B-9397-08002B2CF9AE}" pid="3" name="KSOProductBuildVer">
    <vt:lpwstr>2052-12.1.0.18608</vt:lpwstr>
  </property>
</Properties>
</file>