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3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1"/>
  </p:notesMasterIdLst>
  <p:sldIdLst>
    <p:sldId id="610" r:id="rId2"/>
    <p:sldId id="1018" r:id="rId3"/>
    <p:sldId id="1010" r:id="rId4"/>
    <p:sldId id="1015" r:id="rId5"/>
    <p:sldId id="1058" r:id="rId6"/>
    <p:sldId id="1085" r:id="rId7"/>
    <p:sldId id="1087" r:id="rId8"/>
    <p:sldId id="1065" r:id="rId9"/>
    <p:sldId id="1060" r:id="rId10"/>
    <p:sldId id="1059" r:id="rId11"/>
    <p:sldId id="1061" r:id="rId12"/>
    <p:sldId id="1063" r:id="rId13"/>
    <p:sldId id="1051" r:id="rId14"/>
    <p:sldId id="1053" r:id="rId15"/>
    <p:sldId id="1089" r:id="rId16"/>
    <p:sldId id="1088" r:id="rId17"/>
    <p:sldId id="1054" r:id="rId18"/>
    <p:sldId id="1068" r:id="rId19"/>
    <p:sldId id="724" r:id="rId20"/>
  </p:sldIdLst>
  <p:sldSz cx="12192000" cy="6858000"/>
  <p:notesSz cx="6858000" cy="9144000"/>
  <p:embeddedFontLst>
    <p:embeddedFont>
      <p:font typeface="楷体_GB2312" pitchFamily="49" charset="-122"/>
      <p:regular r:id="rId22"/>
    </p:embeddedFont>
    <p:embeddedFont>
      <p:font typeface="黑体" pitchFamily="49" charset="-122"/>
      <p:regular r:id="rId23"/>
    </p:embeddedFont>
    <p:embeddedFont>
      <p:font typeface="Calibri Light" pitchFamily="34" charset="0"/>
      <p:regular r:id="rId24"/>
      <p:italic r:id="rId25"/>
    </p:embeddedFont>
    <p:embeddedFont>
      <p:font typeface="Cambria Math" pitchFamily="18" charset="0"/>
      <p:regular r:id="rId26"/>
    </p:embeddedFont>
    <p:embeddedFont>
      <p:font typeface="仿宋_GB2312" pitchFamily="49" charset="-122"/>
      <p:regular r:id="rId27"/>
    </p:embeddedFont>
    <p:embeddedFont>
      <p:font typeface="隶书" pitchFamily="49" charset="-122"/>
      <p:regular r:id="rId28"/>
    </p:embeddedFont>
    <p:embeddedFont>
      <p:font typeface="Calibri" pitchFamily="34" charset="0"/>
      <p:regular r:id="rId29"/>
      <p:bold r:id="rId30"/>
      <p:italic r:id="rId31"/>
      <p:boldItalic r:id="rId32"/>
    </p:embeddedFont>
  </p:embeddedFontLst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25" userDrawn="1">
          <p15:clr>
            <a:srgbClr val="A4A3A4"/>
          </p15:clr>
        </p15:guide>
        <p15:guide id="2" pos="688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orient="horz" pos="3571" userDrawn="1">
          <p15:clr>
            <a:srgbClr val="A4A3A4"/>
          </p15:clr>
        </p15:guide>
        <p15:guide id="5" pos="69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FF"/>
    <a:srgbClr val="0000FF"/>
    <a:srgbClr val="FF0066"/>
    <a:srgbClr val="66FF66"/>
    <a:srgbClr val="CC00FF"/>
    <a:srgbClr val="FF33CC"/>
    <a:srgbClr val="008000"/>
    <a:srgbClr val="CC00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-102" y="-234"/>
      </p:cViewPr>
      <p:guideLst>
        <p:guide orient="horz" pos="925"/>
        <p:guide orient="horz" pos="2160"/>
        <p:guide orient="horz" pos="3571"/>
        <p:guide pos="688"/>
        <p:guide pos="69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C320EB-5352-40AA-A0A9-C13066E1373C}" type="doc">
      <dgm:prSet loTypeId="urn:microsoft.com/office/officeart/2005/8/layout/list1#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773C5012-55F9-436E-B78B-2A38D8AAA0C0}">
      <dgm:prSet phldrT="[文本]"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sz="2800" dirty="0" smtClean="0">
              <a:solidFill>
                <a:schemeClr val="bg1"/>
              </a:solidFill>
              <a:sym typeface="+mn-ea"/>
            </a:rPr>
            <a:t>一</a:t>
          </a:r>
          <a:r>
            <a:rPr lang="zh-CN" altLang="en-US" sz="2800" b="1" dirty="0" smtClean="0">
              <a:solidFill>
                <a:schemeClr val="bg1"/>
              </a:solidFill>
              <a:sym typeface="+mn-ea"/>
            </a:rPr>
            <a:t>、项目实施背景</a:t>
          </a:r>
          <a:endParaRPr lang="zh-CN" altLang="en-US" sz="2800" b="1" dirty="0">
            <a:solidFill>
              <a:schemeClr val="bg1"/>
            </a:solidFill>
            <a:sym typeface="+mn-ea"/>
          </a:endParaRPr>
        </a:p>
      </dgm:t>
    </dgm:pt>
    <dgm:pt modelId="{E1399106-9BE2-43F4-9430-F473CB36780F}" type="parTrans" cxnId="{96D4AA93-CAA7-4BFA-9515-DA514242A268}">
      <dgm:prSet/>
      <dgm:spPr/>
      <dgm:t>
        <a:bodyPr/>
        <a:lstStyle/>
        <a:p>
          <a:endParaRPr lang="zh-CN" altLang="en-US"/>
        </a:p>
      </dgm:t>
    </dgm:pt>
    <dgm:pt modelId="{507A6FE3-4D55-4ED6-A973-429D64C5DF28}" type="sibTrans" cxnId="{96D4AA93-CAA7-4BFA-9515-DA514242A268}">
      <dgm:prSet/>
      <dgm:spPr/>
      <dgm:t>
        <a:bodyPr/>
        <a:lstStyle/>
        <a:p>
          <a:endParaRPr lang="zh-CN" altLang="en-US"/>
        </a:p>
      </dgm:t>
    </dgm:pt>
    <dgm:pt modelId="{CA58FE74-4619-4E47-BA6C-E0CD35AF5AC2}">
      <dgm:prSet phldrT="[文本]"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sz="2300" dirty="0">
              <a:sym typeface="+mn-ea"/>
            </a:rPr>
            <a:t> </a:t>
          </a:r>
          <a:r>
            <a:rPr sz="2800" dirty="0">
              <a:solidFill>
                <a:schemeClr val="bg1"/>
              </a:solidFill>
              <a:sym typeface="+mn-ea"/>
            </a:rPr>
            <a:t>二</a:t>
          </a:r>
          <a:r>
            <a:rPr lang="zh-CN" altLang="en-US" sz="2800" b="1" dirty="0" smtClean="0">
              <a:solidFill>
                <a:schemeClr val="bg1"/>
              </a:solidFill>
              <a:sym typeface="+mn-ea"/>
            </a:rPr>
            <a:t>、项目实施方案</a:t>
          </a:r>
          <a:endParaRPr lang="zh-CN" altLang="en-US" sz="2800" b="1" dirty="0">
            <a:solidFill>
              <a:schemeClr val="bg1"/>
            </a:solidFill>
            <a:sym typeface="+mn-ea"/>
          </a:endParaRPr>
        </a:p>
      </dgm:t>
    </dgm:pt>
    <dgm:pt modelId="{EBAD4DA7-135F-4F4E-9475-804E7DC205D2}" type="parTrans" cxnId="{0CC84972-BC98-4477-862B-87AE0447C917}">
      <dgm:prSet/>
      <dgm:spPr/>
      <dgm:t>
        <a:bodyPr/>
        <a:lstStyle/>
        <a:p>
          <a:endParaRPr lang="zh-CN" altLang="en-US"/>
        </a:p>
      </dgm:t>
    </dgm:pt>
    <dgm:pt modelId="{5723A07A-E737-45B0-B84E-97FB4DE86580}" type="sibTrans" cxnId="{0CC84972-BC98-4477-862B-87AE0447C917}">
      <dgm:prSet/>
      <dgm:spPr/>
      <dgm:t>
        <a:bodyPr/>
        <a:lstStyle/>
        <a:p>
          <a:endParaRPr lang="zh-CN" altLang="en-US"/>
        </a:p>
      </dgm:t>
    </dgm:pt>
    <dgm:pt modelId="{D3284563-CEAB-43B3-81C4-5F6C081CBB78}">
      <dgm:prSet phldrT="[文本]"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sz="2800" dirty="0">
              <a:solidFill>
                <a:schemeClr val="bg1"/>
              </a:solidFill>
              <a:sym typeface="+mn-ea"/>
            </a:rPr>
            <a:t>三</a:t>
          </a:r>
          <a:r>
            <a:rPr lang="zh-CN" altLang="en-US" sz="2800" b="1" dirty="0" smtClean="0">
              <a:solidFill>
                <a:schemeClr val="bg1"/>
              </a:solidFill>
              <a:sym typeface="+mn-ea"/>
            </a:rPr>
            <a:t>、项目实施后的意义</a:t>
          </a:r>
          <a:endParaRPr lang="zh-CN" altLang="en-US" sz="2800" b="1" dirty="0">
            <a:solidFill>
              <a:schemeClr val="bg1"/>
            </a:solidFill>
            <a:sym typeface="+mn-ea"/>
          </a:endParaRPr>
        </a:p>
      </dgm:t>
    </dgm:pt>
    <dgm:pt modelId="{A2E240DA-ABFA-4A24-BE34-ABE926603D67}" type="parTrans" cxnId="{9BF56266-8771-448A-9A0C-E719E4856018}">
      <dgm:prSet/>
      <dgm:spPr/>
      <dgm:t>
        <a:bodyPr/>
        <a:lstStyle/>
        <a:p>
          <a:endParaRPr lang="zh-CN" altLang="en-US"/>
        </a:p>
      </dgm:t>
    </dgm:pt>
    <dgm:pt modelId="{2E43EE94-FE21-4F90-81B3-CED5B1ECC8C9}" type="sibTrans" cxnId="{9BF56266-8771-448A-9A0C-E719E4856018}">
      <dgm:prSet/>
      <dgm:spPr/>
      <dgm:t>
        <a:bodyPr/>
        <a:lstStyle/>
        <a:p>
          <a:endParaRPr lang="zh-CN" altLang="en-US"/>
        </a:p>
      </dgm:t>
    </dgm:pt>
    <dgm:pt modelId="{EF38EED2-8929-47F8-BA39-541C3CF84D44}">
      <dgm:prSet/>
      <dgm:spPr/>
      <dgm:t>
        <a:bodyPr/>
        <a:lstStyle/>
        <a:p>
          <a:endParaRPr altLang="en-US"/>
        </a:p>
      </dgm:t>
    </dgm:pt>
    <dgm:pt modelId="{4D0A4838-2ECA-45CA-B5F6-5F88063E4FAD}" type="parTrans" cxnId="{3F2407C0-040E-49C7-9966-2A0224C3069E}">
      <dgm:prSet/>
      <dgm:spPr/>
      <dgm:t>
        <a:bodyPr/>
        <a:lstStyle/>
        <a:p>
          <a:endParaRPr lang="zh-CN" altLang="en-US"/>
        </a:p>
      </dgm:t>
    </dgm:pt>
    <dgm:pt modelId="{12786DDE-7739-4734-847C-D22A8BAD8629}" type="sibTrans" cxnId="{3F2407C0-040E-49C7-9966-2A0224C3069E}">
      <dgm:prSet/>
      <dgm:spPr/>
      <dgm:t>
        <a:bodyPr/>
        <a:lstStyle/>
        <a:p>
          <a:endParaRPr lang="zh-CN" altLang="en-US"/>
        </a:p>
      </dgm:t>
    </dgm:pt>
    <dgm:pt modelId="{E7E6369E-D5A6-4CBB-89C5-CD6BFA4EAA16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sz="2800" dirty="0">
              <a:solidFill>
                <a:schemeClr val="bg1"/>
              </a:solidFill>
              <a:sym typeface="+mn-ea"/>
            </a:rPr>
            <a:t>四</a:t>
          </a:r>
          <a:r>
            <a:rPr lang="zh-CN" altLang="en-US" sz="2800" b="1" dirty="0" smtClean="0">
              <a:solidFill>
                <a:schemeClr val="bg1"/>
              </a:solidFill>
              <a:sym typeface="+mn-ea"/>
            </a:rPr>
            <a:t>、项目实施的推广价值</a:t>
          </a:r>
          <a:endParaRPr lang="zh-CN" altLang="en-US" sz="2800" b="1" dirty="0">
            <a:solidFill>
              <a:schemeClr val="bg1"/>
            </a:solidFill>
            <a:sym typeface="+mn-ea"/>
          </a:endParaRPr>
        </a:p>
      </dgm:t>
    </dgm:pt>
    <dgm:pt modelId="{A8EFDA2D-12F5-4A45-A355-549C8E8FDD17}" type="parTrans" cxnId="{7680A35B-C51D-4BD0-8D4D-65055B84527C}">
      <dgm:prSet/>
      <dgm:spPr/>
      <dgm:t>
        <a:bodyPr/>
        <a:lstStyle/>
        <a:p>
          <a:endParaRPr lang="zh-CN" altLang="en-US"/>
        </a:p>
      </dgm:t>
    </dgm:pt>
    <dgm:pt modelId="{EA76D05F-AA3C-45DA-AD49-17F3EB7B5467}" type="sibTrans" cxnId="{7680A35B-C51D-4BD0-8D4D-65055B84527C}">
      <dgm:prSet/>
      <dgm:spPr/>
      <dgm:t>
        <a:bodyPr/>
        <a:lstStyle/>
        <a:p>
          <a:endParaRPr lang="zh-CN" altLang="en-US"/>
        </a:p>
      </dgm:t>
    </dgm:pt>
    <dgm:pt modelId="{E5EECCA3-F875-4B71-92CC-9CCDFB7DBFEF}" type="pres">
      <dgm:prSet presAssocID="{26C320EB-5352-40AA-A0A9-C13066E1373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67CAF5C-37C0-43B7-8B7E-02CCA3754DB9}" type="pres">
      <dgm:prSet presAssocID="{773C5012-55F9-436E-B78B-2A38D8AAA0C0}" presName="parentLin" presStyleCnt="0"/>
      <dgm:spPr/>
    </dgm:pt>
    <dgm:pt modelId="{58B158CB-C1D2-4676-88E6-6B3937A00A96}" type="pres">
      <dgm:prSet presAssocID="{773C5012-55F9-436E-B78B-2A38D8AAA0C0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D0971512-D8E1-4E4B-89F4-FF2EB164C196}" type="pres">
      <dgm:prSet presAssocID="{773C5012-55F9-436E-B78B-2A38D8AAA0C0}" presName="parentText" presStyleLbl="node1" presStyleIdx="0" presStyleCnt="4" custLinFactNeighborX="1376" custLinFactNeighborY="296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5E10EBB-C85A-471E-9935-B48B9C39A12E}" type="pres">
      <dgm:prSet presAssocID="{773C5012-55F9-436E-B78B-2A38D8AAA0C0}" presName="negativeSpace" presStyleCnt="0"/>
      <dgm:spPr/>
    </dgm:pt>
    <dgm:pt modelId="{1F055725-8984-42CB-98CB-8E7728DD5EAB}" type="pres">
      <dgm:prSet presAssocID="{773C5012-55F9-436E-B78B-2A38D8AAA0C0}" presName="childText" presStyleLbl="conFgAcc1" presStyleIdx="0" presStyleCnt="4">
        <dgm:presLayoutVars>
          <dgm:bulletEnabled val="1"/>
        </dgm:presLayoutVars>
      </dgm:prSet>
      <dgm:spPr/>
    </dgm:pt>
    <dgm:pt modelId="{5785404B-F53E-4CF2-A702-90A46E89CED8}" type="pres">
      <dgm:prSet presAssocID="{507A6FE3-4D55-4ED6-A973-429D64C5DF28}" presName="spaceBetweenRectangles" presStyleCnt="0"/>
      <dgm:spPr/>
    </dgm:pt>
    <dgm:pt modelId="{EF963990-07B7-4DBC-8CFE-C86D15B61BB6}" type="pres">
      <dgm:prSet presAssocID="{CA58FE74-4619-4E47-BA6C-E0CD35AF5AC2}" presName="parentLin" presStyleCnt="0"/>
      <dgm:spPr/>
    </dgm:pt>
    <dgm:pt modelId="{AEA4B341-6C57-43B8-BC42-9813D43D1335}" type="pres">
      <dgm:prSet presAssocID="{CA58FE74-4619-4E47-BA6C-E0CD35AF5AC2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DD07B078-3354-4F1B-9438-E4F95C4B43A6}" type="pres">
      <dgm:prSet presAssocID="{CA58FE74-4619-4E47-BA6C-E0CD35AF5AC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8F9047E-C8BE-4990-B6F7-84F4581E1FEA}" type="pres">
      <dgm:prSet presAssocID="{CA58FE74-4619-4E47-BA6C-E0CD35AF5AC2}" presName="negativeSpace" presStyleCnt="0"/>
      <dgm:spPr/>
    </dgm:pt>
    <dgm:pt modelId="{FB20FF5F-D131-4A8A-AEBC-01A2B84D6655}" type="pres">
      <dgm:prSet presAssocID="{CA58FE74-4619-4E47-BA6C-E0CD35AF5AC2}" presName="childText" presStyleLbl="conFgAcc1" presStyleIdx="1" presStyleCnt="4">
        <dgm:presLayoutVars>
          <dgm:bulletEnabled val="1"/>
        </dgm:presLayoutVars>
      </dgm:prSet>
      <dgm:spPr/>
    </dgm:pt>
    <dgm:pt modelId="{AC1FEB9E-7ED9-4E44-9D47-B63AE5862158}" type="pres">
      <dgm:prSet presAssocID="{5723A07A-E737-45B0-B84E-97FB4DE86580}" presName="spaceBetweenRectangles" presStyleCnt="0"/>
      <dgm:spPr/>
    </dgm:pt>
    <dgm:pt modelId="{04A221FB-3A34-4804-9E1E-FAA254BEF819}" type="pres">
      <dgm:prSet presAssocID="{D3284563-CEAB-43B3-81C4-5F6C081CBB78}" presName="parentLin" presStyleCnt="0"/>
      <dgm:spPr/>
    </dgm:pt>
    <dgm:pt modelId="{09CBCBA7-E2EE-4654-BCFB-AB2C2D77E66B}" type="pres">
      <dgm:prSet presAssocID="{D3284563-CEAB-43B3-81C4-5F6C081CBB78}" presName="parentLeftMargin" presStyleLbl="node1" presStyleIdx="1" presStyleCnt="4"/>
      <dgm:spPr/>
      <dgm:t>
        <a:bodyPr/>
        <a:lstStyle/>
        <a:p>
          <a:endParaRPr lang="zh-CN" altLang="en-US"/>
        </a:p>
      </dgm:t>
    </dgm:pt>
    <dgm:pt modelId="{F8B30F84-9FC1-4455-B8FC-CA5DC2189586}" type="pres">
      <dgm:prSet presAssocID="{D3284563-CEAB-43B3-81C4-5F6C081CBB7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5AF99AA-34AA-4169-A0AA-91E0CC0C2D15}" type="pres">
      <dgm:prSet presAssocID="{D3284563-CEAB-43B3-81C4-5F6C081CBB78}" presName="negativeSpace" presStyleCnt="0"/>
      <dgm:spPr/>
    </dgm:pt>
    <dgm:pt modelId="{F855875C-E8B4-4273-8C6C-6A8EC3091B3C}" type="pres">
      <dgm:prSet presAssocID="{D3284563-CEAB-43B3-81C4-5F6C081CBB78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2E7964C-E9E9-4760-83E1-3C23221929B3}" type="pres">
      <dgm:prSet presAssocID="{2E43EE94-FE21-4F90-81B3-CED5B1ECC8C9}" presName="spaceBetweenRectangles" presStyleCnt="0"/>
      <dgm:spPr/>
    </dgm:pt>
    <dgm:pt modelId="{2768BD1A-D2F2-4091-8868-CE57F85946B9}" type="pres">
      <dgm:prSet presAssocID="{E7E6369E-D5A6-4CBB-89C5-CD6BFA4EAA16}" presName="parentLin" presStyleCnt="0"/>
      <dgm:spPr/>
    </dgm:pt>
    <dgm:pt modelId="{C0DFCFAD-1947-4025-ACA5-1325B9E9046E}" type="pres">
      <dgm:prSet presAssocID="{E7E6369E-D5A6-4CBB-89C5-CD6BFA4EAA16}" presName="parentLeftMargin" presStyleLbl="node1" presStyleIdx="2" presStyleCnt="4"/>
      <dgm:spPr/>
      <dgm:t>
        <a:bodyPr/>
        <a:lstStyle/>
        <a:p>
          <a:endParaRPr lang="zh-CN" altLang="en-US"/>
        </a:p>
      </dgm:t>
    </dgm:pt>
    <dgm:pt modelId="{6C33AA74-1F2F-44F5-B8BD-56A87A5D0790}" type="pres">
      <dgm:prSet presAssocID="{E7E6369E-D5A6-4CBB-89C5-CD6BFA4EAA1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7C6317E-E8AD-45B0-BA25-AEF85DD0DDDD}" type="pres">
      <dgm:prSet presAssocID="{E7E6369E-D5A6-4CBB-89C5-CD6BFA4EAA16}" presName="negativeSpace" presStyleCnt="0"/>
      <dgm:spPr/>
    </dgm:pt>
    <dgm:pt modelId="{49690D5F-B0DB-4B0B-9CA6-ED830588D7B4}" type="pres">
      <dgm:prSet presAssocID="{E7E6369E-D5A6-4CBB-89C5-CD6BFA4EAA1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6CA6F3A-73C0-42DA-8018-28053F007A80}" type="presOf" srcId="{EF38EED2-8929-47F8-BA39-541C3CF84D44}" destId="{F855875C-E8B4-4273-8C6C-6A8EC3091B3C}" srcOrd="0" destOrd="0" presId="urn:microsoft.com/office/officeart/2005/8/layout/list1#1"/>
    <dgm:cxn modelId="{486B772F-F696-4B8D-8799-B813A934210C}" type="presOf" srcId="{E7E6369E-D5A6-4CBB-89C5-CD6BFA4EAA16}" destId="{6C33AA74-1F2F-44F5-B8BD-56A87A5D0790}" srcOrd="1" destOrd="0" presId="urn:microsoft.com/office/officeart/2005/8/layout/list1#1"/>
    <dgm:cxn modelId="{96D4AA93-CAA7-4BFA-9515-DA514242A268}" srcId="{26C320EB-5352-40AA-A0A9-C13066E1373C}" destId="{773C5012-55F9-436E-B78B-2A38D8AAA0C0}" srcOrd="0" destOrd="0" parTransId="{E1399106-9BE2-43F4-9430-F473CB36780F}" sibTransId="{507A6FE3-4D55-4ED6-A973-429D64C5DF28}"/>
    <dgm:cxn modelId="{F0985F0E-AE73-4D23-9CCA-9E6BEE0DEFDB}" type="presOf" srcId="{CA58FE74-4619-4E47-BA6C-E0CD35AF5AC2}" destId="{AEA4B341-6C57-43B8-BC42-9813D43D1335}" srcOrd="0" destOrd="0" presId="urn:microsoft.com/office/officeart/2005/8/layout/list1#1"/>
    <dgm:cxn modelId="{297682B1-2FEF-4671-A05F-22D6C4D16B2C}" type="presOf" srcId="{773C5012-55F9-436E-B78B-2A38D8AAA0C0}" destId="{D0971512-D8E1-4E4B-89F4-FF2EB164C196}" srcOrd="1" destOrd="0" presId="urn:microsoft.com/office/officeart/2005/8/layout/list1#1"/>
    <dgm:cxn modelId="{DB59F130-85C5-4E41-AE53-889133474717}" type="presOf" srcId="{D3284563-CEAB-43B3-81C4-5F6C081CBB78}" destId="{F8B30F84-9FC1-4455-B8FC-CA5DC2189586}" srcOrd="1" destOrd="0" presId="urn:microsoft.com/office/officeart/2005/8/layout/list1#1"/>
    <dgm:cxn modelId="{7680A35B-C51D-4BD0-8D4D-65055B84527C}" srcId="{26C320EB-5352-40AA-A0A9-C13066E1373C}" destId="{E7E6369E-D5A6-4CBB-89C5-CD6BFA4EAA16}" srcOrd="3" destOrd="0" parTransId="{A8EFDA2D-12F5-4A45-A355-549C8E8FDD17}" sibTransId="{EA76D05F-AA3C-45DA-AD49-17F3EB7B5467}"/>
    <dgm:cxn modelId="{0CC84972-BC98-4477-862B-87AE0447C917}" srcId="{26C320EB-5352-40AA-A0A9-C13066E1373C}" destId="{CA58FE74-4619-4E47-BA6C-E0CD35AF5AC2}" srcOrd="1" destOrd="0" parTransId="{EBAD4DA7-135F-4F4E-9475-804E7DC205D2}" sibTransId="{5723A07A-E737-45B0-B84E-97FB4DE86580}"/>
    <dgm:cxn modelId="{B25A8A7C-B5D6-4F44-BB4E-989EE2B0A228}" type="presOf" srcId="{26C320EB-5352-40AA-A0A9-C13066E1373C}" destId="{E5EECCA3-F875-4B71-92CC-9CCDFB7DBFEF}" srcOrd="0" destOrd="0" presId="urn:microsoft.com/office/officeart/2005/8/layout/list1#1"/>
    <dgm:cxn modelId="{6C0547F3-AA30-4314-BF9C-DD375ABB3191}" type="presOf" srcId="{E7E6369E-D5A6-4CBB-89C5-CD6BFA4EAA16}" destId="{C0DFCFAD-1947-4025-ACA5-1325B9E9046E}" srcOrd="0" destOrd="0" presId="urn:microsoft.com/office/officeart/2005/8/layout/list1#1"/>
    <dgm:cxn modelId="{B59A12AA-7250-4965-9255-93965BFA5022}" type="presOf" srcId="{D3284563-CEAB-43B3-81C4-5F6C081CBB78}" destId="{09CBCBA7-E2EE-4654-BCFB-AB2C2D77E66B}" srcOrd="0" destOrd="0" presId="urn:microsoft.com/office/officeart/2005/8/layout/list1#1"/>
    <dgm:cxn modelId="{3F2407C0-040E-49C7-9966-2A0224C3069E}" srcId="{D3284563-CEAB-43B3-81C4-5F6C081CBB78}" destId="{EF38EED2-8929-47F8-BA39-541C3CF84D44}" srcOrd="0" destOrd="0" parTransId="{4D0A4838-2ECA-45CA-B5F6-5F88063E4FAD}" sibTransId="{12786DDE-7739-4734-847C-D22A8BAD8629}"/>
    <dgm:cxn modelId="{9BF56266-8771-448A-9A0C-E719E4856018}" srcId="{26C320EB-5352-40AA-A0A9-C13066E1373C}" destId="{D3284563-CEAB-43B3-81C4-5F6C081CBB78}" srcOrd="2" destOrd="0" parTransId="{A2E240DA-ABFA-4A24-BE34-ABE926603D67}" sibTransId="{2E43EE94-FE21-4F90-81B3-CED5B1ECC8C9}"/>
    <dgm:cxn modelId="{E45FD5E5-C129-43EF-A66F-32DCA0AD3F8B}" type="presOf" srcId="{CA58FE74-4619-4E47-BA6C-E0CD35AF5AC2}" destId="{DD07B078-3354-4F1B-9438-E4F95C4B43A6}" srcOrd="1" destOrd="0" presId="urn:microsoft.com/office/officeart/2005/8/layout/list1#1"/>
    <dgm:cxn modelId="{3F2B454D-27D1-49CA-B8AD-D84EB734B026}" type="presOf" srcId="{773C5012-55F9-436E-B78B-2A38D8AAA0C0}" destId="{58B158CB-C1D2-4676-88E6-6B3937A00A96}" srcOrd="0" destOrd="0" presId="urn:microsoft.com/office/officeart/2005/8/layout/list1#1"/>
    <dgm:cxn modelId="{C38606D9-582B-41AF-828E-D9E2733A03A9}" type="presParOf" srcId="{E5EECCA3-F875-4B71-92CC-9CCDFB7DBFEF}" destId="{667CAF5C-37C0-43B7-8B7E-02CCA3754DB9}" srcOrd="0" destOrd="0" presId="urn:microsoft.com/office/officeart/2005/8/layout/list1#1"/>
    <dgm:cxn modelId="{320CB772-38A6-4301-9559-EBE750737707}" type="presParOf" srcId="{667CAF5C-37C0-43B7-8B7E-02CCA3754DB9}" destId="{58B158CB-C1D2-4676-88E6-6B3937A00A96}" srcOrd="0" destOrd="0" presId="urn:microsoft.com/office/officeart/2005/8/layout/list1#1"/>
    <dgm:cxn modelId="{6C554606-7EF0-4ABF-9161-E9FC946DF621}" type="presParOf" srcId="{667CAF5C-37C0-43B7-8B7E-02CCA3754DB9}" destId="{D0971512-D8E1-4E4B-89F4-FF2EB164C196}" srcOrd="1" destOrd="0" presId="urn:microsoft.com/office/officeart/2005/8/layout/list1#1"/>
    <dgm:cxn modelId="{EE397F1C-2B73-4CD5-8B10-120B2C870717}" type="presParOf" srcId="{E5EECCA3-F875-4B71-92CC-9CCDFB7DBFEF}" destId="{05E10EBB-C85A-471E-9935-B48B9C39A12E}" srcOrd="1" destOrd="0" presId="urn:microsoft.com/office/officeart/2005/8/layout/list1#1"/>
    <dgm:cxn modelId="{35A486F7-C21D-4B4C-9AC2-2CFF5D73A47B}" type="presParOf" srcId="{E5EECCA3-F875-4B71-92CC-9CCDFB7DBFEF}" destId="{1F055725-8984-42CB-98CB-8E7728DD5EAB}" srcOrd="2" destOrd="0" presId="urn:microsoft.com/office/officeart/2005/8/layout/list1#1"/>
    <dgm:cxn modelId="{229FCA93-379B-4610-BFA8-28C76BAF88BA}" type="presParOf" srcId="{E5EECCA3-F875-4B71-92CC-9CCDFB7DBFEF}" destId="{5785404B-F53E-4CF2-A702-90A46E89CED8}" srcOrd="3" destOrd="0" presId="urn:microsoft.com/office/officeart/2005/8/layout/list1#1"/>
    <dgm:cxn modelId="{A30C0B8D-4B91-479C-A68A-8E9F2B83DCA4}" type="presParOf" srcId="{E5EECCA3-F875-4B71-92CC-9CCDFB7DBFEF}" destId="{EF963990-07B7-4DBC-8CFE-C86D15B61BB6}" srcOrd="4" destOrd="0" presId="urn:microsoft.com/office/officeart/2005/8/layout/list1#1"/>
    <dgm:cxn modelId="{9D6482C6-8B9A-4F3A-9EFC-4CB075DB5E8C}" type="presParOf" srcId="{EF963990-07B7-4DBC-8CFE-C86D15B61BB6}" destId="{AEA4B341-6C57-43B8-BC42-9813D43D1335}" srcOrd="0" destOrd="0" presId="urn:microsoft.com/office/officeart/2005/8/layout/list1#1"/>
    <dgm:cxn modelId="{5C9ADD74-1543-496C-B945-414AB3215B4C}" type="presParOf" srcId="{EF963990-07B7-4DBC-8CFE-C86D15B61BB6}" destId="{DD07B078-3354-4F1B-9438-E4F95C4B43A6}" srcOrd="1" destOrd="0" presId="urn:microsoft.com/office/officeart/2005/8/layout/list1#1"/>
    <dgm:cxn modelId="{AB560BB7-C128-444B-B58E-132D75CA7AC8}" type="presParOf" srcId="{E5EECCA3-F875-4B71-92CC-9CCDFB7DBFEF}" destId="{98F9047E-C8BE-4990-B6F7-84F4581E1FEA}" srcOrd="5" destOrd="0" presId="urn:microsoft.com/office/officeart/2005/8/layout/list1#1"/>
    <dgm:cxn modelId="{52FF395A-1DA0-4E7D-A357-93F8934BAB85}" type="presParOf" srcId="{E5EECCA3-F875-4B71-92CC-9CCDFB7DBFEF}" destId="{FB20FF5F-D131-4A8A-AEBC-01A2B84D6655}" srcOrd="6" destOrd="0" presId="urn:microsoft.com/office/officeart/2005/8/layout/list1#1"/>
    <dgm:cxn modelId="{4278B2FC-AB8B-40BF-9323-5370B8387736}" type="presParOf" srcId="{E5EECCA3-F875-4B71-92CC-9CCDFB7DBFEF}" destId="{AC1FEB9E-7ED9-4E44-9D47-B63AE5862158}" srcOrd="7" destOrd="0" presId="urn:microsoft.com/office/officeart/2005/8/layout/list1#1"/>
    <dgm:cxn modelId="{F3A8BEF4-73A9-4C4B-BC95-4685BF99DCF3}" type="presParOf" srcId="{E5EECCA3-F875-4B71-92CC-9CCDFB7DBFEF}" destId="{04A221FB-3A34-4804-9E1E-FAA254BEF819}" srcOrd="8" destOrd="0" presId="urn:microsoft.com/office/officeart/2005/8/layout/list1#1"/>
    <dgm:cxn modelId="{8B087B38-3B4C-40AE-B602-6535510E662D}" type="presParOf" srcId="{04A221FB-3A34-4804-9E1E-FAA254BEF819}" destId="{09CBCBA7-E2EE-4654-BCFB-AB2C2D77E66B}" srcOrd="0" destOrd="0" presId="urn:microsoft.com/office/officeart/2005/8/layout/list1#1"/>
    <dgm:cxn modelId="{F7C618D2-0FE5-4FD6-A5E5-D105E95A4D0C}" type="presParOf" srcId="{04A221FB-3A34-4804-9E1E-FAA254BEF819}" destId="{F8B30F84-9FC1-4455-B8FC-CA5DC2189586}" srcOrd="1" destOrd="0" presId="urn:microsoft.com/office/officeart/2005/8/layout/list1#1"/>
    <dgm:cxn modelId="{0C428555-A142-4167-8088-4A32F468CA31}" type="presParOf" srcId="{E5EECCA3-F875-4B71-92CC-9CCDFB7DBFEF}" destId="{75AF99AA-34AA-4169-A0AA-91E0CC0C2D15}" srcOrd="9" destOrd="0" presId="urn:microsoft.com/office/officeart/2005/8/layout/list1#1"/>
    <dgm:cxn modelId="{B97D36D8-EA99-4AFE-B386-5E32BB1604C2}" type="presParOf" srcId="{E5EECCA3-F875-4B71-92CC-9CCDFB7DBFEF}" destId="{F855875C-E8B4-4273-8C6C-6A8EC3091B3C}" srcOrd="10" destOrd="0" presId="urn:microsoft.com/office/officeart/2005/8/layout/list1#1"/>
    <dgm:cxn modelId="{5710D488-728E-4D0C-9681-2674D4ACDB22}" type="presParOf" srcId="{E5EECCA3-F875-4B71-92CC-9CCDFB7DBFEF}" destId="{F2E7964C-E9E9-4760-83E1-3C23221929B3}" srcOrd="11" destOrd="0" presId="urn:microsoft.com/office/officeart/2005/8/layout/list1#1"/>
    <dgm:cxn modelId="{AC906973-53A4-4E3F-A288-75856311AD2A}" type="presParOf" srcId="{E5EECCA3-F875-4B71-92CC-9CCDFB7DBFEF}" destId="{2768BD1A-D2F2-4091-8868-CE57F85946B9}" srcOrd="12" destOrd="0" presId="urn:microsoft.com/office/officeart/2005/8/layout/list1#1"/>
    <dgm:cxn modelId="{63FF6DDF-70F2-4795-B658-496EB2B09F3E}" type="presParOf" srcId="{2768BD1A-D2F2-4091-8868-CE57F85946B9}" destId="{C0DFCFAD-1947-4025-ACA5-1325B9E9046E}" srcOrd="0" destOrd="0" presId="urn:microsoft.com/office/officeart/2005/8/layout/list1#1"/>
    <dgm:cxn modelId="{5020ACB0-03F6-4F4C-80D8-01C550A82CA5}" type="presParOf" srcId="{2768BD1A-D2F2-4091-8868-CE57F85946B9}" destId="{6C33AA74-1F2F-44F5-B8BD-56A87A5D0790}" srcOrd="1" destOrd="0" presId="urn:microsoft.com/office/officeart/2005/8/layout/list1#1"/>
    <dgm:cxn modelId="{A603665E-E1B3-47A6-8C95-B73D7E5EF0AE}" type="presParOf" srcId="{E5EECCA3-F875-4B71-92CC-9CCDFB7DBFEF}" destId="{E7C6317E-E8AD-45B0-BA25-AEF85DD0DDDD}" srcOrd="13" destOrd="0" presId="urn:microsoft.com/office/officeart/2005/8/layout/list1#1"/>
    <dgm:cxn modelId="{BCE2BAA2-0E11-43B4-982D-82CAB393D6C2}" type="presParOf" srcId="{E5EECCA3-F875-4B71-92CC-9CCDFB7DBFEF}" destId="{49690D5F-B0DB-4B0B-9CA6-ED830588D7B4}" srcOrd="14" destOrd="0" presId="urn:microsoft.com/office/officeart/2005/8/layout/list1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1C2C33-A523-4237-ADD9-6648ACAE5310}" type="doc">
      <dgm:prSet loTypeId="urn:microsoft.com/office/officeart/2005/8/layout/radial4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2471D419-8F2E-4358-8A13-3C1C3B7F561A}">
      <dgm:prSet phldrT="[文本]"/>
      <dgm:spPr/>
      <dgm:t>
        <a:bodyPr/>
        <a:lstStyle/>
        <a:p>
          <a:r>
            <a:rPr lang="zh-CN" altLang="en-US" dirty="0" smtClean="0"/>
            <a:t>技术项目完成</a:t>
          </a:r>
          <a:endParaRPr lang="zh-CN" altLang="en-US" dirty="0"/>
        </a:p>
      </dgm:t>
    </dgm:pt>
    <dgm:pt modelId="{1C3D0F25-B6D0-44AD-8800-1AE6AC1AE3C4}" type="parTrans" cxnId="{443CA150-9AC7-4FE3-8054-E2BEFB51F564}">
      <dgm:prSet/>
      <dgm:spPr/>
      <dgm:t>
        <a:bodyPr/>
        <a:lstStyle/>
        <a:p>
          <a:endParaRPr lang="zh-CN" altLang="en-US"/>
        </a:p>
      </dgm:t>
    </dgm:pt>
    <dgm:pt modelId="{AD74C21B-A883-45D9-BA9C-316B0778BA29}" type="sibTrans" cxnId="{443CA150-9AC7-4FE3-8054-E2BEFB51F564}">
      <dgm:prSet/>
      <dgm:spPr/>
      <dgm:t>
        <a:bodyPr/>
        <a:lstStyle/>
        <a:p>
          <a:endParaRPr lang="zh-CN" altLang="en-US"/>
        </a:p>
      </dgm:t>
    </dgm:pt>
    <dgm:pt modelId="{9E223B73-344E-4AA4-91F5-CCAB4F267389}">
      <dgm:prSet phldrT="[文本]"/>
      <dgm:spPr/>
      <dgm:t>
        <a:bodyPr/>
        <a:lstStyle/>
        <a:p>
          <a:r>
            <a:rPr lang="zh-CN" altLang="en-US" dirty="0" smtClean="0"/>
            <a:t>爆破试验（</a:t>
          </a:r>
          <a:r>
            <a:rPr lang="en-US" altLang="zh-CN" dirty="0" smtClean="0"/>
            <a:t>5</a:t>
          </a:r>
          <a:r>
            <a:rPr lang="zh-CN" altLang="en-US" dirty="0" smtClean="0"/>
            <a:t>次）</a:t>
          </a:r>
          <a:endParaRPr lang="zh-CN" altLang="en-US" dirty="0"/>
        </a:p>
      </dgm:t>
    </dgm:pt>
    <dgm:pt modelId="{0288C86F-CB9C-4294-BABA-1FBD6F5AB75F}" type="parTrans" cxnId="{23AC8462-F704-40E3-80EE-9CE5BDDD81CB}">
      <dgm:prSet/>
      <dgm:spPr/>
      <dgm:t>
        <a:bodyPr/>
        <a:lstStyle/>
        <a:p>
          <a:endParaRPr lang="zh-CN" altLang="en-US"/>
        </a:p>
      </dgm:t>
    </dgm:pt>
    <dgm:pt modelId="{2944EB57-811A-4798-956C-FB16E5CCC459}" type="sibTrans" cxnId="{23AC8462-F704-40E3-80EE-9CE5BDDD81CB}">
      <dgm:prSet/>
      <dgm:spPr/>
      <dgm:t>
        <a:bodyPr/>
        <a:lstStyle/>
        <a:p>
          <a:endParaRPr lang="zh-CN" altLang="en-US"/>
        </a:p>
      </dgm:t>
    </dgm:pt>
    <dgm:pt modelId="{FB4E3316-AE7B-4402-A016-78A74E39C4B5}">
      <dgm:prSet phldrT="[文本]"/>
      <dgm:spPr/>
      <dgm:t>
        <a:bodyPr/>
        <a:lstStyle/>
        <a:p>
          <a:r>
            <a:rPr lang="zh-CN" altLang="en-US" dirty="0" smtClean="0"/>
            <a:t>地质状况，岩石特性，普氏系数</a:t>
          </a:r>
          <a:endParaRPr lang="zh-CN" altLang="en-US" dirty="0"/>
        </a:p>
      </dgm:t>
    </dgm:pt>
    <dgm:pt modelId="{8DC64A58-99DA-4F8A-8280-61B4467436B2}" type="parTrans" cxnId="{39010E4D-8F84-4692-9168-D82583ADCCBD}">
      <dgm:prSet/>
      <dgm:spPr/>
      <dgm:t>
        <a:bodyPr/>
        <a:lstStyle/>
        <a:p>
          <a:endParaRPr lang="zh-CN" altLang="en-US"/>
        </a:p>
      </dgm:t>
    </dgm:pt>
    <dgm:pt modelId="{0DFD9CEF-A1C2-4663-B9B1-5C13E6614831}" type="sibTrans" cxnId="{39010E4D-8F84-4692-9168-D82583ADCCBD}">
      <dgm:prSet/>
      <dgm:spPr/>
      <dgm:t>
        <a:bodyPr/>
        <a:lstStyle/>
        <a:p>
          <a:endParaRPr lang="zh-CN" altLang="en-US"/>
        </a:p>
      </dgm:t>
    </dgm:pt>
    <dgm:pt modelId="{A05D22F9-B692-4EB6-A380-1CD93EFE4DD1}">
      <dgm:prSet phldrT="[文本]"/>
      <dgm:spPr/>
      <dgm:t>
        <a:bodyPr/>
        <a:lstStyle/>
        <a:p>
          <a:r>
            <a:rPr lang="zh-CN" altLang="en-US" dirty="0" smtClean="0"/>
            <a:t>精细的爆破施工</a:t>
          </a:r>
          <a:endParaRPr lang="zh-CN" altLang="en-US" dirty="0"/>
        </a:p>
      </dgm:t>
    </dgm:pt>
    <dgm:pt modelId="{D2461BEE-9F59-492C-B9CA-803670EA6466}" type="parTrans" cxnId="{49DBA505-EAD1-448E-9531-500EEEEF815B}">
      <dgm:prSet/>
      <dgm:spPr/>
      <dgm:t>
        <a:bodyPr/>
        <a:lstStyle/>
        <a:p>
          <a:endParaRPr lang="zh-CN" altLang="en-US"/>
        </a:p>
      </dgm:t>
    </dgm:pt>
    <dgm:pt modelId="{040B8884-29CA-41F7-8681-74B76C99CE16}" type="sibTrans" cxnId="{49DBA505-EAD1-448E-9531-500EEEEF815B}">
      <dgm:prSet/>
      <dgm:spPr/>
      <dgm:t>
        <a:bodyPr/>
        <a:lstStyle/>
        <a:p>
          <a:endParaRPr lang="zh-CN" altLang="en-US"/>
        </a:p>
      </dgm:t>
    </dgm:pt>
    <dgm:pt modelId="{E8FF8726-735C-4DF3-8B2E-742051FC5A4D}">
      <dgm:prSet/>
      <dgm:spPr/>
      <dgm:t>
        <a:bodyPr/>
        <a:lstStyle/>
        <a:p>
          <a:r>
            <a:rPr lang="zh-CN" altLang="en-US" dirty="0" smtClean="0"/>
            <a:t>数据采集，分析，整理</a:t>
          </a:r>
          <a:endParaRPr lang="zh-CN" altLang="en-US" dirty="0"/>
        </a:p>
      </dgm:t>
    </dgm:pt>
    <dgm:pt modelId="{3AE64824-F74F-4C74-8E20-82B509F1CF60}" type="parTrans" cxnId="{556EB4B8-C523-48A3-B815-958F652CE163}">
      <dgm:prSet/>
      <dgm:spPr/>
      <dgm:t>
        <a:bodyPr/>
        <a:lstStyle/>
        <a:p>
          <a:endParaRPr lang="zh-CN" altLang="en-US"/>
        </a:p>
      </dgm:t>
    </dgm:pt>
    <dgm:pt modelId="{D5AEDB54-D1AE-4DC4-9BB7-C4971A09C466}" type="sibTrans" cxnId="{556EB4B8-C523-48A3-B815-958F652CE163}">
      <dgm:prSet/>
      <dgm:spPr/>
      <dgm:t>
        <a:bodyPr/>
        <a:lstStyle/>
        <a:p>
          <a:endParaRPr lang="zh-CN" altLang="en-US"/>
        </a:p>
      </dgm:t>
    </dgm:pt>
    <dgm:pt modelId="{96ED7009-C88C-463E-8943-91BE60893D39}" type="pres">
      <dgm:prSet presAssocID="{B21C2C33-A523-4237-ADD9-6648ACAE531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BACBF8E-36A8-4A0E-B7DE-DE9038A2A708}" type="pres">
      <dgm:prSet presAssocID="{2471D419-8F2E-4358-8A13-3C1C3B7F561A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7088490C-538F-401F-A741-40FFA133D7FE}" type="pres">
      <dgm:prSet presAssocID="{0288C86F-CB9C-4294-BABA-1FBD6F5AB75F}" presName="parTrans" presStyleLbl="bgSibTrans2D1" presStyleIdx="0" presStyleCnt="4"/>
      <dgm:spPr/>
      <dgm:t>
        <a:bodyPr/>
        <a:lstStyle/>
        <a:p>
          <a:endParaRPr lang="zh-CN" altLang="en-US"/>
        </a:p>
      </dgm:t>
    </dgm:pt>
    <dgm:pt modelId="{C742FCE9-AF05-4D86-A371-8D5EEE26C828}" type="pres">
      <dgm:prSet presAssocID="{9E223B73-344E-4AA4-91F5-CCAB4F26738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232A57A-66FB-4664-94BD-5B903B878DB2}" type="pres">
      <dgm:prSet presAssocID="{8DC64A58-99DA-4F8A-8280-61B4467436B2}" presName="parTrans" presStyleLbl="bgSibTrans2D1" presStyleIdx="1" presStyleCnt="4"/>
      <dgm:spPr/>
      <dgm:t>
        <a:bodyPr/>
        <a:lstStyle/>
        <a:p>
          <a:endParaRPr lang="zh-CN" altLang="en-US"/>
        </a:p>
      </dgm:t>
    </dgm:pt>
    <dgm:pt modelId="{94E3F021-5F75-4F61-93C5-BBD3E65AC59A}" type="pres">
      <dgm:prSet presAssocID="{FB4E3316-AE7B-4402-A016-78A74E39C4B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6761DCB-A596-4C23-B8AB-B406CCD1ECF4}" type="pres">
      <dgm:prSet presAssocID="{D2461BEE-9F59-492C-B9CA-803670EA6466}" presName="parTrans" presStyleLbl="bgSibTrans2D1" presStyleIdx="2" presStyleCnt="4"/>
      <dgm:spPr/>
      <dgm:t>
        <a:bodyPr/>
        <a:lstStyle/>
        <a:p>
          <a:endParaRPr lang="zh-CN" altLang="en-US"/>
        </a:p>
      </dgm:t>
    </dgm:pt>
    <dgm:pt modelId="{328C5490-D078-4107-9F15-D4D487BBEF7B}" type="pres">
      <dgm:prSet presAssocID="{A05D22F9-B692-4EB6-A380-1CD93EFE4DD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C3245E8-83EC-4186-8231-B04DACA9739F}" type="pres">
      <dgm:prSet presAssocID="{3AE64824-F74F-4C74-8E20-82B509F1CF60}" presName="parTrans" presStyleLbl="bgSibTrans2D1" presStyleIdx="3" presStyleCnt="4"/>
      <dgm:spPr/>
      <dgm:t>
        <a:bodyPr/>
        <a:lstStyle/>
        <a:p>
          <a:endParaRPr lang="zh-CN" altLang="en-US"/>
        </a:p>
      </dgm:t>
    </dgm:pt>
    <dgm:pt modelId="{639DE78B-C0EE-4B88-BCED-B30A4B364A5C}" type="pres">
      <dgm:prSet presAssocID="{E8FF8726-735C-4DF3-8B2E-742051FC5A4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D425285-0E06-4B85-B7E7-B629FDD17A2A}" type="presOf" srcId="{E8FF8726-735C-4DF3-8B2E-742051FC5A4D}" destId="{639DE78B-C0EE-4B88-BCED-B30A4B364A5C}" srcOrd="0" destOrd="0" presId="urn:microsoft.com/office/officeart/2005/8/layout/radial4"/>
    <dgm:cxn modelId="{CC904827-BF99-4B70-B2AE-13C7EA8A64F7}" type="presOf" srcId="{2471D419-8F2E-4358-8A13-3C1C3B7F561A}" destId="{EBACBF8E-36A8-4A0E-B7DE-DE9038A2A708}" srcOrd="0" destOrd="0" presId="urn:microsoft.com/office/officeart/2005/8/layout/radial4"/>
    <dgm:cxn modelId="{BBA3F0F9-29E2-44CD-8016-9C19A7A8E140}" type="presOf" srcId="{D2461BEE-9F59-492C-B9CA-803670EA6466}" destId="{36761DCB-A596-4C23-B8AB-B406CCD1ECF4}" srcOrd="0" destOrd="0" presId="urn:microsoft.com/office/officeart/2005/8/layout/radial4"/>
    <dgm:cxn modelId="{7B05599A-BBAF-4162-8194-1E66C52097CB}" type="presOf" srcId="{3AE64824-F74F-4C74-8E20-82B509F1CF60}" destId="{FC3245E8-83EC-4186-8231-B04DACA9739F}" srcOrd="0" destOrd="0" presId="urn:microsoft.com/office/officeart/2005/8/layout/radial4"/>
    <dgm:cxn modelId="{69E9B334-2FEB-4DD6-9D7E-6720BEFDE7CE}" type="presOf" srcId="{B21C2C33-A523-4237-ADD9-6648ACAE5310}" destId="{96ED7009-C88C-463E-8943-91BE60893D39}" srcOrd="0" destOrd="0" presId="urn:microsoft.com/office/officeart/2005/8/layout/radial4"/>
    <dgm:cxn modelId="{49DBA505-EAD1-448E-9531-500EEEEF815B}" srcId="{2471D419-8F2E-4358-8A13-3C1C3B7F561A}" destId="{A05D22F9-B692-4EB6-A380-1CD93EFE4DD1}" srcOrd="2" destOrd="0" parTransId="{D2461BEE-9F59-492C-B9CA-803670EA6466}" sibTransId="{040B8884-29CA-41F7-8681-74B76C99CE16}"/>
    <dgm:cxn modelId="{5542B3B7-4FF3-4980-AE94-ECA1BFE72FB7}" type="presOf" srcId="{0288C86F-CB9C-4294-BABA-1FBD6F5AB75F}" destId="{7088490C-538F-401F-A741-40FFA133D7FE}" srcOrd="0" destOrd="0" presId="urn:microsoft.com/office/officeart/2005/8/layout/radial4"/>
    <dgm:cxn modelId="{443CA150-9AC7-4FE3-8054-E2BEFB51F564}" srcId="{B21C2C33-A523-4237-ADD9-6648ACAE5310}" destId="{2471D419-8F2E-4358-8A13-3C1C3B7F561A}" srcOrd="0" destOrd="0" parTransId="{1C3D0F25-B6D0-44AD-8800-1AE6AC1AE3C4}" sibTransId="{AD74C21B-A883-45D9-BA9C-316B0778BA29}"/>
    <dgm:cxn modelId="{556EB4B8-C523-48A3-B815-958F652CE163}" srcId="{2471D419-8F2E-4358-8A13-3C1C3B7F561A}" destId="{E8FF8726-735C-4DF3-8B2E-742051FC5A4D}" srcOrd="3" destOrd="0" parTransId="{3AE64824-F74F-4C74-8E20-82B509F1CF60}" sibTransId="{D5AEDB54-D1AE-4DC4-9BB7-C4971A09C466}"/>
    <dgm:cxn modelId="{D5DEC5F0-F534-459D-8C89-04510703FFC8}" type="presOf" srcId="{8DC64A58-99DA-4F8A-8280-61B4467436B2}" destId="{4232A57A-66FB-4664-94BD-5B903B878DB2}" srcOrd="0" destOrd="0" presId="urn:microsoft.com/office/officeart/2005/8/layout/radial4"/>
    <dgm:cxn modelId="{23AC8462-F704-40E3-80EE-9CE5BDDD81CB}" srcId="{2471D419-8F2E-4358-8A13-3C1C3B7F561A}" destId="{9E223B73-344E-4AA4-91F5-CCAB4F267389}" srcOrd="0" destOrd="0" parTransId="{0288C86F-CB9C-4294-BABA-1FBD6F5AB75F}" sibTransId="{2944EB57-811A-4798-956C-FB16E5CCC459}"/>
    <dgm:cxn modelId="{39010E4D-8F84-4692-9168-D82583ADCCBD}" srcId="{2471D419-8F2E-4358-8A13-3C1C3B7F561A}" destId="{FB4E3316-AE7B-4402-A016-78A74E39C4B5}" srcOrd="1" destOrd="0" parTransId="{8DC64A58-99DA-4F8A-8280-61B4467436B2}" sibTransId="{0DFD9CEF-A1C2-4663-B9B1-5C13E6614831}"/>
    <dgm:cxn modelId="{00BD0DCB-92E9-4993-A02A-9C26D48D6AA4}" type="presOf" srcId="{9E223B73-344E-4AA4-91F5-CCAB4F267389}" destId="{C742FCE9-AF05-4D86-A371-8D5EEE26C828}" srcOrd="0" destOrd="0" presId="urn:microsoft.com/office/officeart/2005/8/layout/radial4"/>
    <dgm:cxn modelId="{E75F4D95-5339-432A-A02E-3435A5A67D9A}" type="presOf" srcId="{A05D22F9-B692-4EB6-A380-1CD93EFE4DD1}" destId="{328C5490-D078-4107-9F15-D4D487BBEF7B}" srcOrd="0" destOrd="0" presId="urn:microsoft.com/office/officeart/2005/8/layout/radial4"/>
    <dgm:cxn modelId="{65EFDB6B-BBC4-41CB-85F8-9E06937DB868}" type="presOf" srcId="{FB4E3316-AE7B-4402-A016-78A74E39C4B5}" destId="{94E3F021-5F75-4F61-93C5-BBD3E65AC59A}" srcOrd="0" destOrd="0" presId="urn:microsoft.com/office/officeart/2005/8/layout/radial4"/>
    <dgm:cxn modelId="{64F7ED44-D1A0-43B9-81F6-0F1E6BE318E9}" type="presParOf" srcId="{96ED7009-C88C-463E-8943-91BE60893D39}" destId="{EBACBF8E-36A8-4A0E-B7DE-DE9038A2A708}" srcOrd="0" destOrd="0" presId="urn:microsoft.com/office/officeart/2005/8/layout/radial4"/>
    <dgm:cxn modelId="{EAB29129-6CD5-4BA7-BFF3-2242E89DFF2C}" type="presParOf" srcId="{96ED7009-C88C-463E-8943-91BE60893D39}" destId="{7088490C-538F-401F-A741-40FFA133D7FE}" srcOrd="1" destOrd="0" presId="urn:microsoft.com/office/officeart/2005/8/layout/radial4"/>
    <dgm:cxn modelId="{08485C1C-1752-47C0-9B7F-C269B32F5E26}" type="presParOf" srcId="{96ED7009-C88C-463E-8943-91BE60893D39}" destId="{C742FCE9-AF05-4D86-A371-8D5EEE26C828}" srcOrd="2" destOrd="0" presId="urn:microsoft.com/office/officeart/2005/8/layout/radial4"/>
    <dgm:cxn modelId="{274D1867-798A-4545-A531-752CC5B40079}" type="presParOf" srcId="{96ED7009-C88C-463E-8943-91BE60893D39}" destId="{4232A57A-66FB-4664-94BD-5B903B878DB2}" srcOrd="3" destOrd="0" presId="urn:microsoft.com/office/officeart/2005/8/layout/radial4"/>
    <dgm:cxn modelId="{70C48C7C-3A8F-4697-8285-B35B0DC06098}" type="presParOf" srcId="{96ED7009-C88C-463E-8943-91BE60893D39}" destId="{94E3F021-5F75-4F61-93C5-BBD3E65AC59A}" srcOrd="4" destOrd="0" presId="urn:microsoft.com/office/officeart/2005/8/layout/radial4"/>
    <dgm:cxn modelId="{63E13160-35A4-437E-B9DD-8B1D7A69027E}" type="presParOf" srcId="{96ED7009-C88C-463E-8943-91BE60893D39}" destId="{36761DCB-A596-4C23-B8AB-B406CCD1ECF4}" srcOrd="5" destOrd="0" presId="urn:microsoft.com/office/officeart/2005/8/layout/radial4"/>
    <dgm:cxn modelId="{2551F093-7270-4C8B-B161-1F6D6BEE8F97}" type="presParOf" srcId="{96ED7009-C88C-463E-8943-91BE60893D39}" destId="{328C5490-D078-4107-9F15-D4D487BBEF7B}" srcOrd="6" destOrd="0" presId="urn:microsoft.com/office/officeart/2005/8/layout/radial4"/>
    <dgm:cxn modelId="{E0978E2C-E5E4-4D32-A367-E8F938C8AC0F}" type="presParOf" srcId="{96ED7009-C88C-463E-8943-91BE60893D39}" destId="{FC3245E8-83EC-4186-8231-B04DACA9739F}" srcOrd="7" destOrd="0" presId="urn:microsoft.com/office/officeart/2005/8/layout/radial4"/>
    <dgm:cxn modelId="{BF1D10CF-2E0D-488A-84BB-ECAACC0745BE}" type="presParOf" srcId="{96ED7009-C88C-463E-8943-91BE60893D39}" destId="{639DE78B-C0EE-4B88-BCED-B30A4B364A5C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055725-8984-42CB-98CB-8E7728DD5EAB}">
      <dsp:nvSpPr>
        <dsp:cNvPr id="0" name=""/>
        <dsp:cNvSpPr/>
      </dsp:nvSpPr>
      <dsp:spPr>
        <a:xfrm>
          <a:off x="0" y="392422"/>
          <a:ext cx="7484745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971512-D8E1-4E4B-89F4-FF2EB164C196}">
      <dsp:nvSpPr>
        <dsp:cNvPr id="0" name=""/>
        <dsp:cNvSpPr/>
      </dsp:nvSpPr>
      <dsp:spPr>
        <a:xfrm>
          <a:off x="379386" y="73039"/>
          <a:ext cx="5239321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034" tIns="0" rIns="198034" bIns="0" numCol="1" spcCol="1270" anchor="ctr" anchorCtr="0">
          <a:noAutofit/>
        </a:bodyPr>
        <a:lstStyle/>
        <a:p>
          <a:pPr lvl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sz="2800" kern="1200" dirty="0" smtClean="0">
              <a:solidFill>
                <a:schemeClr val="bg1"/>
              </a:solidFill>
              <a:sym typeface="+mn-ea"/>
            </a:rPr>
            <a:t>一</a:t>
          </a:r>
          <a:r>
            <a:rPr lang="zh-CN" altLang="en-US" sz="2800" b="1" kern="1200" dirty="0" smtClean="0">
              <a:solidFill>
                <a:schemeClr val="bg1"/>
              </a:solidFill>
              <a:sym typeface="+mn-ea"/>
            </a:rPr>
            <a:t>、项目实施背景</a:t>
          </a:r>
          <a:endParaRPr lang="zh-CN" altLang="en-US" sz="2800" b="1" kern="1200" dirty="0">
            <a:solidFill>
              <a:schemeClr val="bg1"/>
            </a:solidFill>
            <a:sym typeface="+mn-ea"/>
          </a:endParaRPr>
        </a:p>
      </dsp:txBody>
      <dsp:txXfrm>
        <a:off x="412530" y="106183"/>
        <a:ext cx="5173033" cy="612672"/>
      </dsp:txXfrm>
    </dsp:sp>
    <dsp:sp modelId="{FB20FF5F-D131-4A8A-AEBC-01A2B84D6655}">
      <dsp:nvSpPr>
        <dsp:cNvPr id="0" name=""/>
        <dsp:cNvSpPr/>
      </dsp:nvSpPr>
      <dsp:spPr>
        <a:xfrm>
          <a:off x="0" y="1435702"/>
          <a:ext cx="7484745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07B078-3354-4F1B-9438-E4F95C4B43A6}">
      <dsp:nvSpPr>
        <dsp:cNvPr id="0" name=""/>
        <dsp:cNvSpPr/>
      </dsp:nvSpPr>
      <dsp:spPr>
        <a:xfrm>
          <a:off x="374237" y="1096222"/>
          <a:ext cx="5239321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034" tIns="0" rIns="198034" bIns="0" numCol="1" spcCol="1270" anchor="ctr" anchorCtr="0">
          <a:noAutofit/>
        </a:bodyPr>
        <a:lstStyle/>
        <a:p>
          <a:pPr lvl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sz="2300" kern="1200" dirty="0">
              <a:sym typeface="+mn-ea"/>
            </a:rPr>
            <a:t> </a:t>
          </a:r>
          <a:r>
            <a:rPr sz="2800" kern="1200" dirty="0">
              <a:solidFill>
                <a:schemeClr val="bg1"/>
              </a:solidFill>
              <a:sym typeface="+mn-ea"/>
            </a:rPr>
            <a:t>二</a:t>
          </a:r>
          <a:r>
            <a:rPr lang="zh-CN" altLang="en-US" sz="2800" b="1" kern="1200" dirty="0" smtClean="0">
              <a:solidFill>
                <a:schemeClr val="bg1"/>
              </a:solidFill>
              <a:sym typeface="+mn-ea"/>
            </a:rPr>
            <a:t>、项目实施方案</a:t>
          </a:r>
          <a:endParaRPr lang="zh-CN" altLang="en-US" sz="2800" b="1" kern="1200" dirty="0">
            <a:solidFill>
              <a:schemeClr val="bg1"/>
            </a:solidFill>
            <a:sym typeface="+mn-ea"/>
          </a:endParaRPr>
        </a:p>
      </dsp:txBody>
      <dsp:txXfrm>
        <a:off x="407381" y="1129366"/>
        <a:ext cx="5173033" cy="612672"/>
      </dsp:txXfrm>
    </dsp:sp>
    <dsp:sp modelId="{F855875C-E8B4-4273-8C6C-6A8EC3091B3C}">
      <dsp:nvSpPr>
        <dsp:cNvPr id="0" name=""/>
        <dsp:cNvSpPr/>
      </dsp:nvSpPr>
      <dsp:spPr>
        <a:xfrm>
          <a:off x="0" y="2478982"/>
          <a:ext cx="7484745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0899" tIns="479044" rIns="580899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altLang="en-US" sz="2300" kern="1200"/>
        </a:p>
      </dsp:txBody>
      <dsp:txXfrm>
        <a:off x="0" y="2478982"/>
        <a:ext cx="7484745" cy="579600"/>
      </dsp:txXfrm>
    </dsp:sp>
    <dsp:sp modelId="{F8B30F84-9FC1-4455-B8FC-CA5DC2189586}">
      <dsp:nvSpPr>
        <dsp:cNvPr id="0" name=""/>
        <dsp:cNvSpPr/>
      </dsp:nvSpPr>
      <dsp:spPr>
        <a:xfrm>
          <a:off x="374237" y="2139502"/>
          <a:ext cx="5239321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034" tIns="0" rIns="198034" bIns="0" numCol="1" spcCol="1270" anchor="ctr" anchorCtr="0">
          <a:noAutofit/>
        </a:bodyPr>
        <a:lstStyle/>
        <a:p>
          <a:pPr lvl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sz="2800" kern="1200" dirty="0">
              <a:solidFill>
                <a:schemeClr val="bg1"/>
              </a:solidFill>
              <a:sym typeface="+mn-ea"/>
            </a:rPr>
            <a:t>三</a:t>
          </a:r>
          <a:r>
            <a:rPr lang="zh-CN" altLang="en-US" sz="2800" b="1" kern="1200" dirty="0" smtClean="0">
              <a:solidFill>
                <a:schemeClr val="bg1"/>
              </a:solidFill>
              <a:sym typeface="+mn-ea"/>
            </a:rPr>
            <a:t>、项目实施后的意义</a:t>
          </a:r>
          <a:endParaRPr lang="zh-CN" altLang="en-US" sz="2800" b="1" kern="1200" dirty="0">
            <a:solidFill>
              <a:schemeClr val="bg1"/>
            </a:solidFill>
            <a:sym typeface="+mn-ea"/>
          </a:endParaRPr>
        </a:p>
      </dsp:txBody>
      <dsp:txXfrm>
        <a:off x="407381" y="2172646"/>
        <a:ext cx="5173033" cy="612672"/>
      </dsp:txXfrm>
    </dsp:sp>
    <dsp:sp modelId="{49690D5F-B0DB-4B0B-9CA6-ED830588D7B4}">
      <dsp:nvSpPr>
        <dsp:cNvPr id="0" name=""/>
        <dsp:cNvSpPr/>
      </dsp:nvSpPr>
      <dsp:spPr>
        <a:xfrm>
          <a:off x="0" y="3522262"/>
          <a:ext cx="7484745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33AA74-1F2F-44F5-B8BD-56A87A5D0790}">
      <dsp:nvSpPr>
        <dsp:cNvPr id="0" name=""/>
        <dsp:cNvSpPr/>
      </dsp:nvSpPr>
      <dsp:spPr>
        <a:xfrm>
          <a:off x="374237" y="3182782"/>
          <a:ext cx="5239321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034" tIns="0" rIns="198034" bIns="0" numCol="1" spcCol="1270" anchor="ctr" anchorCtr="0">
          <a:noAutofit/>
        </a:bodyPr>
        <a:lstStyle/>
        <a:p>
          <a:pPr lvl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sz="2800" kern="1200" dirty="0">
              <a:solidFill>
                <a:schemeClr val="bg1"/>
              </a:solidFill>
              <a:sym typeface="+mn-ea"/>
            </a:rPr>
            <a:t>四</a:t>
          </a:r>
          <a:r>
            <a:rPr lang="zh-CN" altLang="en-US" sz="2800" b="1" kern="1200" dirty="0" smtClean="0">
              <a:solidFill>
                <a:schemeClr val="bg1"/>
              </a:solidFill>
              <a:sym typeface="+mn-ea"/>
            </a:rPr>
            <a:t>、项目实施的推广价值</a:t>
          </a:r>
          <a:endParaRPr lang="zh-CN" altLang="en-US" sz="2800" b="1" kern="1200" dirty="0">
            <a:solidFill>
              <a:schemeClr val="bg1"/>
            </a:solidFill>
            <a:sym typeface="+mn-ea"/>
          </a:endParaRPr>
        </a:p>
      </dsp:txBody>
      <dsp:txXfrm>
        <a:off x="407381" y="3215926"/>
        <a:ext cx="5173033" cy="6126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ACBF8E-36A8-4A0E-B7DE-DE9038A2A708}">
      <dsp:nvSpPr>
        <dsp:cNvPr id="0" name=""/>
        <dsp:cNvSpPr/>
      </dsp:nvSpPr>
      <dsp:spPr>
        <a:xfrm>
          <a:off x="2901283" y="1702432"/>
          <a:ext cx="1625647" cy="162564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/>
            <a:t>技术项目完成</a:t>
          </a:r>
          <a:endParaRPr lang="zh-CN" altLang="en-US" sz="2900" kern="1200" dirty="0"/>
        </a:p>
      </dsp:txBody>
      <dsp:txXfrm>
        <a:off x="3139353" y="1940502"/>
        <a:ext cx="1149507" cy="1149507"/>
      </dsp:txXfrm>
    </dsp:sp>
    <dsp:sp modelId="{7088490C-538F-401F-A741-40FFA133D7FE}">
      <dsp:nvSpPr>
        <dsp:cNvPr id="0" name=""/>
        <dsp:cNvSpPr/>
      </dsp:nvSpPr>
      <dsp:spPr>
        <a:xfrm rot="11700000">
          <a:off x="1671965" y="1898469"/>
          <a:ext cx="1209620" cy="463309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42FCE9-AF05-4D86-A371-8D5EEE26C828}">
      <dsp:nvSpPr>
        <dsp:cNvPr id="0" name=""/>
        <dsp:cNvSpPr/>
      </dsp:nvSpPr>
      <dsp:spPr>
        <a:xfrm>
          <a:off x="920391" y="1355841"/>
          <a:ext cx="1544365" cy="123549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爆破试验（</a:t>
          </a:r>
          <a:r>
            <a:rPr lang="en-US" altLang="zh-CN" sz="2400" kern="1200" dirty="0" smtClean="0"/>
            <a:t>5</a:t>
          </a:r>
          <a:r>
            <a:rPr lang="zh-CN" altLang="en-US" sz="2400" kern="1200" dirty="0" smtClean="0"/>
            <a:t>次）</a:t>
          </a:r>
          <a:endParaRPr lang="zh-CN" altLang="en-US" sz="2400" kern="1200" dirty="0"/>
        </a:p>
      </dsp:txBody>
      <dsp:txXfrm>
        <a:off x="956577" y="1392027"/>
        <a:ext cx="1471993" cy="1163120"/>
      </dsp:txXfrm>
    </dsp:sp>
    <dsp:sp modelId="{4232A57A-66FB-4664-94BD-5B903B878DB2}">
      <dsp:nvSpPr>
        <dsp:cNvPr id="0" name=""/>
        <dsp:cNvSpPr/>
      </dsp:nvSpPr>
      <dsp:spPr>
        <a:xfrm rot="14700000">
          <a:off x="2480426" y="934983"/>
          <a:ext cx="1209620" cy="463309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E3F021-5F75-4F61-93C5-BBD3E65AC59A}">
      <dsp:nvSpPr>
        <dsp:cNvPr id="0" name=""/>
        <dsp:cNvSpPr/>
      </dsp:nvSpPr>
      <dsp:spPr>
        <a:xfrm>
          <a:off x="2057450" y="747"/>
          <a:ext cx="1544365" cy="1235492"/>
        </a:xfrm>
        <a:prstGeom prst="roundRect">
          <a:avLst>
            <a:gd name="adj" fmla="val 1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地质状况，岩石特性，普氏系数</a:t>
          </a:r>
          <a:endParaRPr lang="zh-CN" altLang="en-US" sz="2400" kern="1200" dirty="0"/>
        </a:p>
      </dsp:txBody>
      <dsp:txXfrm>
        <a:off x="2093636" y="36933"/>
        <a:ext cx="1471993" cy="1163120"/>
      </dsp:txXfrm>
    </dsp:sp>
    <dsp:sp modelId="{36761DCB-A596-4C23-B8AB-B406CCD1ECF4}">
      <dsp:nvSpPr>
        <dsp:cNvPr id="0" name=""/>
        <dsp:cNvSpPr/>
      </dsp:nvSpPr>
      <dsp:spPr>
        <a:xfrm rot="17700000">
          <a:off x="3738167" y="934983"/>
          <a:ext cx="1209620" cy="463309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8C5490-D078-4107-9F15-D4D487BBEF7B}">
      <dsp:nvSpPr>
        <dsp:cNvPr id="0" name=""/>
        <dsp:cNvSpPr/>
      </dsp:nvSpPr>
      <dsp:spPr>
        <a:xfrm>
          <a:off x="3826399" y="747"/>
          <a:ext cx="1544365" cy="1235492"/>
        </a:xfrm>
        <a:prstGeom prst="roundRect">
          <a:avLst>
            <a:gd name="adj" fmla="val 10000"/>
          </a:avLst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精细的爆破施工</a:t>
          </a:r>
          <a:endParaRPr lang="zh-CN" altLang="en-US" sz="2400" kern="1200" dirty="0"/>
        </a:p>
      </dsp:txBody>
      <dsp:txXfrm>
        <a:off x="3862585" y="36933"/>
        <a:ext cx="1471993" cy="1163120"/>
      </dsp:txXfrm>
    </dsp:sp>
    <dsp:sp modelId="{FC3245E8-83EC-4186-8231-B04DACA9739F}">
      <dsp:nvSpPr>
        <dsp:cNvPr id="0" name=""/>
        <dsp:cNvSpPr/>
      </dsp:nvSpPr>
      <dsp:spPr>
        <a:xfrm rot="20700000">
          <a:off x="4546628" y="1898469"/>
          <a:ext cx="1209620" cy="463309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9DE78B-C0EE-4B88-BCED-B30A4B364A5C}">
      <dsp:nvSpPr>
        <dsp:cNvPr id="0" name=""/>
        <dsp:cNvSpPr/>
      </dsp:nvSpPr>
      <dsp:spPr>
        <a:xfrm>
          <a:off x="4963458" y="1355841"/>
          <a:ext cx="1544365" cy="1235492"/>
        </a:xfrm>
        <a:prstGeom prst="roundRect">
          <a:avLst>
            <a:gd name="adj" fmla="val 1000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数据采集，分析，整理</a:t>
          </a:r>
          <a:endParaRPr lang="zh-CN" altLang="en-US" sz="2400" kern="1200" dirty="0"/>
        </a:p>
      </dsp:txBody>
      <dsp:txXfrm>
        <a:off x="4999644" y="1392027"/>
        <a:ext cx="1471993" cy="1163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#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D8362-A06A-4DBA-820F-FC9FB8C776EF}" type="datetimeFigureOut">
              <a:rPr lang="zh-CN" altLang="en-US" smtClean="0"/>
              <a:t>2024-11-21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3C30F-6414-448E-B3F9-FC9E3B3083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437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ED268C-E362-4DEF-B039-2D65FDB1F7A6}" type="datetimeFigureOut">
              <a:rPr lang="zh-CN" altLang="en-US" smtClean="0"/>
              <a:t>2024-11-21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ED268C-E362-4DEF-B039-2D65FDB1F7A6}" type="datetimeFigureOut">
              <a:rPr lang="zh-CN" altLang="en-US" smtClean="0"/>
              <a:t>2024-11-21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ED268C-E362-4DEF-B039-2D65FDB1F7A6}" type="datetimeFigureOut">
              <a:rPr lang="zh-CN" altLang="en-US" smtClean="0"/>
              <a:t>2024-11-21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ED268C-E362-4DEF-B039-2D65FDB1F7A6}" type="datetimeFigureOut">
              <a:rPr lang="zh-CN" altLang="en-US" smtClean="0"/>
              <a:t>2024-11-21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ED268C-E362-4DEF-B039-2D65FDB1F7A6}" type="datetimeFigureOut">
              <a:rPr lang="zh-CN" altLang="en-US" smtClean="0"/>
              <a:t>2024-11-21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ED268C-E362-4DEF-B039-2D65FDB1F7A6}" type="datetimeFigureOut">
              <a:rPr lang="zh-CN" altLang="en-US" smtClean="0"/>
              <a:t>2024-11-21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ED268C-E362-4DEF-B039-2D65FDB1F7A6}" type="datetimeFigureOut">
              <a:rPr lang="zh-CN" altLang="en-US" smtClean="0"/>
              <a:t>2024-11-21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ED268C-E362-4DEF-B039-2D65FDB1F7A6}" type="datetimeFigureOut">
              <a:rPr lang="zh-CN" altLang="en-US" smtClean="0"/>
              <a:t>2024-11-21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ED268C-E362-4DEF-B039-2D65FDB1F7A6}" type="datetimeFigureOut">
              <a:rPr lang="zh-CN" altLang="en-US" smtClean="0"/>
              <a:t>2024-11-21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ED268C-E362-4DEF-B039-2D65FDB1F7A6}" type="datetimeFigureOut">
              <a:rPr lang="zh-CN" altLang="en-US" smtClean="0"/>
              <a:t>2024-11-21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ED268C-E362-4DEF-B039-2D65FDB1F7A6}" type="datetimeFigureOut">
              <a:rPr lang="zh-CN" altLang="en-US" smtClean="0"/>
              <a:t>2024-11-21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6515100"/>
            <a:ext cx="12192000" cy="3429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H="1">
            <a:off x="10401300" y="4925009"/>
            <a:ext cx="1790700" cy="1932991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 descr="无标题-1.png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-138223" y="-277707"/>
            <a:ext cx="1424763" cy="1363866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733645" y="946298"/>
            <a:ext cx="11426456" cy="158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直角三角形 14"/>
          <p:cNvSpPr/>
          <p:nvPr/>
        </p:nvSpPr>
        <p:spPr>
          <a:xfrm flipH="1">
            <a:off x="10579100" y="5116937"/>
            <a:ext cx="1612900" cy="1741063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10494295_164733691139_2副本.pn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11392528" y="5803900"/>
            <a:ext cx="710572" cy="647700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 rot="5400000" flipH="1" flipV="1">
            <a:off x="10556631" y="4975469"/>
            <a:ext cx="1695938" cy="15748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0" y="6591300"/>
            <a:ext cx="12192000" cy="2667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11137900" y="6464300"/>
            <a:ext cx="119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066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安全生产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图片1副本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652" y="-81772"/>
            <a:ext cx="12192000" cy="68580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5400000">
            <a:off x="303190" y="-302504"/>
            <a:ext cx="2937603" cy="3542615"/>
          </a:xfrm>
          <a:prstGeom prst="triangle">
            <a:avLst>
              <a:gd name="adj" fmla="val 0"/>
            </a:avLst>
          </a:prstGeom>
          <a:solidFill>
            <a:srgbClr val="8FAFE4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-11652" y="677734"/>
            <a:ext cx="2970005" cy="2489269"/>
          </a:xfrm>
          <a:prstGeom prst="line">
            <a:avLst/>
          </a:prstGeom>
          <a:ln w="19050">
            <a:solidFill>
              <a:srgbClr val="7EACC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图片 27" descr="集团新标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21241" y="279699"/>
            <a:ext cx="1167721" cy="624161"/>
          </a:xfrm>
          <a:prstGeom prst="rect">
            <a:avLst/>
          </a:prstGeom>
        </p:spPr>
      </p:pic>
      <p:pic>
        <p:nvPicPr>
          <p:cNvPr id="29" name="图片 28" descr="公司最新标志副本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0154597" y="6363921"/>
            <a:ext cx="2113603" cy="390438"/>
          </a:xfrm>
          <a:prstGeom prst="rect">
            <a:avLst/>
          </a:prstGeom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318847" y="3954219"/>
            <a:ext cx="4095907" cy="112458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altLang="zh-CN" sz="3200" b="1" dirty="0" smtClean="0">
                <a:solidFill>
                  <a:srgbClr val="FF0000"/>
                </a:solidFill>
                <a:latin typeface="楷体_GB2312" panose="02010609030101010101" pitchFamily="1" charset="-122"/>
                <a:ea typeface="楷体_GB2312" panose="02010609030101010101" pitchFamily="1" charset="-122"/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汇报</a:t>
            </a:r>
            <a:r>
              <a:rPr lang="zh-CN" altLang="en-US" sz="32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人  王占科</a:t>
            </a:r>
            <a:r>
              <a:rPr lang="en-US" altLang="zh-CN" sz="32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 </a:t>
            </a:r>
            <a:r>
              <a:rPr lang="en-US" altLang="zh-CN" sz="32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黑体" panose="02010600030101010101" pitchFamily="49" charset="-122"/>
              </a:rPr>
              <a:t>  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黑体" panose="02010600030101010101" pitchFamily="49" charset="-122"/>
              </a:rPr>
              <a:t>              </a:t>
            </a:r>
            <a:r>
              <a:rPr lang="en-US" altLang="zh-CN" sz="24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黑体" panose="02010600030101010101" pitchFamily="49" charset="-122"/>
              </a:rPr>
              <a:t>2024</a:t>
            </a:r>
            <a:r>
              <a:rPr lang="zh-CN" altLang="en-US" sz="24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黑体" panose="02010600030101010101" pitchFamily="49" charset="-122"/>
              </a:rPr>
              <a:t>年</a:t>
            </a:r>
            <a:r>
              <a:rPr lang="en-US" altLang="zh-CN" sz="24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黑体" panose="02010600030101010101" pitchFamily="49" charset="-122"/>
              </a:rPr>
              <a:t>11</a:t>
            </a:r>
            <a:r>
              <a:rPr lang="zh-CN" altLang="en-US" sz="24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黑体" panose="02010600030101010101" pitchFamily="49" charset="-122"/>
              </a:rPr>
              <a:t>月</a:t>
            </a:r>
            <a:endParaRPr lang="zh-CN" altLang="en-US" sz="2400" dirty="0">
              <a:solidFill>
                <a:srgbClr val="FF0000"/>
              </a:solidFill>
              <a:effectLst/>
              <a:latin typeface="隶书" pitchFamily="49" charset="-122"/>
              <a:ea typeface="隶书" pitchFamily="49" charset="-122"/>
              <a:cs typeface="黑体" panose="0201060003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78664" y="1468803"/>
            <a:ext cx="81090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高陡边坡大孔径控制爆破技术研究</a:t>
            </a:r>
          </a:p>
          <a:p>
            <a:endParaRPr lang="zh-CN" altLang="en-US" sz="4000" b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3493214" y="296114"/>
            <a:ext cx="4479532" cy="549275"/>
          </a:xfrm>
          <a:solidFill>
            <a:srgbClr val="FFFF00"/>
          </a:solidFill>
        </p:spPr>
        <p:txBody>
          <a:bodyPr/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二、项目实施方案</a:t>
            </a:r>
            <a:endParaRPr lang="zh-CN" altLang="en-US" sz="3200" dirty="0">
              <a:solidFill>
                <a:srgbClr val="FF0000"/>
              </a:solidFill>
              <a:highlight>
                <a:srgbClr val="FFFF00"/>
              </a:highligh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1385" y="2766060"/>
            <a:ext cx="4153123" cy="2053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endParaRPr lang="en-US" altLang="zh-CN" sz="3200" b="1" dirty="0" smtClean="0">
              <a:sym typeface="+mn-ea"/>
            </a:endParaRPr>
          </a:p>
        </p:txBody>
      </p:sp>
      <p:pic>
        <p:nvPicPr>
          <p:cNvPr id="8" name="图片 7" descr="集团新标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43878" y="221228"/>
            <a:ext cx="1167721" cy="624161"/>
          </a:xfrm>
          <a:prstGeom prst="rect">
            <a:avLst/>
          </a:prstGeom>
        </p:spPr>
      </p:pic>
      <p:sp>
        <p:nvSpPr>
          <p:cNvPr id="2" name="五边形 1"/>
          <p:cNvSpPr/>
          <p:nvPr/>
        </p:nvSpPr>
        <p:spPr>
          <a:xfrm>
            <a:off x="188381" y="1078786"/>
            <a:ext cx="3047979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+mn-ea"/>
              </a:rPr>
              <a:t>3.4</a:t>
            </a:r>
            <a:r>
              <a:rPr lang="zh-CN" altLang="en-US" dirty="0" smtClean="0">
                <a:latin typeface="+mn-ea"/>
              </a:rPr>
              <a:t>主要技术内容</a:t>
            </a:r>
            <a:endParaRPr lang="zh-CN" altLang="en-US" dirty="0">
              <a:latin typeface="+mn-ea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154955"/>
              </p:ext>
            </p:extLst>
          </p:nvPr>
        </p:nvGraphicFramePr>
        <p:xfrm>
          <a:off x="1727738" y="3298004"/>
          <a:ext cx="7268808" cy="23565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4048"/>
                <a:gridCol w="522259"/>
                <a:gridCol w="522259"/>
                <a:gridCol w="522259"/>
                <a:gridCol w="622927"/>
                <a:gridCol w="626712"/>
                <a:gridCol w="627468"/>
                <a:gridCol w="626712"/>
                <a:gridCol w="667385"/>
                <a:gridCol w="731163"/>
                <a:gridCol w="835616"/>
              </a:tblGrid>
              <a:tr h="779277">
                <a:tc>
                  <a:txBody>
                    <a:bodyPr/>
                    <a:lstStyle/>
                    <a:p>
                      <a:pPr indent="127000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altLang="zh-CN" sz="1200" kern="100" dirty="0" smtClean="0">
                        <a:effectLst/>
                      </a:endParaRPr>
                    </a:p>
                    <a:p>
                      <a:pPr indent="127000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altLang="zh-CN" sz="1200" kern="100" dirty="0" smtClean="0">
                        <a:effectLst/>
                      </a:endParaRPr>
                    </a:p>
                    <a:p>
                      <a:pPr indent="127000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zh-CN" sz="1200" kern="100" dirty="0" smtClean="0">
                          <a:effectLst/>
                        </a:rPr>
                        <a:t>参数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D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a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b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H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L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altLang="zh-CN" sz="1200" kern="100" dirty="0" smtClean="0">
                        <a:effectLst/>
                      </a:endParaRPr>
                    </a:p>
                    <a:p>
                      <a:pPr indent="127000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altLang="zh-CN" sz="1200" kern="100" dirty="0" smtClean="0">
                        <a:effectLst/>
                      </a:endParaRPr>
                    </a:p>
                    <a:p>
                      <a:pPr indent="127000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zh-CN" sz="1200" kern="100" dirty="0" smtClean="0">
                          <a:effectLst/>
                        </a:rPr>
                        <a:t>Δ</a:t>
                      </a:r>
                      <a:r>
                        <a:rPr lang="en-US" sz="1200" kern="100" dirty="0">
                          <a:effectLst/>
                        </a:rPr>
                        <a:t>L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h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  <a:latin typeface="仿宋_GB2312"/>
                        <a:ea typeface="仿宋_GB2312"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  <a:latin typeface="仿宋_GB2312"/>
                        <a:ea typeface="仿宋_GB2312"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l-GR" sz="1200" kern="100" dirty="0" smtClean="0">
                          <a:effectLst/>
                          <a:latin typeface="仿宋_GB2312"/>
                          <a:ea typeface="仿宋_GB2312"/>
                        </a:rPr>
                        <a:t>θ</a:t>
                      </a:r>
                      <a:endParaRPr lang="en-US" sz="1200" kern="100" dirty="0">
                        <a:effectLst/>
                        <a:latin typeface="仿宋_GB2312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  <a:latin typeface="仿宋_GB2312"/>
                        <a:ea typeface="仿宋_GB2312"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  <a:latin typeface="仿宋_GB2312"/>
                        <a:ea typeface="仿宋_GB2312"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  <a:latin typeface="仿宋_GB2312"/>
                          <a:ea typeface="仿宋_GB2312"/>
                        </a:rPr>
                        <a:t>Qi</a:t>
                      </a: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  <a:latin typeface="仿宋_GB2312"/>
                        <a:ea typeface="仿宋_GB2312"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>
                        <a:effectLst/>
                        <a:latin typeface="仿宋_GB2312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q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</a:tr>
              <a:tr h="788637">
                <a:tc>
                  <a:txBody>
                    <a:bodyPr/>
                    <a:lstStyle/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altLang="zh-CN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altLang="zh-CN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zh-CN" sz="1200" kern="100" dirty="0" smtClean="0">
                          <a:effectLst/>
                        </a:rPr>
                        <a:t>数值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150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6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4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15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17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altLang="zh-CN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altLang="zh-CN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zh-CN" sz="1200" kern="100" dirty="0" smtClean="0">
                          <a:effectLst/>
                        </a:rPr>
                        <a:t>≥</a:t>
                      </a:r>
                      <a:r>
                        <a:rPr lang="en-US" sz="1200" kern="100" dirty="0">
                          <a:effectLst/>
                        </a:rPr>
                        <a:t>4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1.5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  <a:latin typeface="仿宋_GB2312"/>
                        <a:ea typeface="仿宋_GB2312"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  <a:latin typeface="仿宋_GB2312"/>
                        <a:ea typeface="仿宋_GB2312"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  <a:latin typeface="仿宋_GB2312"/>
                          <a:ea typeface="仿宋_GB2312"/>
                        </a:rPr>
                        <a:t>75</a:t>
                      </a:r>
                      <a:endParaRPr lang="en-US" sz="1200" kern="100" dirty="0">
                        <a:effectLst/>
                        <a:latin typeface="仿宋_GB2312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152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0.42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</a:tr>
              <a:tr h="788637">
                <a:tc>
                  <a:txBody>
                    <a:bodyPr/>
                    <a:lstStyle/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altLang="zh-CN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altLang="zh-CN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zh-CN" sz="1200" kern="100" dirty="0" smtClean="0">
                          <a:effectLst/>
                        </a:rPr>
                        <a:t>单位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mm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m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m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m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m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m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m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17462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marL="0" indent="17462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marL="0" indent="17462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altLang="zh-CN" sz="1200" kern="100" dirty="0" smtClean="0">
                          <a:effectLst/>
                        </a:rPr>
                        <a:t>°</a:t>
                      </a: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636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kg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kern="100" dirty="0" smtClean="0">
                        <a:effectLst/>
                      </a:endParaRPr>
                    </a:p>
                    <a:p>
                      <a:pPr indent="12700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kern="100" dirty="0" smtClean="0">
                          <a:effectLst/>
                        </a:rPr>
                        <a:t>Kg/m³ </a:t>
                      </a:r>
                      <a:endParaRPr lang="zh-CN" sz="9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 rot="10800000" flipV="1">
            <a:off x="1116501" y="1680026"/>
            <a:ext cx="10537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+mn-ea"/>
              </a:rPr>
              <a:t>预裂爆破前面主爆区采用</a:t>
            </a:r>
            <a:r>
              <a:rPr lang="zh-CN" altLang="en-US" sz="2400" b="1" dirty="0">
                <a:latin typeface="+mn-ea"/>
              </a:rPr>
              <a:t>三角形布孔，连续耦合装药，使用数码电子雷管进行逐孔起爆</a:t>
            </a:r>
            <a:r>
              <a:rPr lang="en-US" altLang="zh-CN" sz="2400" b="1" dirty="0">
                <a:latin typeface="+mn-ea"/>
              </a:rPr>
              <a:t>,</a:t>
            </a:r>
            <a:r>
              <a:rPr lang="zh-CN" altLang="en-US" sz="2400" b="1" dirty="0">
                <a:latin typeface="+mn-ea"/>
              </a:rPr>
              <a:t>孔间</a:t>
            </a:r>
            <a:r>
              <a:rPr lang="en-US" altLang="zh-CN" sz="2400" b="1" dirty="0">
                <a:latin typeface="+mn-ea"/>
              </a:rPr>
              <a:t>25ms,</a:t>
            </a:r>
            <a:r>
              <a:rPr lang="zh-CN" altLang="en-US" sz="2400" b="1" dirty="0">
                <a:latin typeface="+mn-ea"/>
              </a:rPr>
              <a:t>排间</a:t>
            </a:r>
            <a:r>
              <a:rPr lang="en-US" altLang="zh-CN" sz="2400" b="1" dirty="0">
                <a:latin typeface="+mn-ea"/>
              </a:rPr>
              <a:t>42ms</a:t>
            </a:r>
            <a:r>
              <a:rPr lang="zh-CN" altLang="en-US" sz="2400" b="1" dirty="0">
                <a:latin typeface="+mn-ea"/>
              </a:rPr>
              <a:t>。以两排孔为例</a:t>
            </a:r>
            <a:r>
              <a:rPr lang="zh-CN" altLang="en-US" sz="2400" b="1" dirty="0" smtClean="0">
                <a:latin typeface="+mn-ea"/>
              </a:rPr>
              <a:t>，主</a:t>
            </a:r>
            <a:r>
              <a:rPr lang="zh-CN" altLang="en-US" sz="2400" b="1" dirty="0">
                <a:latin typeface="+mn-ea"/>
              </a:rPr>
              <a:t>爆孔孔网参数见下表：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3123344" y="258191"/>
            <a:ext cx="4530903" cy="549275"/>
          </a:xfrm>
          <a:solidFill>
            <a:srgbClr val="FFFF00"/>
          </a:solidFill>
        </p:spPr>
        <p:txBody>
          <a:bodyPr/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二、项目实施方案</a:t>
            </a:r>
            <a:endParaRPr lang="zh-CN" altLang="en-US" sz="3200" dirty="0">
              <a:solidFill>
                <a:srgbClr val="FF0000"/>
              </a:solidFill>
              <a:highlight>
                <a:srgbClr val="FFFF00"/>
              </a:highligh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pic>
        <p:nvPicPr>
          <p:cNvPr id="9" name="图片 8" descr="集团新标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26257" y="171918"/>
            <a:ext cx="1167721" cy="624161"/>
          </a:xfrm>
          <a:prstGeom prst="rect">
            <a:avLst/>
          </a:prstGeom>
        </p:spPr>
      </p:pic>
      <p:sp>
        <p:nvSpPr>
          <p:cNvPr id="2" name="五边形 1"/>
          <p:cNvSpPr/>
          <p:nvPr/>
        </p:nvSpPr>
        <p:spPr>
          <a:xfrm>
            <a:off x="92467" y="1037690"/>
            <a:ext cx="2774023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+mn-ea"/>
              </a:rPr>
              <a:t>3.5.1</a:t>
            </a:r>
            <a:r>
              <a:rPr lang="zh-CN" altLang="en-US" dirty="0" smtClean="0">
                <a:latin typeface="+mn-ea"/>
              </a:rPr>
              <a:t>精细化的爆破施工</a:t>
            </a:r>
            <a:endParaRPr lang="zh-CN" altLang="en-US" dirty="0"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0836" y="1842524"/>
            <a:ext cx="1068512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CN" altLang="en-US" sz="2400" b="1" dirty="0" smtClean="0"/>
              <a:t>钻孔：</a:t>
            </a:r>
            <a:r>
              <a:rPr lang="zh-CN" altLang="zh-CN" sz="2400" b="1" dirty="0" smtClean="0"/>
              <a:t>钻孔</a:t>
            </a:r>
            <a:r>
              <a:rPr lang="zh-CN" altLang="zh-CN" sz="2400" b="1" dirty="0"/>
              <a:t>前要严格做好测量放线</a:t>
            </a:r>
            <a:r>
              <a:rPr lang="zh-CN" altLang="zh-CN" sz="2400" b="1" dirty="0" smtClean="0"/>
              <a:t>工作，钻机平台</a:t>
            </a:r>
            <a:r>
              <a:rPr lang="zh-CN" altLang="zh-CN" sz="2400" b="1" dirty="0"/>
              <a:t>应尽量做到横向平整，纵向平缓。把地面平整好，并标好炮孔位置，调整好炮孔角度。</a:t>
            </a:r>
          </a:p>
          <a:p>
            <a:pPr fontAlgn="base"/>
            <a:r>
              <a:rPr lang="zh-CN" altLang="zh-CN" sz="2400" b="1" dirty="0"/>
              <a:t>钻孔要点：“对位准，方向正，角度精</a:t>
            </a:r>
            <a:r>
              <a:rPr lang="zh-CN" altLang="zh-CN" sz="2400" b="1" dirty="0" smtClean="0"/>
              <a:t>。”钻机</a:t>
            </a:r>
            <a:r>
              <a:rPr lang="zh-CN" altLang="zh-CN" sz="2400" b="1" dirty="0"/>
              <a:t>司机必须熟悉岩石性质，摸清不同岩石的凿岩规律，提高钻机钻孔技术水平，保证钻孔质量，减少误差，争取做到所有预裂孔位于一个平面上。</a:t>
            </a:r>
          </a:p>
          <a:p>
            <a:endParaRPr lang="zh-CN" altLang="zh-CN" dirty="0"/>
          </a:p>
        </p:txBody>
      </p:sp>
      <p:sp>
        <p:nvSpPr>
          <p:cNvPr id="10" name="流程图: 联系 9"/>
          <p:cNvSpPr/>
          <p:nvPr/>
        </p:nvSpPr>
        <p:spPr>
          <a:xfrm>
            <a:off x="164698" y="184252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联系 10"/>
          <p:cNvSpPr/>
          <p:nvPr/>
        </p:nvSpPr>
        <p:spPr>
          <a:xfrm>
            <a:off x="164698" y="4110109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780836" y="4189031"/>
                <a:ext cx="10510463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:r>
                  <a:rPr lang="zh-CN" altLang="zh-CN" sz="2400" b="1" dirty="0"/>
                  <a:t>药</a:t>
                </a:r>
                <a:r>
                  <a:rPr lang="zh-CN" altLang="zh-CN" sz="2400" b="1" dirty="0">
                    <a:latin typeface="+mn-ea"/>
                  </a:rPr>
                  <a:t>串</a:t>
                </a:r>
                <a:r>
                  <a:rPr lang="zh-CN" altLang="zh-CN" sz="2400" b="1" dirty="0" smtClean="0">
                    <a:latin typeface="+mn-ea"/>
                  </a:rPr>
                  <a:t>加工</a:t>
                </a:r>
                <a:r>
                  <a:rPr lang="en-US" altLang="zh-CN" sz="2400" b="1" dirty="0" smtClean="0">
                    <a:latin typeface="+mn-ea"/>
                  </a:rPr>
                  <a:t>1</a:t>
                </a:r>
                <a:r>
                  <a:rPr lang="zh-CN" altLang="zh-CN" sz="2400" b="1" dirty="0" smtClean="0">
                    <a:latin typeface="+mn-ea"/>
                  </a:rPr>
                  <a:t>：</a:t>
                </a:r>
                <a:r>
                  <a:rPr lang="zh-CN" altLang="zh-CN" sz="2400" b="1" dirty="0">
                    <a:latin typeface="+mn-ea"/>
                  </a:rPr>
                  <a:t>通常采用普通直径</a:t>
                </a:r>
                <a:r>
                  <a:rPr lang="en-US" altLang="zh-CN" sz="2400" b="1" dirty="0">
                    <a:latin typeface="+mn-ea"/>
                  </a:rPr>
                  <a:t>32</a:t>
                </a:r>
                <a:r>
                  <a:rPr lang="zh-CN" altLang="zh-CN" sz="2400" b="1" dirty="0">
                    <a:latin typeface="+mn-ea"/>
                  </a:rPr>
                  <a:t>乳化药卷与导爆索制成药串，进行间隔装药。可以用胶带也可以用塑料扎带把乳化药卷和导爆索捆绑在一块儿，注意要和导爆索捆扎紧，药串做好后，多人将其轻轻抬起，缓缓放入孔内，在孔口用木棍将导爆索固定好，然后再用膨化硝铵炸药袋堵到药柱上方，根据环境情况，用岩粉堵孔</a:t>
                </a:r>
                <a14:m>
                  <m:oMath xmlns:m="http://schemas.openxmlformats.org/officeDocument/2006/math">
                    <m:r>
                      <a:rPr lang="en-US" altLang="zh-CN" sz="2400" b="1" i="1">
                        <a:latin typeface="Cambria Math"/>
                      </a:rPr>
                      <m:t>𝟏</m:t>
                    </m:r>
                    <m:r>
                      <a:rPr lang="en-US" altLang="zh-CN" sz="2400" b="1" i="1">
                        <a:latin typeface="Cambria Math"/>
                      </a:rPr>
                      <m:t>.</m:t>
                    </m:r>
                    <m:r>
                      <a:rPr lang="en-US" altLang="zh-CN" sz="2400" b="1" i="1">
                        <a:latin typeface="Cambria Math"/>
                      </a:rPr>
                      <m:t>𝟓</m:t>
                    </m:r>
                    <m:r>
                      <a:rPr lang="en-US" altLang="zh-CN" sz="2400" b="1" i="1">
                        <a:latin typeface="Cambria Math"/>
                      </a:rPr>
                      <m:t>~</m:t>
                    </m:r>
                    <m:r>
                      <a:rPr lang="en-US" altLang="zh-CN" sz="2400" b="1" i="1">
                        <a:latin typeface="Cambria Math"/>
                      </a:rPr>
                      <m:t>𝟐</m:t>
                    </m:r>
                    <m:r>
                      <a:rPr lang="en-US" altLang="zh-CN" sz="2400" b="1" i="1">
                        <a:latin typeface="Cambria Math"/>
                      </a:rPr>
                      <m:t>.</m:t>
                    </m:r>
                    <m:r>
                      <a:rPr lang="en-US" altLang="zh-CN" sz="2400" b="1" i="1">
                        <a:latin typeface="Cambria Math"/>
                      </a:rPr>
                      <m:t>𝟓</m:t>
                    </m:r>
                  </m:oMath>
                </a14:m>
                <a:r>
                  <a:rPr lang="zh-CN" altLang="zh-CN" sz="2400" b="1" dirty="0">
                    <a:latin typeface="+mn-ea"/>
                  </a:rPr>
                  <a:t>米左右并堵实</a:t>
                </a:r>
                <a:r>
                  <a:rPr lang="zh-CN" altLang="zh-CN" sz="2400" b="1" dirty="0" smtClean="0">
                    <a:latin typeface="+mn-ea"/>
                  </a:rPr>
                  <a:t>。</a:t>
                </a:r>
                <a:endParaRPr lang="zh-CN" altLang="zh-CN" sz="24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836" y="4189031"/>
                <a:ext cx="10510463" cy="1938992"/>
              </a:xfrm>
              <a:prstGeom prst="rect">
                <a:avLst/>
              </a:prstGeom>
              <a:blipFill rotWithShape="1">
                <a:blip r:embed="rId4"/>
                <a:stretch>
                  <a:fillRect l="-870" t="-2516" r="-3248" b="-53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215811" y="1060657"/>
            <a:ext cx="876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项目的</a:t>
            </a:r>
            <a:r>
              <a:rPr lang="zh-CN" altLang="en-US" sz="2400" b="1" dirty="0" smtClean="0"/>
              <a:t>成功离不开</a:t>
            </a:r>
            <a:r>
              <a:rPr lang="zh-CN" altLang="en-US" sz="2400" b="1" dirty="0" smtClean="0"/>
              <a:t>精细化的爆破施工，主要包括：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3482940" y="270692"/>
            <a:ext cx="4520630" cy="549275"/>
          </a:xfrm>
          <a:solidFill>
            <a:srgbClr val="FFFF00"/>
          </a:solidFill>
        </p:spPr>
        <p:txBody>
          <a:bodyPr/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</a:t>
            </a:r>
            <a:r>
              <a:rPr lang="zh-CN" altLang="en-US" sz="3200" dirty="0" smtClean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二、项目实施方案</a:t>
            </a:r>
            <a:endParaRPr lang="zh-CN" altLang="en-US" sz="3200" dirty="0">
              <a:solidFill>
                <a:srgbClr val="FF0000"/>
              </a:solidFill>
              <a:highlight>
                <a:srgbClr val="FFFF00"/>
              </a:highligh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5735" y="3975452"/>
            <a:ext cx="10129807" cy="2155144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+mn-ea"/>
              </a:rPr>
              <a:t>网路连接与起爆 ： （</a:t>
            </a:r>
            <a:r>
              <a:rPr lang="en-US" altLang="zh-CN" sz="2000" b="1" dirty="0" smtClean="0">
                <a:latin typeface="+mn-ea"/>
              </a:rPr>
              <a:t>1</a:t>
            </a:r>
            <a:r>
              <a:rPr lang="zh-CN" altLang="en-US" sz="2000" b="1" dirty="0" smtClean="0">
                <a:latin typeface="+mn-ea"/>
              </a:rPr>
              <a:t>）</a:t>
            </a:r>
            <a:r>
              <a:rPr lang="zh-CN" altLang="zh-CN" sz="2000" b="1" dirty="0" smtClean="0">
                <a:latin typeface="+mn-ea"/>
              </a:rPr>
              <a:t>连接时必须从最远地段开始逐步向起爆点后退</a:t>
            </a:r>
            <a:r>
              <a:rPr lang="zh-CN" altLang="en-US" sz="2000" b="1" dirty="0" smtClean="0">
                <a:latin typeface="+mn-ea"/>
              </a:rPr>
              <a:t>；（</a:t>
            </a:r>
            <a:r>
              <a:rPr lang="en-US" altLang="zh-CN" sz="2000" b="1" dirty="0" smtClean="0">
                <a:latin typeface="+mn-ea"/>
              </a:rPr>
              <a:t>2</a:t>
            </a:r>
            <a:r>
              <a:rPr lang="zh-CN" altLang="en-US" sz="2000" b="1" dirty="0" smtClean="0">
                <a:latin typeface="+mn-ea"/>
              </a:rPr>
              <a:t>）</a:t>
            </a:r>
            <a:r>
              <a:rPr lang="zh-CN" altLang="zh-CN" sz="2000" b="1" dirty="0" smtClean="0">
                <a:latin typeface="+mn-ea"/>
              </a:rPr>
              <a:t>搭接导爆索网路时，搭接长度不能小于</a:t>
            </a:r>
            <a:r>
              <a:rPr lang="en-US" altLang="zh-CN" sz="2000" b="1" dirty="0" smtClean="0">
                <a:latin typeface="+mn-ea"/>
              </a:rPr>
              <a:t>15CM</a:t>
            </a:r>
            <a:r>
              <a:rPr lang="zh-CN" altLang="zh-CN" sz="2000" b="1" dirty="0" smtClean="0">
                <a:latin typeface="+mn-ea"/>
              </a:rPr>
              <a:t>；支索搭接方向任何时候都不能与干索爆轰波方向夹角大于</a:t>
            </a:r>
            <a:r>
              <a:rPr lang="en-US" altLang="zh-CN" sz="2000" b="1" dirty="0" smtClean="0">
                <a:latin typeface="+mn-ea"/>
              </a:rPr>
              <a:t>90</a:t>
            </a:r>
            <a:r>
              <a:rPr lang="zh-CN" altLang="zh-CN" sz="2000" b="1" dirty="0" smtClean="0">
                <a:latin typeface="+mn-ea"/>
              </a:rPr>
              <a:t>度。</a:t>
            </a:r>
            <a:r>
              <a:rPr lang="zh-CN" altLang="en-US" sz="2000" b="1" dirty="0" smtClean="0">
                <a:latin typeface="+mn-ea"/>
              </a:rPr>
              <a:t>（</a:t>
            </a:r>
            <a:r>
              <a:rPr lang="en-US" altLang="zh-CN" sz="2000" b="1" dirty="0" smtClean="0">
                <a:latin typeface="+mn-ea"/>
              </a:rPr>
              <a:t>3</a:t>
            </a:r>
            <a:r>
              <a:rPr lang="zh-CN" altLang="en-US" sz="2000" b="1" dirty="0" smtClean="0">
                <a:latin typeface="+mn-ea"/>
              </a:rPr>
              <a:t>）</a:t>
            </a:r>
            <a:r>
              <a:rPr lang="zh-CN" altLang="zh-CN" sz="2000" b="1" dirty="0" smtClean="0">
                <a:latin typeface="+mn-ea"/>
              </a:rPr>
              <a:t>用电雷管正向起爆导爆索，即雷管聚能穴应朝向导爆索传爆方向。</a:t>
            </a:r>
            <a:r>
              <a:rPr lang="zh-CN" altLang="en-US" sz="2000" b="1" dirty="0" smtClean="0">
                <a:latin typeface="+mn-ea"/>
              </a:rPr>
              <a:t>（</a:t>
            </a:r>
            <a:r>
              <a:rPr lang="en-US" altLang="zh-CN" sz="2000" b="1" dirty="0" smtClean="0">
                <a:latin typeface="+mn-ea"/>
              </a:rPr>
              <a:t>4</a:t>
            </a:r>
            <a:r>
              <a:rPr lang="zh-CN" altLang="en-US" sz="2000" b="1" dirty="0" smtClean="0">
                <a:latin typeface="+mn-ea"/>
              </a:rPr>
              <a:t>）</a:t>
            </a:r>
            <a:r>
              <a:rPr lang="zh-CN" altLang="zh-CN" sz="2000" b="1" dirty="0">
                <a:latin typeface="+mn-ea"/>
              </a:rPr>
              <a:t>预裂孔先于主爆</a:t>
            </a:r>
            <a:r>
              <a:rPr lang="zh-CN" altLang="zh-CN" sz="2000" b="1" dirty="0" smtClean="0">
                <a:latin typeface="+mn-ea"/>
              </a:rPr>
              <a:t>孔</a:t>
            </a:r>
            <a:r>
              <a:rPr lang="en-US" altLang="zh-CN" sz="2000" b="1" dirty="0" smtClean="0">
                <a:latin typeface="+mn-ea"/>
              </a:rPr>
              <a:t>200MS</a:t>
            </a:r>
            <a:r>
              <a:rPr lang="zh-CN" altLang="zh-CN" sz="2000" b="1" dirty="0" smtClean="0">
                <a:latin typeface="+mn-ea"/>
              </a:rPr>
              <a:t>起爆</a:t>
            </a:r>
            <a:r>
              <a:rPr lang="zh-CN" altLang="en-US" sz="2000" b="1" dirty="0" smtClean="0">
                <a:latin typeface="+mn-ea"/>
              </a:rPr>
              <a:t>，光爆孔滞后主爆孔</a:t>
            </a:r>
            <a:r>
              <a:rPr lang="en-US" altLang="zh-CN" sz="2000" b="1" dirty="0" smtClean="0">
                <a:latin typeface="+mn-ea"/>
              </a:rPr>
              <a:t>200MS</a:t>
            </a:r>
            <a:r>
              <a:rPr lang="zh-CN" altLang="en-US" sz="2000" b="1" dirty="0" smtClean="0">
                <a:latin typeface="+mn-ea"/>
              </a:rPr>
              <a:t>起爆</a:t>
            </a:r>
            <a:r>
              <a:rPr lang="zh-CN" altLang="zh-CN" sz="2000" b="1" dirty="0" smtClean="0">
                <a:latin typeface="+mn-ea"/>
              </a:rPr>
              <a:t>。</a:t>
            </a:r>
            <a:endParaRPr lang="zh-CN" altLang="zh-CN" sz="2000" b="1" dirty="0">
              <a:latin typeface="+mn-ea"/>
            </a:endParaRPr>
          </a:p>
          <a:p>
            <a:endParaRPr lang="en-US" altLang="zh-CN" sz="2000" b="1" dirty="0"/>
          </a:p>
        </p:txBody>
      </p:sp>
      <p:pic>
        <p:nvPicPr>
          <p:cNvPr id="9" name="图片 8" descr="集团新标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61492" y="195806"/>
            <a:ext cx="1167721" cy="624161"/>
          </a:xfrm>
          <a:prstGeom prst="rect">
            <a:avLst/>
          </a:prstGeom>
        </p:spPr>
      </p:pic>
      <p:sp>
        <p:nvSpPr>
          <p:cNvPr id="4" name="五边形 3"/>
          <p:cNvSpPr/>
          <p:nvPr/>
        </p:nvSpPr>
        <p:spPr>
          <a:xfrm>
            <a:off x="183083" y="1099334"/>
            <a:ext cx="3022454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+mn-ea"/>
              </a:rPr>
              <a:t>3.5.2</a:t>
            </a:r>
            <a:r>
              <a:rPr lang="zh-CN" altLang="en-US" dirty="0" smtClean="0">
                <a:latin typeface="+mn-ea"/>
              </a:rPr>
              <a:t>精细化的爆破施工</a:t>
            </a:r>
            <a:endParaRPr lang="zh-CN" altLang="en-US" dirty="0"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1047964" y="1800110"/>
                <a:ext cx="10693182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>
                  <a:lnSpc>
                    <a:spcPct val="150000"/>
                  </a:lnSpc>
                </a:pPr>
                <a:r>
                  <a:rPr lang="zh-CN" altLang="en-US" sz="2000" b="1" dirty="0" smtClean="0">
                    <a:latin typeface="+mn-ea"/>
                  </a:rPr>
                  <a:t>药串加工</a:t>
                </a:r>
                <a:r>
                  <a:rPr lang="en-US" altLang="zh-CN" sz="2000" b="1" dirty="0" smtClean="0">
                    <a:latin typeface="+mn-ea"/>
                  </a:rPr>
                  <a:t>2</a:t>
                </a:r>
                <a:r>
                  <a:rPr lang="zh-CN" altLang="en-US" sz="2000" b="1" dirty="0" smtClean="0">
                    <a:latin typeface="+mn-ea"/>
                  </a:rPr>
                  <a:t>：</a:t>
                </a:r>
                <a:r>
                  <a:rPr lang="zh-CN" altLang="zh-CN" sz="2000" b="1" dirty="0" smtClean="0">
                    <a:latin typeface="+mn-ea"/>
                  </a:rPr>
                  <a:t>本</a:t>
                </a:r>
                <a:r>
                  <a:rPr lang="zh-CN" altLang="zh-CN" sz="2000" b="1" dirty="0">
                    <a:latin typeface="+mn-ea"/>
                  </a:rPr>
                  <a:t>案中每个预裂孔共需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latin typeface="Cambria Math"/>
                      </a:rPr>
                      <m:t>𝜱</m:t>
                    </m:r>
                    <m:r>
                      <a:rPr lang="en-US" altLang="zh-CN" sz="2000" b="1" i="1">
                        <a:latin typeface="Cambria Math"/>
                      </a:rPr>
                      <m:t>𝟑𝟐</m:t>
                    </m:r>
                    <m:r>
                      <a:rPr lang="en-US" altLang="zh-CN" sz="2000" b="1" i="1">
                        <a:latin typeface="Cambria Math"/>
                      </a:rPr>
                      <m:t>×</m:t>
                    </m:r>
                    <m:r>
                      <a:rPr lang="en-US" altLang="zh-CN" sz="2000" b="1" i="1">
                        <a:latin typeface="Cambria Math"/>
                      </a:rPr>
                      <m:t>𝟑𝟎𝟎</m:t>
                    </m:r>
                  </m:oMath>
                </a14:m>
                <a:r>
                  <a:rPr lang="zh-CN" altLang="zh-CN" sz="2000" b="1" dirty="0">
                    <a:latin typeface="+mn-ea"/>
                  </a:rPr>
                  <a:t>乳化药卷</a:t>
                </a:r>
                <a:r>
                  <a:rPr lang="en-US" altLang="zh-CN" sz="2000" b="1" dirty="0">
                    <a:latin typeface="+mn-ea"/>
                  </a:rPr>
                  <a:t>51</a:t>
                </a:r>
                <a:r>
                  <a:rPr lang="zh-CN" altLang="zh-CN" sz="2000" b="1" dirty="0">
                    <a:latin typeface="+mn-ea"/>
                  </a:rPr>
                  <a:t>卷，在底部</a:t>
                </a:r>
                <a:r>
                  <a:rPr lang="en-US" altLang="zh-CN" sz="2000" b="1" dirty="0">
                    <a:latin typeface="+mn-ea"/>
                  </a:rPr>
                  <a:t>2.5</a:t>
                </a:r>
                <a:r>
                  <a:rPr lang="zh-CN" altLang="zh-CN" sz="2000" b="1" dirty="0">
                    <a:latin typeface="+mn-ea"/>
                  </a:rPr>
                  <a:t>米内，将</a:t>
                </a:r>
                <a:r>
                  <a:rPr lang="en-US" altLang="zh-CN" sz="2000" b="1" dirty="0">
                    <a:latin typeface="+mn-ea"/>
                  </a:rPr>
                  <a:t>18</a:t>
                </a:r>
                <a:r>
                  <a:rPr lang="zh-CN" altLang="zh-CN" sz="2000" b="1" dirty="0">
                    <a:latin typeface="+mn-ea"/>
                  </a:rPr>
                  <a:t>个药卷分别按</a:t>
                </a:r>
                <a:r>
                  <a:rPr lang="en-US" altLang="zh-CN" sz="2000" b="1" dirty="0">
                    <a:latin typeface="+mn-ea"/>
                  </a:rPr>
                  <a:t>4.4.4.3.3</a:t>
                </a:r>
                <a:r>
                  <a:rPr lang="zh-CN" altLang="zh-CN" sz="2000" b="1" dirty="0">
                    <a:latin typeface="+mn-ea"/>
                  </a:rPr>
                  <a:t>个等距捆扎在导爆索上；在中间</a:t>
                </a:r>
                <a:r>
                  <a:rPr lang="en-US" altLang="zh-CN" sz="2000" b="1" dirty="0">
                    <a:latin typeface="+mn-ea"/>
                  </a:rPr>
                  <a:t>10</a:t>
                </a:r>
                <a:r>
                  <a:rPr lang="zh-CN" altLang="zh-CN" sz="2000" b="1" dirty="0">
                    <a:latin typeface="+mn-ea"/>
                  </a:rPr>
                  <a:t>米范围内，将</a:t>
                </a:r>
                <a:r>
                  <a:rPr lang="en-US" altLang="zh-CN" sz="2000" b="1" dirty="0">
                    <a:latin typeface="+mn-ea"/>
                  </a:rPr>
                  <a:t>28</a:t>
                </a:r>
                <a:r>
                  <a:rPr lang="zh-CN" altLang="zh-CN" sz="2000" b="1" dirty="0">
                    <a:latin typeface="+mn-ea"/>
                  </a:rPr>
                  <a:t>个药卷两个一捆，均匀间距捆绑在导爆索上；再向上</a:t>
                </a:r>
                <a:r>
                  <a:rPr lang="en-US" altLang="zh-CN" sz="2000" b="1" dirty="0">
                    <a:latin typeface="+mn-ea"/>
                  </a:rPr>
                  <a:t>2</a:t>
                </a:r>
                <a:r>
                  <a:rPr lang="zh-CN" altLang="zh-CN" sz="2000" b="1" dirty="0">
                    <a:latin typeface="+mn-ea"/>
                  </a:rPr>
                  <a:t>米内，将</a:t>
                </a:r>
                <a:r>
                  <a:rPr lang="en-US" altLang="zh-CN" sz="2000" b="1" dirty="0">
                    <a:latin typeface="+mn-ea"/>
                  </a:rPr>
                  <a:t>5</a:t>
                </a:r>
                <a:r>
                  <a:rPr lang="zh-CN" altLang="zh-CN" sz="2000" b="1" dirty="0">
                    <a:latin typeface="+mn-ea"/>
                  </a:rPr>
                  <a:t>个药卷</a:t>
                </a:r>
                <a:r>
                  <a:rPr lang="en-US" altLang="zh-CN" sz="2000" b="1" dirty="0">
                    <a:latin typeface="+mn-ea"/>
                  </a:rPr>
                  <a:t>1</a:t>
                </a:r>
                <a:r>
                  <a:rPr lang="zh-CN" altLang="zh-CN" sz="2000" b="1" dirty="0">
                    <a:latin typeface="+mn-ea"/>
                  </a:rPr>
                  <a:t>个</a:t>
                </a:r>
                <a:r>
                  <a:rPr lang="en-US" altLang="zh-CN" sz="2000" b="1" dirty="0">
                    <a:latin typeface="+mn-ea"/>
                  </a:rPr>
                  <a:t>1</a:t>
                </a:r>
                <a:r>
                  <a:rPr lang="zh-CN" altLang="zh-CN" sz="2000" b="1" dirty="0">
                    <a:latin typeface="+mn-ea"/>
                  </a:rPr>
                  <a:t>捆，间距相等捆绑在导爆索上。注意切割导爆索要用锋利刀具，导爆索长度要比孔深多留</a:t>
                </a:r>
                <a:r>
                  <a:rPr lang="en-US" altLang="zh-CN" sz="2000" b="1" dirty="0">
                    <a:latin typeface="+mn-ea"/>
                  </a:rPr>
                  <a:t>1</a:t>
                </a:r>
                <a:r>
                  <a:rPr lang="zh-CN" altLang="zh-CN" sz="2000" b="1" dirty="0">
                    <a:latin typeface="+mn-ea"/>
                  </a:rPr>
                  <a:t>米左右</a:t>
                </a:r>
                <a:r>
                  <a:rPr lang="zh-CN" altLang="zh-CN" sz="2000" b="1" dirty="0" smtClean="0">
                    <a:latin typeface="+mn-ea"/>
                  </a:rPr>
                  <a:t>。</a:t>
                </a:r>
                <a:endParaRPr lang="zh-CN" altLang="zh-CN" sz="20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964" y="1800110"/>
                <a:ext cx="10693182" cy="1938992"/>
              </a:xfrm>
              <a:prstGeom prst="rect">
                <a:avLst/>
              </a:prstGeom>
              <a:blipFill rotWithShape="1">
                <a:blip r:embed="rId4"/>
                <a:stretch>
                  <a:fillRect l="-627" r="-513" b="-9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流程图: 联系 9"/>
          <p:cNvSpPr/>
          <p:nvPr/>
        </p:nvSpPr>
        <p:spPr>
          <a:xfrm>
            <a:off x="390577" y="182986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联系 10"/>
          <p:cNvSpPr/>
          <p:nvPr/>
        </p:nvSpPr>
        <p:spPr>
          <a:xfrm>
            <a:off x="390577" y="397545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3554858" y="296114"/>
            <a:ext cx="4592549" cy="549275"/>
          </a:xfrm>
          <a:solidFill>
            <a:srgbClr val="FFFF00"/>
          </a:solidFill>
        </p:spPr>
        <p:txBody>
          <a:bodyPr/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</a:t>
            </a:r>
            <a:r>
              <a:rPr lang="zh-CN" altLang="en-US" sz="3200" dirty="0" smtClean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二、</a:t>
            </a:r>
            <a:r>
              <a:rPr lang="zh-CN" altLang="en-US" sz="3200" dirty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项目实施方案</a:t>
            </a:r>
          </a:p>
        </p:txBody>
      </p:sp>
      <p:pic>
        <p:nvPicPr>
          <p:cNvPr id="8" name="图片 7" descr="集团新标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18054" y="98559"/>
            <a:ext cx="1167721" cy="624161"/>
          </a:xfrm>
          <a:prstGeom prst="rect">
            <a:avLst/>
          </a:prstGeom>
        </p:spPr>
      </p:pic>
      <p:sp>
        <p:nvSpPr>
          <p:cNvPr id="6" name="五边形 5"/>
          <p:cNvSpPr/>
          <p:nvPr/>
        </p:nvSpPr>
        <p:spPr>
          <a:xfrm>
            <a:off x="174661" y="1089061"/>
            <a:ext cx="2311114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+mn-ea"/>
              </a:rPr>
              <a:t>3.6</a:t>
            </a:r>
            <a:r>
              <a:rPr lang="zh-CN" altLang="en-US" dirty="0" smtClean="0">
                <a:latin typeface="+mn-ea"/>
              </a:rPr>
              <a:t>技术效果和评价</a:t>
            </a:r>
            <a:endParaRPr lang="zh-CN" altLang="en-US" dirty="0"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6731" y="1808254"/>
            <a:ext cx="105691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/>
            <a:r>
              <a:rPr lang="zh-CN" altLang="zh-CN" sz="2400" b="1" dirty="0"/>
              <a:t>技术创新</a:t>
            </a:r>
            <a:r>
              <a:rPr lang="zh-CN" altLang="zh-CN" sz="2400" b="1" dirty="0" smtClean="0"/>
              <a:t>点</a:t>
            </a:r>
            <a:r>
              <a:rPr lang="en-US" altLang="zh-CN" sz="2400" b="1" dirty="0" smtClean="0"/>
              <a:t>1</a:t>
            </a:r>
            <a:r>
              <a:rPr lang="zh-CN" altLang="en-US" sz="2400" b="1" dirty="0" smtClean="0"/>
              <a:t>：</a:t>
            </a:r>
            <a:r>
              <a:rPr lang="zh-CN" altLang="zh-CN" sz="2400" b="1" dirty="0" smtClean="0"/>
              <a:t>是</a:t>
            </a:r>
            <a:r>
              <a:rPr lang="zh-CN" altLang="zh-CN" sz="2400" b="1" dirty="0"/>
              <a:t>如何确定大孔径（</a:t>
            </a:r>
            <a:r>
              <a:rPr lang="en-US" altLang="zh-CN" sz="2400" b="1" dirty="0" smtClean="0"/>
              <a:t>D≥</a:t>
            </a:r>
            <a:r>
              <a:rPr lang="en-US" altLang="zh-CN" sz="2400" b="1" dirty="0"/>
              <a:t>150MM</a:t>
            </a:r>
            <a:r>
              <a:rPr lang="zh-CN" altLang="zh-CN" sz="2400" b="1" dirty="0"/>
              <a:t>）光面（预裂）爆破的孔网参数，数码雷管最佳连接方式和爆破施工工艺。</a:t>
            </a:r>
          </a:p>
        </p:txBody>
      </p:sp>
      <p:sp>
        <p:nvSpPr>
          <p:cNvPr id="10" name="流程图: 联系 9"/>
          <p:cNvSpPr/>
          <p:nvPr/>
        </p:nvSpPr>
        <p:spPr>
          <a:xfrm>
            <a:off x="267131" y="184164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联系 10"/>
          <p:cNvSpPr/>
          <p:nvPr/>
        </p:nvSpPr>
        <p:spPr>
          <a:xfrm>
            <a:off x="267131" y="376034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76731" y="3657603"/>
            <a:ext cx="100638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/>
              <a:t>主要技术效果</a:t>
            </a:r>
            <a:r>
              <a:rPr lang="zh-CN" altLang="zh-CN" sz="2400" b="1" dirty="0" smtClean="0"/>
              <a:t>：</a:t>
            </a:r>
            <a:r>
              <a:rPr lang="zh-CN" altLang="zh-CN" sz="2400" b="1" dirty="0"/>
              <a:t>本案确定了最佳的爆破参数和施工工艺</a:t>
            </a:r>
            <a:r>
              <a:rPr lang="zh-CN" altLang="zh-CN" sz="2400" b="1" dirty="0" smtClean="0"/>
              <a:t>，并</a:t>
            </a:r>
            <a:r>
              <a:rPr lang="zh-CN" altLang="zh-CN" sz="2400" b="1" dirty="0"/>
              <a:t>对整个爆破施工流程进行了优化，有效地控制了爆炸能量破裂方向和破坏范围，取得了很好的爆破效果</a:t>
            </a:r>
            <a:r>
              <a:rPr lang="zh-CN" altLang="zh-CN" sz="2400" b="1" dirty="0" smtClean="0"/>
              <a:t>，半</a:t>
            </a:r>
            <a:r>
              <a:rPr lang="zh-CN" altLang="zh-CN" sz="2400" b="1" dirty="0"/>
              <a:t>孔率达</a:t>
            </a:r>
            <a:r>
              <a:rPr lang="en-US" altLang="zh-CN" sz="2400" b="1" dirty="0"/>
              <a:t>85%</a:t>
            </a:r>
            <a:r>
              <a:rPr lang="zh-CN" altLang="zh-CN" sz="2400" b="1" dirty="0"/>
              <a:t>以上，坡面比较平整，岩体比较稳定</a:t>
            </a:r>
            <a:r>
              <a:rPr lang="zh-CN" altLang="zh-CN" sz="2400" b="1" dirty="0" smtClean="0"/>
              <a:t>。</a:t>
            </a:r>
            <a:endParaRPr lang="zh-CN" altLang="en-US" b="1" dirty="0"/>
          </a:p>
        </p:txBody>
      </p:sp>
      <p:sp>
        <p:nvSpPr>
          <p:cNvPr id="13" name="流程图: 联系 12"/>
          <p:cNvSpPr/>
          <p:nvPr/>
        </p:nvSpPr>
        <p:spPr>
          <a:xfrm>
            <a:off x="267131" y="2897797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76731" y="2897797"/>
            <a:ext cx="9930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/>
              <a:t>技术创新</a:t>
            </a:r>
            <a:r>
              <a:rPr lang="zh-CN" altLang="zh-CN" sz="2400" b="1" dirty="0" smtClean="0"/>
              <a:t>点</a:t>
            </a:r>
            <a:r>
              <a:rPr lang="en-US" altLang="zh-CN" sz="2400" b="1" dirty="0" smtClean="0"/>
              <a:t>2</a:t>
            </a:r>
            <a:r>
              <a:rPr lang="zh-CN" altLang="en-US" sz="2400" b="1" dirty="0" smtClean="0"/>
              <a:t>：发明了一种光面（预裂）药包固定支架，发表论文一篇。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3267397" y="296114"/>
            <a:ext cx="4828639" cy="549275"/>
          </a:xfrm>
          <a:solidFill>
            <a:srgbClr val="FFFF00"/>
          </a:solidFill>
        </p:spPr>
        <p:txBody>
          <a:bodyPr/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</a:t>
            </a:r>
            <a:r>
              <a:rPr lang="zh-CN" altLang="en-US" sz="3200" dirty="0" smtClean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二、项目实施方案</a:t>
            </a:r>
            <a:endParaRPr lang="zh-CN" altLang="en-US" sz="3200" dirty="0">
              <a:solidFill>
                <a:srgbClr val="FF0000"/>
              </a:solidFill>
              <a:highlight>
                <a:srgbClr val="FFFF00"/>
              </a:highligh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pic>
        <p:nvPicPr>
          <p:cNvPr id="8" name="图片 7" descr="集团新标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39779" y="94677"/>
            <a:ext cx="1167721" cy="624161"/>
          </a:xfrm>
          <a:prstGeom prst="rect">
            <a:avLst/>
          </a:prstGeom>
        </p:spPr>
      </p:pic>
      <p:sp>
        <p:nvSpPr>
          <p:cNvPr id="9" name="五边形 8"/>
          <p:cNvSpPr/>
          <p:nvPr/>
        </p:nvSpPr>
        <p:spPr>
          <a:xfrm>
            <a:off x="180750" y="1089060"/>
            <a:ext cx="2480257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+mn-ea"/>
              </a:rPr>
              <a:t>3.7</a:t>
            </a:r>
            <a:r>
              <a:rPr lang="zh-CN" altLang="en-US" dirty="0" smtClean="0">
                <a:latin typeface="+mn-ea"/>
              </a:rPr>
              <a:t>专利</a:t>
            </a:r>
            <a:endParaRPr lang="zh-CN" altLang="en-US" dirty="0">
              <a:latin typeface="+mn-ea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73" y="1726867"/>
            <a:ext cx="3524250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522" y="1522729"/>
            <a:ext cx="3057822" cy="489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E:\王占科\职称\专利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067" y="1522728"/>
            <a:ext cx="2930073" cy="4364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3267397" y="296114"/>
            <a:ext cx="4828639" cy="549275"/>
          </a:xfrm>
          <a:solidFill>
            <a:srgbClr val="FFFF00"/>
          </a:solidFill>
        </p:spPr>
        <p:txBody>
          <a:bodyPr/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</a:t>
            </a:r>
            <a:r>
              <a:rPr lang="zh-CN" altLang="en-US" sz="3200" dirty="0" smtClean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二、项目实施方案</a:t>
            </a:r>
            <a:endParaRPr lang="zh-CN" altLang="en-US" sz="3200" dirty="0">
              <a:solidFill>
                <a:srgbClr val="FF0000"/>
              </a:solidFill>
              <a:highlight>
                <a:srgbClr val="FFFF00"/>
              </a:highligh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pic>
        <p:nvPicPr>
          <p:cNvPr id="8" name="图片 7" descr="集团新标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39779" y="94677"/>
            <a:ext cx="1167721" cy="624161"/>
          </a:xfrm>
          <a:prstGeom prst="rect">
            <a:avLst/>
          </a:prstGeom>
        </p:spPr>
      </p:pic>
      <p:sp>
        <p:nvSpPr>
          <p:cNvPr id="9" name="五边形 8"/>
          <p:cNvSpPr/>
          <p:nvPr/>
        </p:nvSpPr>
        <p:spPr>
          <a:xfrm>
            <a:off x="180751" y="1089060"/>
            <a:ext cx="1542888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+mn-ea"/>
              </a:rPr>
              <a:t>3.7</a:t>
            </a:r>
            <a:r>
              <a:rPr lang="zh-CN" altLang="en-US" dirty="0" smtClean="0">
                <a:latin typeface="+mn-ea"/>
              </a:rPr>
              <a:t>论文</a:t>
            </a:r>
            <a:endParaRPr lang="zh-CN" altLang="en-US" dirty="0">
              <a:latin typeface="+mn-ea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639" y="1463475"/>
            <a:ext cx="3652748" cy="490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E:\王占科\职称\证明材料\知网：控制爆破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544" y="1331376"/>
            <a:ext cx="5517224" cy="4963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81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3387079" y="275565"/>
            <a:ext cx="4835639" cy="549275"/>
          </a:xfrm>
          <a:solidFill>
            <a:srgbClr val="FFFF00"/>
          </a:solidFill>
        </p:spPr>
        <p:txBody>
          <a:bodyPr/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</a:t>
            </a:r>
            <a:r>
              <a:rPr lang="zh-CN" altLang="en-US" sz="3200" dirty="0" smtClean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二、项目实施方案</a:t>
            </a:r>
            <a:endParaRPr lang="zh-CN" altLang="en-US" sz="3200" dirty="0">
              <a:solidFill>
                <a:srgbClr val="FF0000"/>
              </a:solidFill>
              <a:highlight>
                <a:srgbClr val="FFFF00"/>
              </a:highligh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pic>
        <p:nvPicPr>
          <p:cNvPr id="8" name="图片 7" descr="集团新标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39779" y="94677"/>
            <a:ext cx="1167721" cy="624161"/>
          </a:xfrm>
          <a:prstGeom prst="rect">
            <a:avLst/>
          </a:prstGeom>
        </p:spPr>
      </p:pic>
      <p:sp>
        <p:nvSpPr>
          <p:cNvPr id="9" name="五边形 8"/>
          <p:cNvSpPr/>
          <p:nvPr/>
        </p:nvSpPr>
        <p:spPr>
          <a:xfrm>
            <a:off x="180750" y="1089060"/>
            <a:ext cx="2844990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+mn-ea"/>
              </a:rPr>
              <a:t>3.8</a:t>
            </a:r>
            <a:r>
              <a:rPr lang="zh-CN" altLang="en-US" dirty="0" smtClean="0">
                <a:latin typeface="+mn-ea"/>
              </a:rPr>
              <a:t>项目完成效果图</a:t>
            </a:r>
            <a:endParaRPr lang="zh-CN" altLang="en-US" dirty="0">
              <a:latin typeface="+mn-ea"/>
            </a:endParaRPr>
          </a:p>
        </p:txBody>
      </p:sp>
      <p:pic>
        <p:nvPicPr>
          <p:cNvPr id="11" name="图片 10" descr="3"/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82194" y="1972003"/>
            <a:ext cx="5722705" cy="4233587"/>
          </a:xfrm>
          <a:prstGeom prst="rect">
            <a:avLst/>
          </a:prstGeom>
        </p:spPr>
      </p:pic>
      <p:pic>
        <p:nvPicPr>
          <p:cNvPr id="12" name="图片 11" descr="1"/>
          <p:cNvPicPr/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030931" y="1089060"/>
            <a:ext cx="5958562" cy="4890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9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3832261" y="296114"/>
            <a:ext cx="4845913" cy="549275"/>
          </a:xfrm>
          <a:solidFill>
            <a:srgbClr val="FFFF00"/>
          </a:solidFill>
        </p:spPr>
        <p:txBody>
          <a:bodyPr/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</a:t>
            </a:r>
            <a:r>
              <a:rPr lang="zh-CN" altLang="en-US" sz="3200" dirty="0" smtClean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三、项目实施后的意义</a:t>
            </a:r>
            <a:endParaRPr lang="zh-CN" altLang="en-US" sz="3200" dirty="0">
              <a:solidFill>
                <a:srgbClr val="FF0000"/>
              </a:solidFill>
              <a:highlight>
                <a:srgbClr val="FFFF00"/>
              </a:highligh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951399" y="1373798"/>
            <a:ext cx="9435774" cy="449274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hangingPunct="0"/>
            <a:r>
              <a:rPr lang="zh-CN" altLang="zh-CN" sz="2800" b="1" dirty="0"/>
              <a:t>该技术填补了金隅鼎鑫矿山公司在该技术上的空白</a:t>
            </a:r>
            <a:r>
              <a:rPr lang="zh-CN" altLang="zh-CN" sz="2800" b="1" dirty="0" smtClean="0"/>
              <a:t>，</a:t>
            </a:r>
            <a:r>
              <a:rPr lang="zh-CN" altLang="en-US" sz="2800" b="1" dirty="0" smtClean="0"/>
              <a:t>确定了大孔径控制爆破的孔网参数及施工工艺，提高了生产效率，保证了规范开采，在矿山开采中处于领先地位。</a:t>
            </a:r>
            <a:endParaRPr lang="en-US" altLang="zh-CN" sz="2800" b="1" dirty="0" smtClean="0"/>
          </a:p>
          <a:p>
            <a:pPr hangingPunct="0"/>
            <a:endParaRPr lang="en-US" altLang="zh-CN" sz="2800" b="1" dirty="0" smtClean="0"/>
          </a:p>
          <a:p>
            <a:pPr hangingPunct="0"/>
            <a:r>
              <a:rPr lang="zh-CN" altLang="zh-CN" sz="2800" b="1" dirty="0" smtClean="0"/>
              <a:t>以前</a:t>
            </a:r>
            <a:r>
              <a:rPr lang="zh-CN" altLang="zh-CN" sz="2800" b="1" dirty="0"/>
              <a:t>由于矿山公司没有该技术，边坡稳定性差，浮石，伞岩，裂隙</a:t>
            </a:r>
            <a:r>
              <a:rPr lang="zh-CN" altLang="zh-CN" sz="2800" b="1" dirty="0" smtClean="0"/>
              <a:t>，到处</a:t>
            </a:r>
            <a:r>
              <a:rPr lang="zh-CN" altLang="zh-CN" sz="2800" b="1" dirty="0"/>
              <a:t>都是，甚至有塌方出现，对边坡治理，</a:t>
            </a:r>
            <a:r>
              <a:rPr lang="zh-CN" altLang="zh-CN" sz="2800" b="1" dirty="0" smtClean="0"/>
              <a:t>人员</a:t>
            </a:r>
            <a:r>
              <a:rPr lang="zh-CN" altLang="en-US" sz="2800" b="1" dirty="0" smtClean="0"/>
              <a:t>设备</a:t>
            </a:r>
            <a:r>
              <a:rPr lang="zh-CN" altLang="zh-CN" sz="2800" b="1" dirty="0" smtClean="0"/>
              <a:t>等</a:t>
            </a:r>
            <a:r>
              <a:rPr lang="zh-CN" altLang="zh-CN" sz="2800" b="1" dirty="0"/>
              <a:t>构成严重</a:t>
            </a:r>
            <a:r>
              <a:rPr lang="zh-CN" altLang="zh-CN" sz="2800" b="1" dirty="0" smtClean="0"/>
              <a:t>威胁。</a:t>
            </a:r>
            <a:r>
              <a:rPr lang="zh-CN" altLang="zh-CN" sz="2800" b="1" dirty="0"/>
              <a:t>该</a:t>
            </a:r>
            <a:r>
              <a:rPr lang="zh-CN" altLang="zh-CN" sz="2800" b="1" dirty="0" smtClean="0"/>
              <a:t>技术保证了</a:t>
            </a:r>
            <a:r>
              <a:rPr lang="zh-CN" altLang="en-US" sz="2800" b="1" dirty="0" smtClean="0"/>
              <a:t>边坡</a:t>
            </a:r>
            <a:r>
              <a:rPr lang="zh-CN" altLang="zh-CN" sz="2800" b="1" dirty="0" smtClean="0"/>
              <a:t>的</a:t>
            </a:r>
            <a:r>
              <a:rPr lang="zh-CN" altLang="zh-CN" sz="2800" b="1" dirty="0"/>
              <a:t>稳定</a:t>
            </a:r>
            <a:r>
              <a:rPr lang="zh-CN" altLang="zh-CN" sz="2800" b="1" dirty="0" smtClean="0"/>
              <a:t>，保障</a:t>
            </a:r>
            <a:r>
              <a:rPr lang="zh-CN" altLang="zh-CN" sz="2800" b="1" dirty="0"/>
              <a:t>了山体表层</a:t>
            </a:r>
            <a:r>
              <a:rPr lang="zh-CN" altLang="zh-CN" sz="2800" b="1" dirty="0" smtClean="0"/>
              <a:t>植被不</a:t>
            </a:r>
            <a:r>
              <a:rPr lang="zh-CN" altLang="zh-CN" sz="2800" b="1" dirty="0"/>
              <a:t>被破坏。符合国家对</a:t>
            </a:r>
            <a:r>
              <a:rPr lang="zh-CN" altLang="zh-CN" sz="2800" b="1" dirty="0" smtClean="0"/>
              <a:t>矿山规范</a:t>
            </a:r>
            <a:r>
              <a:rPr lang="zh-CN" altLang="zh-CN" sz="2800" b="1" dirty="0"/>
              <a:t>开采的</a:t>
            </a:r>
            <a:r>
              <a:rPr lang="zh-CN" altLang="zh-CN" sz="2800" b="1" dirty="0" smtClean="0"/>
              <a:t>要求</a:t>
            </a:r>
            <a:r>
              <a:rPr lang="zh-CN" altLang="en-US" sz="2800" b="1" dirty="0" smtClean="0"/>
              <a:t>，</a:t>
            </a:r>
            <a:r>
              <a:rPr lang="zh-CN" altLang="zh-CN" sz="2800" b="1" dirty="0" smtClean="0"/>
              <a:t>对</a:t>
            </a:r>
            <a:r>
              <a:rPr lang="zh-CN" altLang="zh-CN" sz="2800" b="1" dirty="0"/>
              <a:t>其他矿山</a:t>
            </a:r>
            <a:r>
              <a:rPr lang="zh-CN" altLang="en-US" sz="2800" b="1" dirty="0"/>
              <a:t>绿化</a:t>
            </a:r>
            <a:r>
              <a:rPr lang="zh-CN" altLang="zh-CN" sz="2800" b="1" dirty="0"/>
              <a:t>治理有引领和启发作用。 。</a:t>
            </a:r>
          </a:p>
          <a:p>
            <a:pPr lvl="0" hangingPunct="0"/>
            <a:endParaRPr lang="zh-CN" altLang="zh-CN" sz="2800" dirty="0"/>
          </a:p>
        </p:txBody>
      </p:sp>
      <p:pic>
        <p:nvPicPr>
          <p:cNvPr id="8" name="图片 7" descr="集团新标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01544" y="160980"/>
            <a:ext cx="1167721" cy="624161"/>
          </a:xfrm>
          <a:prstGeom prst="rect">
            <a:avLst/>
          </a:prstGeom>
        </p:spPr>
      </p:pic>
      <p:sp>
        <p:nvSpPr>
          <p:cNvPr id="9" name="流程图: 联系 8"/>
          <p:cNvSpPr/>
          <p:nvPr/>
        </p:nvSpPr>
        <p:spPr>
          <a:xfrm>
            <a:off x="353973" y="1230329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联系 5"/>
          <p:cNvSpPr/>
          <p:nvPr/>
        </p:nvSpPr>
        <p:spPr>
          <a:xfrm>
            <a:off x="365774" y="315097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3308280" y="296114"/>
            <a:ext cx="5260368" cy="549275"/>
          </a:xfrm>
          <a:solidFill>
            <a:srgbClr val="FFFF00"/>
          </a:solidFill>
        </p:spPr>
        <p:txBody>
          <a:bodyPr/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</a:t>
            </a:r>
            <a:r>
              <a:rPr lang="zh-CN" altLang="en-US" sz="3200" dirty="0" smtClean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四、项目实施的推广</a:t>
            </a:r>
            <a:r>
              <a:rPr lang="zh-CN" altLang="en-US" sz="3200" dirty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价值</a:t>
            </a:r>
          </a:p>
        </p:txBody>
      </p:sp>
      <p:pic>
        <p:nvPicPr>
          <p:cNvPr id="8" name="图片 7" descr="集团新标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33780" y="133531"/>
            <a:ext cx="1167721" cy="62416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20765" y="1127885"/>
            <a:ext cx="985291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/>
              <a:t>该</a:t>
            </a:r>
            <a:r>
              <a:rPr lang="zh-CN" altLang="en-US" sz="2400" b="1" dirty="0" smtClean="0"/>
              <a:t>项目</a:t>
            </a:r>
            <a:r>
              <a:rPr lang="zh-CN" altLang="en-US" sz="2400" b="1" dirty="0" smtClean="0"/>
              <a:t>共为公司节约资金</a:t>
            </a:r>
            <a:r>
              <a:rPr lang="en-US" altLang="zh-CN" sz="2400" b="1" dirty="0" smtClean="0"/>
              <a:t>910</a:t>
            </a:r>
            <a:r>
              <a:rPr lang="zh-CN" altLang="en-US" sz="2400" b="1" dirty="0" smtClean="0"/>
              <a:t>万元，包括：</a:t>
            </a:r>
            <a:r>
              <a:rPr lang="zh-CN" altLang="en-US" sz="2400" b="1" dirty="0" smtClean="0"/>
              <a:t>减少</a:t>
            </a:r>
            <a:r>
              <a:rPr lang="zh-CN" altLang="zh-CN" sz="2400" b="1" dirty="0" smtClean="0"/>
              <a:t>了人员</a:t>
            </a:r>
            <a:r>
              <a:rPr lang="zh-CN" altLang="zh-CN" sz="2400" b="1" dirty="0"/>
              <a:t>多次用撬棍，钩机等设备清理边坡浮石，伞岩，</a:t>
            </a:r>
            <a:r>
              <a:rPr lang="zh-CN" altLang="zh-CN" sz="2400" b="1" dirty="0" smtClean="0"/>
              <a:t>壁挂</a:t>
            </a:r>
            <a:r>
              <a:rPr lang="zh-CN" altLang="en-US" sz="2400" b="1" dirty="0" smtClean="0"/>
              <a:t>岩体</a:t>
            </a:r>
            <a:r>
              <a:rPr lang="zh-CN" altLang="zh-CN" sz="2400" b="1" dirty="0" smtClean="0"/>
              <a:t>的</a:t>
            </a:r>
            <a:r>
              <a:rPr lang="zh-CN" altLang="zh-CN" sz="2400" b="1" dirty="0"/>
              <a:t>费用</a:t>
            </a:r>
            <a:r>
              <a:rPr lang="en-US" altLang="zh-CN" sz="2400" b="1" dirty="0" smtClean="0"/>
              <a:t>;</a:t>
            </a:r>
            <a:r>
              <a:rPr lang="zh-CN" altLang="en-US" sz="2400" b="1" dirty="0" smtClean="0"/>
              <a:t>减少</a:t>
            </a:r>
            <a:r>
              <a:rPr lang="zh-CN" altLang="zh-CN" sz="2400" b="1" dirty="0" smtClean="0"/>
              <a:t>了</a:t>
            </a:r>
            <a:r>
              <a:rPr lang="zh-CN" altLang="zh-CN" sz="2400" b="1" dirty="0"/>
              <a:t>山体塌方造成的砸坏设备</a:t>
            </a:r>
            <a:r>
              <a:rPr lang="zh-CN" altLang="zh-CN" sz="2400" b="1" dirty="0" smtClean="0"/>
              <a:t>设施</a:t>
            </a:r>
            <a:r>
              <a:rPr lang="zh-CN" altLang="zh-CN" sz="2400" b="1" dirty="0"/>
              <a:t>，</a:t>
            </a:r>
            <a:r>
              <a:rPr lang="zh-CN" altLang="zh-CN" sz="2400" b="1" dirty="0" smtClean="0"/>
              <a:t>二</a:t>
            </a:r>
            <a:r>
              <a:rPr lang="zh-CN" altLang="zh-CN" sz="2400" b="1" dirty="0"/>
              <a:t>次</a:t>
            </a:r>
            <a:r>
              <a:rPr lang="zh-CN" altLang="zh-CN" sz="2400" b="1" dirty="0" smtClean="0"/>
              <a:t>清运的</a:t>
            </a:r>
            <a:r>
              <a:rPr lang="zh-CN" altLang="zh-CN" sz="2400" b="1" dirty="0"/>
              <a:t>费用</a:t>
            </a:r>
            <a:r>
              <a:rPr lang="zh-CN" altLang="zh-CN" sz="2400" b="1" dirty="0" smtClean="0"/>
              <a:t>；</a:t>
            </a:r>
            <a:r>
              <a:rPr lang="zh-CN" altLang="en-US" sz="2400" b="1" dirty="0" smtClean="0"/>
              <a:t>减少了</a:t>
            </a:r>
            <a:r>
              <a:rPr lang="zh-CN" altLang="zh-CN" sz="2400" b="1" dirty="0" smtClean="0"/>
              <a:t>边坡</a:t>
            </a:r>
            <a:r>
              <a:rPr lang="zh-CN" altLang="zh-CN" sz="2400" b="1" dirty="0"/>
              <a:t>坡面挂铁丝网，</a:t>
            </a:r>
            <a:r>
              <a:rPr lang="zh-CN" altLang="zh-CN" sz="2400" b="1" dirty="0" smtClean="0"/>
              <a:t>喷</a:t>
            </a:r>
            <a:r>
              <a:rPr lang="zh-CN" altLang="en-US" sz="2400" b="1" dirty="0" smtClean="0"/>
              <a:t>洒</a:t>
            </a:r>
            <a:r>
              <a:rPr lang="zh-CN" altLang="zh-CN" sz="2400" b="1" dirty="0" smtClean="0"/>
              <a:t>草籽泥浆</a:t>
            </a:r>
            <a:r>
              <a:rPr lang="zh-CN" altLang="en-US" sz="2400" b="1" dirty="0" smtClean="0"/>
              <a:t>的费用；</a:t>
            </a:r>
            <a:r>
              <a:rPr lang="zh-CN" altLang="zh-CN" sz="2400" b="1" dirty="0" smtClean="0"/>
              <a:t>消除</a:t>
            </a:r>
            <a:r>
              <a:rPr lang="zh-CN" altLang="zh-CN" sz="2400" b="1" dirty="0"/>
              <a:t>了</a:t>
            </a:r>
            <a:r>
              <a:rPr lang="zh-CN" altLang="zh-CN" sz="2400" b="1" dirty="0" smtClean="0"/>
              <a:t>山体</a:t>
            </a:r>
            <a:r>
              <a:rPr lang="zh-CN" altLang="en-US" sz="2400" b="1" dirty="0" smtClean="0"/>
              <a:t>坍塌、滑坡</a:t>
            </a:r>
            <a:r>
              <a:rPr lang="zh-CN" altLang="zh-CN" sz="2400" b="1" dirty="0" smtClean="0"/>
              <a:t>等</a:t>
            </a:r>
            <a:r>
              <a:rPr lang="zh-CN" altLang="zh-CN" sz="2400" b="1" dirty="0"/>
              <a:t>不安全因素，保障</a:t>
            </a:r>
            <a:r>
              <a:rPr lang="zh-CN" altLang="zh-CN" sz="2400" b="1" dirty="0" smtClean="0"/>
              <a:t>后期</a:t>
            </a:r>
            <a:r>
              <a:rPr lang="zh-CN" altLang="en-US" sz="2400" b="1" dirty="0" smtClean="0"/>
              <a:t>矿山</a:t>
            </a:r>
            <a:r>
              <a:rPr lang="zh-CN" altLang="zh-CN" sz="2400" b="1" dirty="0" smtClean="0"/>
              <a:t>绿化</a:t>
            </a:r>
            <a:r>
              <a:rPr lang="zh-CN" altLang="zh-CN" sz="2400" b="1" dirty="0" smtClean="0"/>
              <a:t>治理</a:t>
            </a:r>
            <a:r>
              <a:rPr lang="zh-CN" altLang="en-US" sz="2400" b="1" dirty="0" smtClean="0"/>
              <a:t>安全</a:t>
            </a:r>
            <a:r>
              <a:rPr lang="zh-CN" altLang="zh-CN" sz="2400" b="1" dirty="0" smtClean="0"/>
              <a:t>进行</a:t>
            </a:r>
            <a:r>
              <a:rPr lang="zh-CN" altLang="en-US" sz="2400" b="1" dirty="0" smtClean="0"/>
              <a:t>，</a:t>
            </a:r>
            <a:r>
              <a:rPr lang="zh-CN" altLang="zh-CN" sz="2400" b="1" dirty="0"/>
              <a:t>对生态环境贡献很大</a:t>
            </a:r>
            <a:r>
              <a:rPr lang="zh-CN" altLang="en-US" sz="2400" b="1" dirty="0" smtClean="0"/>
              <a:t>。</a:t>
            </a:r>
            <a:endParaRPr lang="zh-CN" altLang="zh-CN" sz="2400" b="1" dirty="0"/>
          </a:p>
        </p:txBody>
      </p:sp>
      <p:sp>
        <p:nvSpPr>
          <p:cNvPr id="9" name="流程图: 联系 8"/>
          <p:cNvSpPr/>
          <p:nvPr/>
        </p:nvSpPr>
        <p:spPr>
          <a:xfrm>
            <a:off x="288904" y="123635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流程图: 联系 9"/>
          <p:cNvSpPr/>
          <p:nvPr/>
        </p:nvSpPr>
        <p:spPr>
          <a:xfrm>
            <a:off x="288904" y="4279841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20765" y="4140486"/>
            <a:ext cx="985291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 smtClean="0"/>
              <a:t>该</a:t>
            </a:r>
            <a:r>
              <a:rPr lang="zh-CN" altLang="zh-CN" sz="2400" b="1" dirty="0" smtClean="0"/>
              <a:t>技术的</a:t>
            </a:r>
            <a:r>
              <a:rPr lang="zh-CN" altLang="zh-CN" sz="2400" b="1" dirty="0"/>
              <a:t>爆破设计和施工经验可做为同类矿山</a:t>
            </a:r>
            <a:r>
              <a:rPr lang="zh-CN" altLang="zh-CN" sz="2400" b="1" dirty="0" smtClean="0"/>
              <a:t>实施</a:t>
            </a:r>
            <a:r>
              <a:rPr lang="zh-CN" altLang="en-US" sz="2400" b="1" dirty="0" smtClean="0"/>
              <a:t>大</a:t>
            </a:r>
            <a:r>
              <a:rPr lang="zh-CN" altLang="zh-CN" sz="2400" b="1" dirty="0" smtClean="0"/>
              <a:t>孔径</a:t>
            </a:r>
            <a:r>
              <a:rPr lang="zh-CN" altLang="zh-CN" sz="2400" b="1" dirty="0"/>
              <a:t>的预裂（光面）爆破时进行参考和借鉴，</a:t>
            </a:r>
            <a:r>
              <a:rPr lang="zh-CN" altLang="en-US" sz="2400" b="1" dirty="0" smtClean="0"/>
              <a:t>具有</a:t>
            </a:r>
            <a:r>
              <a:rPr lang="zh-CN" altLang="en-US" sz="2400" b="1" dirty="0" smtClean="0"/>
              <a:t>节能降耗等良好的</a:t>
            </a:r>
            <a:r>
              <a:rPr lang="zh-CN" altLang="en-US" sz="2400" b="1" dirty="0" smtClean="0"/>
              <a:t>经济和社会价值</a:t>
            </a:r>
            <a:r>
              <a:rPr lang="zh-CN" altLang="en-US" sz="2800" b="1" dirty="0" smtClean="0"/>
              <a:t>。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28886" y="1789043"/>
            <a:ext cx="8552804" cy="29546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zh-CN" sz="5400" dirty="0">
              <a:solidFill>
                <a:srgbClr val="FF0000"/>
              </a:solidFill>
            </a:endParaRPr>
          </a:p>
          <a:p>
            <a:r>
              <a:rPr lang="zh-CN" altLang="en-US" sz="6600" b="1" dirty="0" smtClean="0">
                <a:solidFill>
                  <a:schemeClr val="accent1">
                    <a:lumMod val="50000"/>
                  </a:schemeClr>
                </a:solidFill>
              </a:rPr>
              <a:t>  汇报完毕</a:t>
            </a:r>
            <a:endParaRPr lang="en-US" altLang="zh-CN" sz="6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altLang="zh-CN" sz="6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6600" b="1" dirty="0" smtClean="0">
                <a:solidFill>
                  <a:schemeClr val="accent1">
                    <a:lumMod val="50000"/>
                  </a:schemeClr>
                </a:solidFill>
              </a:rPr>
              <a:t>                  </a:t>
            </a:r>
            <a:r>
              <a:rPr lang="zh-CN" altLang="en-US" sz="6600" b="1" dirty="0" smtClean="0">
                <a:solidFill>
                  <a:schemeClr val="accent1">
                    <a:lumMod val="50000"/>
                  </a:schemeClr>
                </a:solidFill>
              </a:rPr>
              <a:t>谢谢大家！</a:t>
            </a:r>
            <a:endParaRPr lang="zh-CN" altLang="en-US" sz="6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图片 2" descr="集团新标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45025" y="205559"/>
            <a:ext cx="1167721" cy="6241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3102796" y="347485"/>
            <a:ext cx="3082247" cy="549275"/>
          </a:xfrm>
          <a:solidFill>
            <a:srgbClr val="FFFF00"/>
          </a:solidFill>
        </p:spPr>
        <p:txBody>
          <a:bodyPr/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</a:t>
            </a:r>
            <a:r>
              <a:rPr lang="zh-CN" altLang="en-US" sz="3600" dirty="0" smtClean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目</a:t>
            </a:r>
            <a:r>
              <a:rPr lang="en-US" altLang="zh-CN" sz="3600" dirty="0" smtClean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   </a:t>
            </a:r>
            <a:r>
              <a:rPr lang="zh-CN" altLang="en-US" sz="3600" dirty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录</a:t>
            </a: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495660283"/>
              </p:ext>
            </p:extLst>
          </p:nvPr>
        </p:nvGraphicFramePr>
        <p:xfrm>
          <a:off x="2018030" y="1423670"/>
          <a:ext cx="7484745" cy="4154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图片 3" descr="集团新标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119166" y="198288"/>
            <a:ext cx="1167721" cy="6241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 idx="4294967295"/>
          </p:nvPr>
        </p:nvSpPr>
        <p:spPr>
          <a:xfrm>
            <a:off x="3154166" y="343640"/>
            <a:ext cx="5414481" cy="539937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</a:t>
            </a:r>
            <a:r>
              <a:rPr lang="zh-CN" altLang="en-US" sz="3200" dirty="0" smtClean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一、</a:t>
            </a:r>
            <a:r>
              <a:rPr lang="zh-CN" altLang="en-US" sz="3200" dirty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项目实施</a:t>
            </a:r>
            <a:r>
              <a:rPr lang="zh-CN" altLang="en-US" sz="3200" dirty="0" smtClean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的背景</a:t>
            </a:r>
            <a:endParaRPr lang="zh-CN" altLang="en-US" sz="3200" dirty="0">
              <a:solidFill>
                <a:srgbClr val="FF0000"/>
              </a:solidFill>
              <a:highlight>
                <a:srgbClr val="FFFF00"/>
              </a:highligh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830908" y="2436546"/>
            <a:ext cx="4260215" cy="1904794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endParaRPr lang="zh-CN" altLang="en-US" sz="3200" b="1" dirty="0"/>
          </a:p>
        </p:txBody>
      </p:sp>
      <p:pic>
        <p:nvPicPr>
          <p:cNvPr id="6" name="图片 5" descr="集团新标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01544" y="141808"/>
            <a:ext cx="1167721" cy="42327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5223" y="1191802"/>
            <a:ext cx="1043535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+mn-ea"/>
              </a:rPr>
              <a:t>          </a:t>
            </a:r>
            <a:r>
              <a:rPr lang="zh-CN" altLang="en-US" sz="2400" b="1" dirty="0">
                <a:latin typeface="+mn-ea"/>
              </a:rPr>
              <a:t>矿山开采形成</a:t>
            </a:r>
            <a:r>
              <a:rPr lang="zh-CN" altLang="en-US" sz="2400" b="1" dirty="0" smtClean="0">
                <a:latin typeface="+mn-ea"/>
              </a:rPr>
              <a:t>的边坡</a:t>
            </a:r>
            <a:r>
              <a:rPr lang="zh-CN" altLang="en-US" sz="2400" b="1" dirty="0">
                <a:latin typeface="+mn-ea"/>
              </a:rPr>
              <a:t>容易出现塌陷、裂缝</a:t>
            </a:r>
            <a:r>
              <a:rPr lang="zh-CN" altLang="en-US" sz="2400" b="1" dirty="0" smtClean="0">
                <a:latin typeface="+mn-ea"/>
              </a:rPr>
              <a:t>、滑坡</a:t>
            </a:r>
            <a:r>
              <a:rPr lang="zh-CN" altLang="en-US" sz="2400" b="1" dirty="0" smtClean="0">
                <a:latin typeface="+mn-ea"/>
              </a:rPr>
              <a:t>、以及</a:t>
            </a:r>
            <a:r>
              <a:rPr lang="zh-CN" altLang="en-US" sz="2400" b="1" dirty="0">
                <a:latin typeface="+mn-ea"/>
              </a:rPr>
              <a:t>泥石流</a:t>
            </a:r>
            <a:r>
              <a:rPr lang="zh-CN" altLang="en-US" sz="2400" b="1" dirty="0" smtClean="0">
                <a:latin typeface="+mn-ea"/>
              </a:rPr>
              <a:t>。因此，</a:t>
            </a:r>
            <a:r>
              <a:rPr lang="zh-CN" altLang="en-US" sz="2400" b="1" dirty="0">
                <a:latin typeface="+mn-ea"/>
              </a:rPr>
              <a:t>我们</a:t>
            </a:r>
            <a:r>
              <a:rPr lang="zh-CN" altLang="en-US" sz="2400" b="1" dirty="0" smtClean="0">
                <a:latin typeface="+mn-ea"/>
              </a:rPr>
              <a:t>在开采爆破工程</a:t>
            </a:r>
            <a:r>
              <a:rPr lang="zh-CN" altLang="en-US" sz="2400" b="1" dirty="0">
                <a:latin typeface="+mn-ea"/>
              </a:rPr>
              <a:t>中就需要减少对边坡的损伤，保证边坡稳定</a:t>
            </a:r>
            <a:r>
              <a:rPr lang="zh-CN" altLang="en-US" sz="2400" b="1" dirty="0" smtClean="0">
                <a:latin typeface="+mn-ea"/>
              </a:rPr>
              <a:t>。实施光面（预裂）爆破技术，能有效</a:t>
            </a:r>
            <a:r>
              <a:rPr lang="zh-CN" altLang="en-US" sz="2400" b="1" dirty="0">
                <a:latin typeface="+mn-ea"/>
              </a:rPr>
              <a:t>控制爆炸应力波破裂方向和破坏范围，从而达到边坡稳定，平整的设计</a:t>
            </a:r>
            <a:r>
              <a:rPr lang="zh-CN" altLang="en-US" sz="2400" b="1" dirty="0" smtClean="0">
                <a:latin typeface="+mn-ea"/>
              </a:rPr>
              <a:t>要求，保证后期矿山治理的安全性</a:t>
            </a:r>
            <a:r>
              <a:rPr lang="zh-CN" altLang="en-US" sz="2400" b="1" dirty="0">
                <a:latin typeface="+mn-ea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+mn-ea"/>
              </a:rPr>
              <a:t>       </a:t>
            </a:r>
            <a:r>
              <a:rPr lang="zh-CN" altLang="en-US" sz="2400" b="1" dirty="0" smtClean="0">
                <a:latin typeface="+mn-ea"/>
              </a:rPr>
              <a:t>目前，矿山</a:t>
            </a:r>
            <a:r>
              <a:rPr lang="zh-CN" altLang="en-US" sz="2400" b="1" dirty="0">
                <a:latin typeface="+mn-ea"/>
              </a:rPr>
              <a:t>穿孔</a:t>
            </a:r>
            <a:r>
              <a:rPr lang="zh-CN" altLang="en-US" sz="2400" b="1" dirty="0" smtClean="0">
                <a:latin typeface="+mn-ea"/>
              </a:rPr>
              <a:t>设备逐步</a:t>
            </a:r>
            <a:r>
              <a:rPr lang="zh-CN" altLang="en-US" sz="2400" b="1" dirty="0">
                <a:latin typeface="+mn-ea"/>
              </a:rPr>
              <a:t>向</a:t>
            </a:r>
            <a:r>
              <a:rPr lang="zh-CN" altLang="en-US" sz="2400" b="1" dirty="0" smtClean="0">
                <a:latin typeface="+mn-ea"/>
              </a:rPr>
              <a:t>大型化，高效化发展，原先的小钻机（</a:t>
            </a:r>
            <a:r>
              <a:rPr lang="en-US" altLang="zh-CN" sz="2400" b="1" dirty="0" smtClean="0">
                <a:latin typeface="+mn-ea"/>
              </a:rPr>
              <a:t>90MM</a:t>
            </a:r>
            <a:r>
              <a:rPr lang="zh-CN" altLang="en-US" sz="2400" b="1" dirty="0" smtClean="0">
                <a:latin typeface="+mn-ea"/>
              </a:rPr>
              <a:t>左右</a:t>
            </a:r>
            <a:r>
              <a:rPr lang="zh-CN" altLang="en-US" sz="2400" b="1" dirty="0" smtClean="0">
                <a:latin typeface="+mn-ea"/>
              </a:rPr>
              <a:t>）钻孔效率</a:t>
            </a:r>
            <a:r>
              <a:rPr lang="zh-CN" altLang="en-US" sz="2400" b="1" dirty="0" smtClean="0">
                <a:latin typeface="+mn-ea"/>
              </a:rPr>
              <a:t>低</a:t>
            </a:r>
            <a:r>
              <a:rPr lang="zh-CN" altLang="en-US" sz="2400" b="1" dirty="0" smtClean="0">
                <a:latin typeface="+mn-ea"/>
              </a:rPr>
              <a:t>，炮孔</a:t>
            </a:r>
            <a:r>
              <a:rPr lang="zh-CN" altLang="en-US" sz="2400" b="1" dirty="0" smtClean="0">
                <a:latin typeface="+mn-ea"/>
              </a:rPr>
              <a:t>稠密，爆破施工繁琐。我矿现已</a:t>
            </a:r>
            <a:r>
              <a:rPr lang="zh-CN" altLang="en-US" sz="2400" b="1" dirty="0" smtClean="0">
                <a:latin typeface="+mn-ea"/>
              </a:rPr>
              <a:t>更换为更</a:t>
            </a:r>
            <a:r>
              <a:rPr lang="zh-CN" altLang="en-US" sz="2400" b="1" dirty="0" smtClean="0">
                <a:latin typeface="+mn-ea"/>
              </a:rPr>
              <a:t>高效的阿特拉斯一体钻，孔径</a:t>
            </a:r>
            <a:r>
              <a:rPr lang="en-US" altLang="zh-CN" sz="2400" b="1" dirty="0" smtClean="0">
                <a:latin typeface="+mn-ea"/>
              </a:rPr>
              <a:t>150mm</a:t>
            </a:r>
            <a:r>
              <a:rPr lang="zh-CN" altLang="en-US" sz="2400" b="1" dirty="0" smtClean="0">
                <a:latin typeface="+mn-ea"/>
              </a:rPr>
              <a:t>。</a:t>
            </a:r>
            <a:r>
              <a:rPr lang="zh-CN" altLang="en-US" sz="2400" b="1" dirty="0">
                <a:latin typeface="+mn-ea"/>
              </a:rPr>
              <a:t>因此</a:t>
            </a:r>
            <a:r>
              <a:rPr lang="zh-CN" altLang="en-US" sz="2400" b="1" dirty="0" smtClean="0">
                <a:latin typeface="+mn-ea"/>
              </a:rPr>
              <a:t>，研究探索符合大</a:t>
            </a:r>
            <a:r>
              <a:rPr lang="zh-CN" altLang="en-US" sz="2400" b="1" dirty="0">
                <a:latin typeface="+mn-ea"/>
              </a:rPr>
              <a:t>孔径（</a:t>
            </a:r>
            <a:r>
              <a:rPr lang="en-US" altLang="zh-CN" sz="2400" b="1" dirty="0">
                <a:latin typeface="+mn-ea"/>
              </a:rPr>
              <a:t>D ≥ 150MM</a:t>
            </a:r>
            <a:r>
              <a:rPr lang="zh-CN" altLang="en-US" sz="2400" b="1" dirty="0">
                <a:latin typeface="+mn-ea"/>
              </a:rPr>
              <a:t>）控制爆破的孔网</a:t>
            </a:r>
            <a:r>
              <a:rPr lang="zh-CN" altLang="en-US" sz="2400" b="1" dirty="0" smtClean="0">
                <a:latin typeface="+mn-ea"/>
              </a:rPr>
              <a:t>参数和</a:t>
            </a:r>
            <a:r>
              <a:rPr lang="zh-CN" altLang="en-US" sz="2400" b="1" dirty="0" smtClean="0">
                <a:latin typeface="+mn-ea"/>
              </a:rPr>
              <a:t>施工</a:t>
            </a:r>
            <a:r>
              <a:rPr lang="zh-CN" altLang="en-US" sz="2400" b="1" dirty="0" smtClean="0">
                <a:latin typeface="+mn-ea"/>
              </a:rPr>
              <a:t>方案十分紧迫。</a:t>
            </a:r>
            <a:endParaRPr lang="zh-CN" altLang="en-US" sz="2400" b="1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3986373" y="316662"/>
            <a:ext cx="3832262" cy="549275"/>
          </a:xfrm>
          <a:solidFill>
            <a:srgbClr val="FFFF00"/>
          </a:solidFill>
        </p:spPr>
        <p:txBody>
          <a:bodyPr/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二、项目实施方案</a:t>
            </a:r>
            <a:endParaRPr lang="zh-CN" altLang="en-US" sz="3200" dirty="0">
              <a:solidFill>
                <a:srgbClr val="FF0000"/>
              </a:solidFill>
              <a:highlight>
                <a:srgbClr val="FFFF00"/>
              </a:highligh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pic>
        <p:nvPicPr>
          <p:cNvPr id="8" name="图片 7" descr="集团新标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27403" y="155489"/>
            <a:ext cx="1167721" cy="62416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711264" y="1356188"/>
            <a:ext cx="91074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	</a:t>
            </a:r>
            <a:r>
              <a:rPr lang="zh-CN" altLang="en-US" sz="2800" b="1" dirty="0">
                <a:latin typeface="+mn-ea"/>
              </a:rPr>
              <a:t>本课题通过对金隅鼎鑫公司</a:t>
            </a:r>
            <a:r>
              <a:rPr lang="zh-CN" altLang="en-US" sz="2800" b="1" dirty="0" smtClean="0">
                <a:latin typeface="+mn-ea"/>
              </a:rPr>
              <a:t>露天矿山终了</a:t>
            </a:r>
            <a:r>
              <a:rPr lang="zh-CN" altLang="en-US" sz="2800" b="1" dirty="0">
                <a:latin typeface="+mn-ea"/>
              </a:rPr>
              <a:t>边坡稳定性的研究，将光面（预裂）爆破相关施工工艺和爆破参数的详细数据进行了分析，探索和采集，特别是对大孔径（</a:t>
            </a:r>
            <a:r>
              <a:rPr lang="en-US" altLang="zh-CN" sz="2800" b="1" dirty="0">
                <a:latin typeface="+mn-ea"/>
              </a:rPr>
              <a:t>D ≥ 150MM</a:t>
            </a:r>
            <a:r>
              <a:rPr lang="zh-CN" altLang="en-US" sz="2800" b="1" dirty="0">
                <a:latin typeface="+mn-ea"/>
              </a:rPr>
              <a:t>）控制爆破的孔网参数进行</a:t>
            </a:r>
            <a:r>
              <a:rPr lang="zh-CN" altLang="en-US" sz="2800" b="1" dirty="0" smtClean="0">
                <a:latin typeface="+mn-ea"/>
              </a:rPr>
              <a:t>了研究和确定</a:t>
            </a:r>
            <a:r>
              <a:rPr lang="zh-CN" altLang="en-US" sz="2800" b="1" dirty="0">
                <a:latin typeface="+mn-ea"/>
              </a:rPr>
              <a:t>，作出了一套科学、合理、有效的爆破设计方案，并对整个爆破</a:t>
            </a:r>
            <a:r>
              <a:rPr lang="zh-CN" altLang="en-US" sz="2800" b="1" dirty="0" smtClean="0">
                <a:latin typeface="+mn-ea"/>
              </a:rPr>
              <a:t>施工工艺进行</a:t>
            </a:r>
            <a:r>
              <a:rPr lang="zh-CN" altLang="en-US" sz="2800" b="1" dirty="0">
                <a:latin typeface="+mn-ea"/>
              </a:rPr>
              <a:t>了优化。</a:t>
            </a:r>
          </a:p>
        </p:txBody>
      </p:sp>
      <p:sp>
        <p:nvSpPr>
          <p:cNvPr id="9" name="五边形 8"/>
          <p:cNvSpPr/>
          <p:nvPr/>
        </p:nvSpPr>
        <p:spPr>
          <a:xfrm>
            <a:off x="148994" y="1139634"/>
            <a:ext cx="2409271" cy="39201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r>
              <a:rPr lang="zh-CN" altLang="en-US" dirty="0" smtClean="0"/>
              <a:t>、项目的基本情况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4243227" y="270692"/>
            <a:ext cx="4229464" cy="549275"/>
          </a:xfrm>
          <a:solidFill>
            <a:srgbClr val="FFFF00"/>
          </a:solidFill>
        </p:spPr>
        <p:txBody>
          <a:bodyPr/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二、项目实施方案</a:t>
            </a:r>
            <a:endParaRPr lang="zh-CN" altLang="en-US" sz="3200" dirty="0">
              <a:solidFill>
                <a:srgbClr val="FF0000"/>
              </a:solidFill>
              <a:highlight>
                <a:srgbClr val="FFFF00"/>
              </a:highligh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5076" y="1501774"/>
            <a:ext cx="10441967" cy="16215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zh-CN" altLang="en-US" sz="2800" b="1" dirty="0" smtClean="0">
                <a:latin typeface="+mn-ea"/>
              </a:rPr>
              <a:t>  </a:t>
            </a:r>
            <a:r>
              <a:rPr lang="zh-CN" altLang="en-US" sz="2800" b="1" dirty="0" smtClean="0">
                <a:latin typeface="+mn-ea"/>
              </a:rPr>
              <a:t>首先参考</a:t>
            </a:r>
            <a:r>
              <a:rPr lang="zh-CN" altLang="en-US" sz="2800" b="1" dirty="0" smtClean="0">
                <a:latin typeface="+mn-ea"/>
              </a:rPr>
              <a:t>爆破理论进行了多次爆破</a:t>
            </a:r>
            <a:r>
              <a:rPr lang="zh-CN" altLang="en-US" sz="2800" b="1" dirty="0">
                <a:latin typeface="+mn-ea"/>
              </a:rPr>
              <a:t>试验</a:t>
            </a:r>
            <a:r>
              <a:rPr lang="zh-CN" altLang="en-US" sz="2800" b="1" dirty="0" smtClean="0">
                <a:latin typeface="+mn-ea"/>
              </a:rPr>
              <a:t>，再根据矿山</a:t>
            </a:r>
            <a:r>
              <a:rPr lang="zh-CN" altLang="en-US" sz="2800" b="1" dirty="0">
                <a:latin typeface="+mn-ea"/>
              </a:rPr>
              <a:t>地质状况，结合</a:t>
            </a:r>
            <a:r>
              <a:rPr lang="zh-CN" altLang="en-US" sz="2800" b="1" dirty="0">
                <a:latin typeface="+mn-ea"/>
              </a:rPr>
              <a:t>本公司常用钻孔</a:t>
            </a:r>
            <a:r>
              <a:rPr lang="zh-CN" altLang="en-US" sz="2800" b="1" dirty="0" smtClean="0">
                <a:latin typeface="+mn-ea"/>
              </a:rPr>
              <a:t>设备，经过精细的爆破施工，最终完成各项指标和数据。</a:t>
            </a:r>
            <a:endParaRPr lang="en-US" altLang="zh-CN" sz="2800" b="1" dirty="0" smtClean="0">
              <a:latin typeface="+mn-ea"/>
            </a:endParaRPr>
          </a:p>
        </p:txBody>
      </p:sp>
      <p:pic>
        <p:nvPicPr>
          <p:cNvPr id="9" name="图片 8" descr="集团新标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43879" y="195806"/>
            <a:ext cx="1167721" cy="624161"/>
          </a:xfrm>
          <a:prstGeom prst="rect">
            <a:avLst/>
          </a:prstGeom>
        </p:spPr>
      </p:pic>
      <p:sp>
        <p:nvSpPr>
          <p:cNvPr id="4" name="五边形 3"/>
          <p:cNvSpPr/>
          <p:nvPr/>
        </p:nvSpPr>
        <p:spPr>
          <a:xfrm>
            <a:off x="421239" y="1017142"/>
            <a:ext cx="2763750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r>
              <a:rPr lang="zh-CN" altLang="en-US" dirty="0" smtClean="0"/>
              <a:t>、项目主要</a:t>
            </a:r>
            <a:r>
              <a:rPr lang="zh-CN" altLang="en-US" dirty="0" smtClean="0"/>
              <a:t>的工艺流程</a:t>
            </a:r>
            <a:endParaRPr lang="zh-CN" altLang="en-US" dirty="0"/>
          </a:p>
        </p:txBody>
      </p:sp>
      <p:graphicFrame>
        <p:nvGraphicFramePr>
          <p:cNvPr id="10" name="图示 9"/>
          <p:cNvGraphicFramePr/>
          <p:nvPr>
            <p:extLst>
              <p:ext uri="{D42A27DB-BD31-4B8C-83A1-F6EECF244321}">
                <p14:modId xmlns:p14="http://schemas.microsoft.com/office/powerpoint/2010/main" val="1072896755"/>
              </p:ext>
            </p:extLst>
          </p:nvPr>
        </p:nvGraphicFramePr>
        <p:xfrm>
          <a:off x="1869897" y="3123344"/>
          <a:ext cx="7428215" cy="3328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3718871" y="326936"/>
            <a:ext cx="4109663" cy="549275"/>
          </a:xfrm>
          <a:solidFill>
            <a:srgbClr val="FFFF00"/>
          </a:solidFill>
        </p:spPr>
        <p:txBody>
          <a:bodyPr/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二、项目实施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方案</a:t>
            </a:r>
            <a:endParaRPr lang="zh-CN" altLang="en-US" sz="3200" dirty="0">
              <a:solidFill>
                <a:srgbClr val="FF0000"/>
              </a:solidFill>
              <a:highlight>
                <a:srgbClr val="FFFF00"/>
              </a:highligh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91040" y="1620514"/>
            <a:ext cx="8303913" cy="1175074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zh-CN" altLang="en-US" sz="2400" b="1" dirty="0">
                <a:latin typeface="+mn-ea"/>
              </a:rPr>
              <a:t>以孔径</a:t>
            </a:r>
            <a:r>
              <a:rPr lang="en-US" altLang="zh-CN" sz="2400" b="1" dirty="0">
                <a:latin typeface="+mn-ea"/>
              </a:rPr>
              <a:t>150MM</a:t>
            </a:r>
            <a:r>
              <a:rPr lang="zh-CN" altLang="en-US" sz="2400" b="1" dirty="0">
                <a:latin typeface="+mn-ea"/>
              </a:rPr>
              <a:t>为例</a:t>
            </a:r>
            <a:r>
              <a:rPr lang="zh-CN" altLang="en-US" sz="2400" b="1" dirty="0" smtClean="0">
                <a:latin typeface="+mn-ea"/>
              </a:rPr>
              <a:t>，</a:t>
            </a:r>
            <a:r>
              <a:rPr lang="zh-CN" altLang="en-US" sz="2400" b="1" dirty="0">
                <a:latin typeface="+mn-ea"/>
              </a:rPr>
              <a:t>根据</a:t>
            </a:r>
            <a:r>
              <a:rPr lang="zh-CN" altLang="en-US" sz="2400" b="1" dirty="0" smtClean="0">
                <a:latin typeface="+mn-ea"/>
              </a:rPr>
              <a:t>爆破理论及试验结果，确定预裂爆破参数，如下</a:t>
            </a:r>
            <a:r>
              <a:rPr lang="zh-CN" altLang="en-US" sz="2400" b="1" dirty="0">
                <a:latin typeface="+mn-ea"/>
              </a:rPr>
              <a:t>表：</a:t>
            </a:r>
          </a:p>
        </p:txBody>
      </p:sp>
      <p:pic>
        <p:nvPicPr>
          <p:cNvPr id="9" name="图片 8" descr="集团新标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18019" y="141378"/>
            <a:ext cx="1167721" cy="624161"/>
          </a:xfrm>
          <a:prstGeom prst="rect">
            <a:avLst/>
          </a:prstGeom>
        </p:spPr>
      </p:pic>
      <p:sp>
        <p:nvSpPr>
          <p:cNvPr id="2" name="五边形 1"/>
          <p:cNvSpPr/>
          <p:nvPr/>
        </p:nvSpPr>
        <p:spPr>
          <a:xfrm>
            <a:off x="202602" y="1078786"/>
            <a:ext cx="2746081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3.1</a:t>
            </a:r>
            <a:r>
              <a:rPr lang="zh-CN" altLang="en-US" dirty="0" smtClean="0"/>
              <a:t>主要技术内容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19879"/>
              </p:ext>
            </p:extLst>
          </p:nvPr>
        </p:nvGraphicFramePr>
        <p:xfrm>
          <a:off x="1448655" y="2590058"/>
          <a:ext cx="8435084" cy="21026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9339"/>
                <a:gridCol w="749339"/>
                <a:gridCol w="749339"/>
                <a:gridCol w="749339"/>
                <a:gridCol w="749339"/>
                <a:gridCol w="749339"/>
                <a:gridCol w="749339"/>
                <a:gridCol w="749339"/>
                <a:gridCol w="749339"/>
                <a:gridCol w="750396"/>
                <a:gridCol w="940637"/>
              </a:tblGrid>
              <a:tr h="347895"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参数</a:t>
                      </a:r>
                      <a:endParaRPr lang="zh-CN" sz="16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W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a</a:t>
                      </a:r>
                      <a:endParaRPr lang="zh-CN" sz="16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H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L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Δ</a:t>
                      </a:r>
                      <a:r>
                        <a:rPr lang="en-US" sz="1200" kern="0">
                          <a:effectLst/>
                        </a:rPr>
                        <a:t>L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h</a:t>
                      </a:r>
                      <a:endParaRPr lang="zh-CN" sz="16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l-GR" sz="1200" kern="0" dirty="0" smtClean="0">
                          <a:effectLst/>
                          <a:latin typeface="仿宋_GB2312"/>
                          <a:ea typeface="仿宋_GB2312"/>
                        </a:rPr>
                        <a:t>θ</a:t>
                      </a:r>
                      <a:endParaRPr lang="en-US" sz="1200" kern="0" dirty="0">
                        <a:effectLst/>
                        <a:latin typeface="仿宋_GB2312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Qi</a:t>
                      </a:r>
                      <a:endParaRPr lang="en-US" sz="1200" kern="0" dirty="0">
                        <a:effectLst/>
                        <a:latin typeface="仿宋_GB2312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 smtClean="0">
                          <a:effectLst/>
                          <a:latin typeface="仿宋_GB2312"/>
                          <a:ea typeface="仿宋_GB2312"/>
                        </a:rPr>
                        <a:t>Q</a:t>
                      </a:r>
                      <a:r>
                        <a:rPr lang="zh-CN" altLang="en-US" sz="1200" kern="0" dirty="0" smtClean="0">
                          <a:effectLst/>
                          <a:latin typeface="仿宋_GB2312"/>
                          <a:ea typeface="仿宋_GB2312"/>
                        </a:rPr>
                        <a:t>线</a:t>
                      </a:r>
                      <a:endParaRPr lang="en-US" sz="1200" kern="0" dirty="0">
                        <a:effectLst/>
                        <a:latin typeface="仿宋_GB2312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q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</a:tr>
              <a:tr h="1028129"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数值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2.5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1.5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15</a:t>
                      </a:r>
                      <a:endParaRPr lang="zh-CN" sz="16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17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zh-CN" sz="1200" kern="0" dirty="0" smtClean="0">
                          <a:effectLst/>
                        </a:rPr>
                        <a:t>≥</a:t>
                      </a:r>
                      <a:r>
                        <a:rPr lang="en-US" altLang="zh-CN" sz="1200" kern="0" dirty="0" smtClean="0">
                          <a:effectLst/>
                        </a:rPr>
                        <a:t>2</a:t>
                      </a:r>
                      <a:endParaRPr lang="zh-CN" sz="16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1.5</a:t>
                      </a:r>
                      <a:endParaRPr lang="zh-CN" sz="16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 smtClean="0">
                          <a:effectLst/>
                          <a:latin typeface="仿宋_GB2312"/>
                          <a:ea typeface="仿宋_GB2312"/>
                        </a:rPr>
                        <a:t>75</a:t>
                      </a:r>
                      <a:endParaRPr lang="en-US" sz="1200" kern="0" dirty="0">
                        <a:effectLst/>
                        <a:latin typeface="仿宋_GB2312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 smtClean="0">
                          <a:effectLst/>
                          <a:latin typeface="仿宋_GB2312"/>
                          <a:ea typeface="仿宋_GB2312"/>
                        </a:rPr>
                        <a:t>15.3</a:t>
                      </a:r>
                      <a:endParaRPr lang="en-US" sz="1200" kern="0" dirty="0">
                        <a:effectLst/>
                        <a:latin typeface="仿宋_GB2312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0.90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 smtClean="0">
                          <a:effectLst/>
                        </a:rPr>
                        <a:t>0.27</a:t>
                      </a:r>
                      <a:endParaRPr lang="zh-CN" sz="16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</a:tr>
              <a:tr h="718933"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单位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m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m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m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m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m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m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r>
                        <a:rPr lang="zh-CN" altLang="en-US" sz="1200" kern="0" dirty="0" smtClean="0">
                          <a:effectLst/>
                        </a:rPr>
                        <a:t>度</a:t>
                      </a:r>
                      <a:endParaRPr lang="zh-CN" sz="16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kg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Kg/m</a:t>
                      </a:r>
                      <a:endParaRPr lang="zh-CN" sz="1600" kern="10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l">
                        <a:lnSpc>
                          <a:spcPts val="28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Kg/ </a:t>
                      </a:r>
                      <a:r>
                        <a:rPr lang="en-US" sz="1200" kern="0" dirty="0" smtClean="0">
                          <a:effectLst/>
                        </a:rPr>
                        <a:t>m³</a:t>
                      </a:r>
                      <a:endParaRPr lang="zh-CN" sz="1600" kern="100" dirty="0">
                        <a:effectLst/>
                        <a:latin typeface="Times New Roman"/>
                        <a:ea typeface="仿宋_GB231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562350" y="27955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5273675" algn="r"/>
              </a:tabLst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663667" y="4986409"/>
            <a:ext cx="8220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+mn-ea"/>
              </a:rPr>
              <a:t>说明：</a:t>
            </a:r>
            <a:r>
              <a:rPr lang="en-US" altLang="zh-CN" dirty="0">
                <a:latin typeface="+mn-ea"/>
              </a:rPr>
              <a:t>W</a:t>
            </a:r>
            <a:r>
              <a:rPr lang="zh-CN" altLang="en-US" dirty="0">
                <a:latin typeface="+mn-ea"/>
              </a:rPr>
              <a:t>：最小抵抗线 </a:t>
            </a:r>
            <a:r>
              <a:rPr lang="en-US" altLang="zh-CN" dirty="0">
                <a:latin typeface="+mn-ea"/>
              </a:rPr>
              <a:t>a</a:t>
            </a:r>
            <a:r>
              <a:rPr lang="zh-CN" altLang="en-US" dirty="0">
                <a:latin typeface="+mn-ea"/>
              </a:rPr>
              <a:t>：孔距 </a:t>
            </a:r>
            <a:r>
              <a:rPr lang="en-US" altLang="zh-CN" dirty="0">
                <a:latin typeface="+mn-ea"/>
              </a:rPr>
              <a:t>H</a:t>
            </a:r>
            <a:r>
              <a:rPr lang="zh-CN" altLang="en-US" dirty="0">
                <a:latin typeface="+mn-ea"/>
              </a:rPr>
              <a:t>：台阶高度 </a:t>
            </a:r>
            <a:r>
              <a:rPr lang="en-US" altLang="zh-CN" dirty="0">
                <a:latin typeface="+mn-ea"/>
              </a:rPr>
              <a:t>L</a:t>
            </a:r>
            <a:r>
              <a:rPr lang="zh-CN" altLang="en-US" dirty="0">
                <a:latin typeface="+mn-ea"/>
              </a:rPr>
              <a:t>：孔深 </a:t>
            </a:r>
            <a:r>
              <a:rPr lang="en-US" altLang="zh-CN" dirty="0">
                <a:latin typeface="+mn-ea"/>
              </a:rPr>
              <a:t>h </a:t>
            </a:r>
            <a:r>
              <a:rPr lang="zh-CN" altLang="en-US" dirty="0">
                <a:latin typeface="+mn-ea"/>
              </a:rPr>
              <a:t>：超深</a:t>
            </a:r>
          </a:p>
          <a:p>
            <a:r>
              <a:rPr lang="en-US" altLang="zh-CN" dirty="0">
                <a:latin typeface="+mn-ea"/>
              </a:rPr>
              <a:t>ΔL</a:t>
            </a:r>
            <a:r>
              <a:rPr lang="zh-CN" altLang="en-US" dirty="0">
                <a:latin typeface="+mn-ea"/>
              </a:rPr>
              <a:t>：填塞长度 </a:t>
            </a:r>
            <a:r>
              <a:rPr lang="en-US" altLang="zh-CN" dirty="0">
                <a:latin typeface="+mn-ea"/>
              </a:rPr>
              <a:t>θ</a:t>
            </a:r>
            <a:r>
              <a:rPr lang="zh-CN" altLang="en-US" dirty="0">
                <a:latin typeface="+mn-ea"/>
              </a:rPr>
              <a:t>：炮孔倾角 </a:t>
            </a:r>
            <a:r>
              <a:rPr lang="en-US" altLang="zh-CN" dirty="0">
                <a:latin typeface="+mn-ea"/>
              </a:rPr>
              <a:t>Qi</a:t>
            </a:r>
            <a:r>
              <a:rPr lang="zh-CN" altLang="en-US" dirty="0">
                <a:latin typeface="+mn-ea"/>
              </a:rPr>
              <a:t>：单孔最大药量 </a:t>
            </a:r>
            <a:r>
              <a:rPr lang="en-US" altLang="zh-CN" dirty="0">
                <a:latin typeface="+mn-ea"/>
              </a:rPr>
              <a:t>Q</a:t>
            </a:r>
            <a:r>
              <a:rPr lang="zh-CN" altLang="en-US" dirty="0">
                <a:latin typeface="+mn-ea"/>
              </a:rPr>
              <a:t>线：线装药密度 </a:t>
            </a:r>
            <a:r>
              <a:rPr lang="en-US" altLang="zh-CN" dirty="0">
                <a:latin typeface="+mn-ea"/>
              </a:rPr>
              <a:t>q</a:t>
            </a:r>
            <a:r>
              <a:rPr lang="zh-CN" altLang="en-US" dirty="0">
                <a:latin typeface="+mn-ea"/>
              </a:rPr>
              <a:t>：炸药单耗  </a:t>
            </a:r>
            <a:r>
              <a:rPr lang="en-US" altLang="zh-CN" dirty="0">
                <a:latin typeface="+mn-ea"/>
              </a:rPr>
              <a:t>D:</a:t>
            </a:r>
            <a:r>
              <a:rPr lang="zh-CN" altLang="en-US" dirty="0">
                <a:latin typeface="+mn-ea"/>
              </a:rPr>
              <a:t>孔径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3688422" y="296114"/>
            <a:ext cx="4561726" cy="549275"/>
          </a:xfrm>
          <a:solidFill>
            <a:srgbClr val="FFFF00"/>
          </a:solidFill>
        </p:spPr>
        <p:txBody>
          <a:bodyPr/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</a:t>
            </a:r>
            <a:r>
              <a:rPr lang="zh-CN" altLang="en-US" sz="3200" dirty="0" smtClean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二、项目实施方案</a:t>
            </a:r>
            <a:endParaRPr lang="zh-CN" altLang="en-US" sz="3200" dirty="0">
              <a:solidFill>
                <a:srgbClr val="FF0000"/>
              </a:solidFill>
              <a:highlight>
                <a:srgbClr val="FFFF00"/>
              </a:highligh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pic>
        <p:nvPicPr>
          <p:cNvPr id="8" name="图片 7" descr="集团新标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46068" y="141378"/>
            <a:ext cx="1167721" cy="624161"/>
          </a:xfrm>
          <a:prstGeom prst="rect">
            <a:avLst/>
          </a:prstGeom>
        </p:spPr>
      </p:pic>
      <p:sp>
        <p:nvSpPr>
          <p:cNvPr id="6" name="五边形 5"/>
          <p:cNvSpPr/>
          <p:nvPr/>
        </p:nvSpPr>
        <p:spPr>
          <a:xfrm>
            <a:off x="236305" y="1118137"/>
            <a:ext cx="2948684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3.2.1</a:t>
            </a:r>
            <a:r>
              <a:rPr lang="zh-CN" altLang="en-US" dirty="0" smtClean="0"/>
              <a:t>实验效果对比</a:t>
            </a:r>
            <a:endParaRPr lang="zh-CN" altLang="en-US" dirty="0"/>
          </a:p>
        </p:txBody>
      </p:sp>
      <p:pic>
        <p:nvPicPr>
          <p:cNvPr id="9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88" y="2078038"/>
            <a:ext cx="4103687" cy="307816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275" y="2049463"/>
            <a:ext cx="4141788" cy="310673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1046068" y="5494375"/>
            <a:ext cx="44403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latin typeface="+mn-ea"/>
              </a:rPr>
              <a:t>10</a:t>
            </a:r>
            <a:r>
              <a:rPr lang="zh-CN" altLang="en-US" dirty="0" smtClean="0">
                <a:latin typeface="+mn-ea"/>
              </a:rPr>
              <a:t>月</a:t>
            </a:r>
            <a:r>
              <a:rPr lang="en-US" altLang="zh-CN" dirty="0" smtClean="0">
                <a:latin typeface="+mn-ea"/>
              </a:rPr>
              <a:t>17</a:t>
            </a:r>
            <a:r>
              <a:rPr lang="zh-CN" altLang="en-US" dirty="0">
                <a:latin typeface="+mn-ea"/>
              </a:rPr>
              <a:t>日实验效果：底根明显</a:t>
            </a:r>
            <a:r>
              <a:rPr lang="zh-CN" altLang="en-US" dirty="0" smtClean="0">
                <a:latin typeface="+mn-ea"/>
              </a:rPr>
              <a:t>，炮孔底部夹制作用大，药量小，需加大药量</a:t>
            </a:r>
            <a:endParaRPr lang="zh-CN" altLang="en-US" dirty="0"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264275" y="5507285"/>
            <a:ext cx="41857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+mn-ea"/>
              </a:rPr>
              <a:t>10</a:t>
            </a:r>
            <a:r>
              <a:rPr lang="zh-CN" altLang="en-US" dirty="0" smtClean="0">
                <a:latin typeface="+mn-ea"/>
              </a:rPr>
              <a:t>月</a:t>
            </a:r>
            <a:r>
              <a:rPr lang="en-US" altLang="zh-CN" dirty="0" smtClean="0">
                <a:latin typeface="+mn-ea"/>
              </a:rPr>
              <a:t>26</a:t>
            </a:r>
            <a:r>
              <a:rPr lang="zh-CN" altLang="en-US" dirty="0">
                <a:latin typeface="+mn-ea"/>
              </a:rPr>
              <a:t>日实验效果</a:t>
            </a:r>
            <a:r>
              <a:rPr lang="zh-CN" altLang="en-US" dirty="0" smtClean="0">
                <a:latin typeface="+mn-ea"/>
              </a:rPr>
              <a:t>：炮孔下部加强装药</a:t>
            </a:r>
            <a:endParaRPr lang="en-US" altLang="zh-CN" dirty="0" smtClean="0">
              <a:latin typeface="+mn-ea"/>
            </a:endParaRPr>
          </a:p>
          <a:p>
            <a:r>
              <a:rPr lang="en-US" altLang="zh-CN" dirty="0" smtClean="0">
                <a:latin typeface="+mn-ea"/>
              </a:rPr>
              <a:t>3.2</a:t>
            </a:r>
            <a:r>
              <a:rPr lang="zh-CN" altLang="en-US" dirty="0" smtClean="0">
                <a:latin typeface="+mn-ea"/>
              </a:rPr>
              <a:t>倍，有效</a:t>
            </a:r>
            <a:r>
              <a:rPr lang="zh-CN" altLang="en-US" dirty="0">
                <a:latin typeface="+mn-ea"/>
              </a:rPr>
              <a:t>解决了根底出现</a:t>
            </a:r>
          </a:p>
        </p:txBody>
      </p:sp>
    </p:spTree>
    <p:extLst>
      <p:ext uri="{BB962C8B-B14F-4D97-AF65-F5344CB8AC3E}">
        <p14:creationId xmlns:p14="http://schemas.microsoft.com/office/powerpoint/2010/main" val="261916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3626778" y="296114"/>
            <a:ext cx="4376791" cy="549275"/>
          </a:xfrm>
          <a:solidFill>
            <a:srgbClr val="FFFF00"/>
          </a:solidFill>
        </p:spPr>
        <p:txBody>
          <a:bodyPr/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</a:t>
            </a:r>
            <a:r>
              <a:rPr lang="zh-CN" altLang="en-US" sz="3200" dirty="0" smtClean="0">
                <a:solidFill>
                  <a:srgbClr val="FF0000"/>
                </a:solidFill>
                <a:highlight>
                  <a:srgbClr val="FFFF00"/>
                </a:highlight>
                <a:latin typeface="黑体" panose="02010600030101010101" pitchFamily="49" charset="-122"/>
                <a:ea typeface="黑体" panose="02010600030101010101" pitchFamily="49" charset="-122"/>
              </a:rPr>
              <a:t>二、项目实施方案</a:t>
            </a:r>
            <a:endParaRPr lang="zh-CN" altLang="en-US" sz="3200" dirty="0">
              <a:solidFill>
                <a:srgbClr val="FF0000"/>
              </a:solidFill>
              <a:highlight>
                <a:srgbClr val="FFFF00"/>
              </a:highligh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pic>
        <p:nvPicPr>
          <p:cNvPr id="6" name="图片 5" descr="集团新标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18019" y="141378"/>
            <a:ext cx="1167721" cy="624161"/>
          </a:xfrm>
          <a:prstGeom prst="rect">
            <a:avLst/>
          </a:prstGeom>
        </p:spPr>
      </p:pic>
      <p:sp>
        <p:nvSpPr>
          <p:cNvPr id="2" name="五边形 1"/>
          <p:cNvSpPr/>
          <p:nvPr/>
        </p:nvSpPr>
        <p:spPr>
          <a:xfrm>
            <a:off x="154112" y="1119883"/>
            <a:ext cx="2231627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3.2.2</a:t>
            </a:r>
            <a:r>
              <a:rPr lang="zh-CN" altLang="en-US" dirty="0" smtClean="0"/>
              <a:t>实验效果对比</a:t>
            </a:r>
            <a:endParaRPr lang="zh-CN" altLang="en-US" dirty="0"/>
          </a:p>
        </p:txBody>
      </p:sp>
      <p:pic>
        <p:nvPicPr>
          <p:cNvPr id="8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138" y="1710416"/>
            <a:ext cx="4105275" cy="307816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629" y="1710416"/>
            <a:ext cx="4103687" cy="307816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1145569" y="5227246"/>
            <a:ext cx="39934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+mn-ea"/>
              </a:rPr>
              <a:t>11</a:t>
            </a:r>
            <a:r>
              <a:rPr lang="zh-CN" altLang="en-US" dirty="0" smtClean="0">
                <a:latin typeface="+mn-ea"/>
              </a:rPr>
              <a:t>月</a:t>
            </a:r>
            <a:r>
              <a:rPr lang="en-US" altLang="zh-CN" dirty="0">
                <a:latin typeface="+mn-ea"/>
              </a:rPr>
              <a:t>7</a:t>
            </a:r>
            <a:r>
              <a:rPr lang="zh-CN" altLang="en-US" dirty="0">
                <a:latin typeface="+mn-ea"/>
              </a:rPr>
              <a:t>日实验效果</a:t>
            </a:r>
            <a:r>
              <a:rPr lang="zh-CN" altLang="en-US" dirty="0" smtClean="0">
                <a:latin typeface="+mn-ea"/>
              </a:rPr>
              <a:t>：</a:t>
            </a:r>
            <a:r>
              <a:rPr lang="zh-CN" altLang="en-US" dirty="0" smtClean="0">
                <a:latin typeface="+mn-ea"/>
              </a:rPr>
              <a:t>孔口出现了危</a:t>
            </a:r>
            <a:r>
              <a:rPr lang="zh-CN" altLang="en-US" dirty="0">
                <a:latin typeface="+mn-ea"/>
              </a:rPr>
              <a:t>石</a:t>
            </a:r>
            <a:r>
              <a:rPr lang="zh-CN" altLang="en-US" dirty="0" smtClean="0">
                <a:latin typeface="+mn-ea"/>
              </a:rPr>
              <a:t>、</a:t>
            </a:r>
            <a:endParaRPr lang="en-US" altLang="zh-CN" dirty="0" smtClean="0">
              <a:latin typeface="+mn-ea"/>
            </a:endParaRPr>
          </a:p>
          <a:p>
            <a:r>
              <a:rPr lang="zh-CN" altLang="en-US" dirty="0" smtClean="0">
                <a:latin typeface="+mn-ea"/>
              </a:rPr>
              <a:t>岩层</a:t>
            </a:r>
            <a:r>
              <a:rPr lang="zh-CN" altLang="en-US" dirty="0" smtClean="0">
                <a:latin typeface="+mn-ea"/>
              </a:rPr>
              <a:t>松散</a:t>
            </a:r>
            <a:r>
              <a:rPr lang="zh-CN" altLang="en-US" dirty="0" smtClean="0">
                <a:latin typeface="+mn-ea"/>
              </a:rPr>
              <a:t>，因此炮孔上部需</a:t>
            </a:r>
            <a:r>
              <a:rPr lang="zh-CN" altLang="en-US" dirty="0" smtClean="0">
                <a:latin typeface="+mn-ea"/>
              </a:rPr>
              <a:t>减药。</a:t>
            </a:r>
            <a:endParaRPr lang="zh-CN" altLang="en-US" dirty="0"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97868" y="5209561"/>
            <a:ext cx="45704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+mn-ea"/>
              </a:rPr>
              <a:t>11</a:t>
            </a:r>
            <a:r>
              <a:rPr lang="zh-CN" altLang="en-US" dirty="0" smtClean="0">
                <a:latin typeface="+mn-ea"/>
              </a:rPr>
              <a:t>月</a:t>
            </a:r>
            <a:r>
              <a:rPr lang="en-US" altLang="zh-CN" dirty="0">
                <a:latin typeface="+mn-ea"/>
              </a:rPr>
              <a:t>1</a:t>
            </a:r>
            <a:r>
              <a:rPr lang="en-US" altLang="zh-CN" dirty="0" smtClean="0">
                <a:latin typeface="+mn-ea"/>
              </a:rPr>
              <a:t>5</a:t>
            </a:r>
            <a:r>
              <a:rPr lang="zh-CN" altLang="en-US" dirty="0">
                <a:latin typeface="+mn-ea"/>
              </a:rPr>
              <a:t>日实验效果</a:t>
            </a:r>
            <a:r>
              <a:rPr lang="zh-CN" altLang="en-US" dirty="0" smtClean="0">
                <a:latin typeface="+mn-ea"/>
              </a:rPr>
              <a:t>：炮孔上部</a:t>
            </a:r>
            <a:r>
              <a:rPr lang="zh-CN" altLang="en-US" dirty="0" smtClean="0">
                <a:latin typeface="+mn-ea"/>
              </a:rPr>
              <a:t>减少了药量</a:t>
            </a:r>
            <a:r>
              <a:rPr lang="zh-CN" altLang="en-US" dirty="0" smtClean="0">
                <a:latin typeface="+mn-ea"/>
              </a:rPr>
              <a:t>，</a:t>
            </a:r>
            <a:endParaRPr lang="en-US" altLang="zh-CN" dirty="0" smtClean="0">
              <a:latin typeface="+mn-ea"/>
            </a:endParaRPr>
          </a:p>
          <a:p>
            <a:r>
              <a:rPr lang="zh-CN" altLang="en-US" dirty="0" smtClean="0">
                <a:latin typeface="+mn-ea"/>
              </a:rPr>
              <a:t>堵塞长度</a:t>
            </a:r>
            <a:r>
              <a:rPr lang="en-US" altLang="zh-CN" dirty="0" smtClean="0">
                <a:latin typeface="+mn-ea"/>
              </a:rPr>
              <a:t>2</a:t>
            </a:r>
            <a:r>
              <a:rPr lang="zh-CN" altLang="en-US" dirty="0" smtClean="0">
                <a:latin typeface="+mn-ea"/>
              </a:rPr>
              <a:t>米，</a:t>
            </a:r>
            <a:r>
              <a:rPr lang="zh-CN" altLang="en-US" dirty="0">
                <a:latin typeface="+mn-ea"/>
              </a:rPr>
              <a:t>岩层</a:t>
            </a:r>
            <a:r>
              <a:rPr lang="zh-CN" altLang="en-US" dirty="0" smtClean="0">
                <a:latin typeface="+mn-ea"/>
              </a:rPr>
              <a:t>稳定。</a:t>
            </a:r>
            <a:endParaRPr lang="zh-CN" altLang="en-US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3534310" y="270692"/>
            <a:ext cx="4212405" cy="549275"/>
          </a:xfrm>
          <a:solidFill>
            <a:srgbClr val="FFFF00"/>
          </a:solidFill>
        </p:spPr>
        <p:txBody>
          <a:bodyPr/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二、项目实施方案</a:t>
            </a:r>
            <a:endParaRPr lang="zh-CN" altLang="en-US" sz="3200" dirty="0">
              <a:solidFill>
                <a:srgbClr val="FF0000"/>
              </a:solidFill>
              <a:highlight>
                <a:srgbClr val="FFFF00"/>
              </a:highligh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pic>
        <p:nvPicPr>
          <p:cNvPr id="10" name="图片 9" descr="集团新标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85068" y="195806"/>
            <a:ext cx="1167721" cy="624161"/>
          </a:xfrm>
          <a:prstGeom prst="rect">
            <a:avLst/>
          </a:prstGeom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833" y="3419330"/>
            <a:ext cx="8527550" cy="1799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0"/>
          <p:cNvSpPr/>
          <p:nvPr/>
        </p:nvSpPr>
        <p:spPr>
          <a:xfrm>
            <a:off x="996593" y="1544567"/>
            <a:ext cx="104590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lnSpc>
                <a:spcPct val="150000"/>
              </a:lnSpc>
            </a:pPr>
            <a:r>
              <a:rPr lang="zh-CN" altLang="en-US" sz="2400" b="1" dirty="0" smtClean="0">
                <a:latin typeface="+mn-ea"/>
              </a:rPr>
              <a:t>根据实验结果</a:t>
            </a:r>
            <a:r>
              <a:rPr lang="zh-CN" altLang="zh-CN" sz="2400" b="1" dirty="0" smtClean="0">
                <a:latin typeface="+mn-ea"/>
              </a:rPr>
              <a:t>，</a:t>
            </a:r>
            <a:r>
              <a:rPr lang="zh-CN" altLang="en-US" sz="2400" b="1" dirty="0" smtClean="0">
                <a:latin typeface="+mn-ea"/>
              </a:rPr>
              <a:t>结合爆破理论，（光面）</a:t>
            </a:r>
            <a:r>
              <a:rPr lang="zh-CN" altLang="zh-CN" sz="2400" b="1" dirty="0" smtClean="0">
                <a:latin typeface="+mn-ea"/>
              </a:rPr>
              <a:t>预</a:t>
            </a:r>
            <a:r>
              <a:rPr lang="zh-CN" altLang="en-US" sz="2400" b="1" dirty="0" smtClean="0">
                <a:latin typeface="+mn-ea"/>
              </a:rPr>
              <a:t>裂</a:t>
            </a:r>
            <a:r>
              <a:rPr lang="zh-CN" altLang="zh-CN" sz="2400" b="1" dirty="0" smtClean="0">
                <a:latin typeface="+mn-ea"/>
              </a:rPr>
              <a:t>孔底部</a:t>
            </a:r>
            <a:r>
              <a:rPr lang="zh-CN" altLang="zh-CN" sz="2400" b="1" dirty="0">
                <a:latin typeface="+mn-ea"/>
              </a:rPr>
              <a:t>夹制作用比较大，在孔底</a:t>
            </a:r>
            <a:r>
              <a:rPr lang="en-US" altLang="zh-CN" sz="2400" b="1" dirty="0">
                <a:latin typeface="+mn-ea"/>
              </a:rPr>
              <a:t>2~2.5m</a:t>
            </a:r>
            <a:r>
              <a:rPr lang="zh-CN" altLang="zh-CN" sz="2400" b="1" dirty="0">
                <a:latin typeface="+mn-ea"/>
              </a:rPr>
              <a:t>范围内线装药密度应该增大，同时为了减小对孔口周围岩石破坏，孔口线装药密度应适当减小</a:t>
            </a:r>
            <a:r>
              <a:rPr lang="zh-CN" altLang="zh-CN" sz="2400" b="1" dirty="0" smtClean="0">
                <a:latin typeface="+mn-ea"/>
              </a:rPr>
              <a:t>，</a:t>
            </a:r>
            <a:r>
              <a:rPr lang="zh-CN" altLang="en-US" sz="2400" b="1" dirty="0" smtClean="0">
                <a:latin typeface="+mn-ea"/>
              </a:rPr>
              <a:t>我们得到加强装药系数</a:t>
            </a:r>
            <a:r>
              <a:rPr lang="zh-CN" altLang="zh-CN" sz="2400" b="1" dirty="0" smtClean="0">
                <a:latin typeface="+mn-ea"/>
              </a:rPr>
              <a:t>表</a:t>
            </a:r>
            <a:r>
              <a:rPr lang="zh-CN" altLang="zh-CN" sz="2400" b="1" dirty="0">
                <a:latin typeface="+mn-ea"/>
              </a:rPr>
              <a:t>：</a:t>
            </a:r>
          </a:p>
        </p:txBody>
      </p:sp>
      <p:sp>
        <p:nvSpPr>
          <p:cNvPr id="12" name="五边形 11"/>
          <p:cNvSpPr/>
          <p:nvPr/>
        </p:nvSpPr>
        <p:spPr>
          <a:xfrm>
            <a:off x="133566" y="1039387"/>
            <a:ext cx="2476070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3.3</a:t>
            </a:r>
            <a:r>
              <a:rPr lang="zh-CN" altLang="en-US" dirty="0" smtClean="0"/>
              <a:t>主要技术内容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253448" y="5324787"/>
            <a:ext cx="88152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表中</a:t>
            </a:r>
            <a:r>
              <a:rPr lang="en-US" altLang="zh-CN" dirty="0"/>
              <a:t>L1</a:t>
            </a:r>
            <a:r>
              <a:rPr lang="zh-CN" altLang="en-US" dirty="0"/>
              <a:t>为底部加强装药长度，</a:t>
            </a:r>
            <a:r>
              <a:rPr lang="en-US" altLang="zh-CN" dirty="0"/>
              <a:t>qy1</a:t>
            </a:r>
            <a:r>
              <a:rPr lang="zh-CN" altLang="en-US" dirty="0"/>
              <a:t>为预裂加强段线装药密度，</a:t>
            </a:r>
            <a:r>
              <a:rPr lang="en-US" altLang="zh-CN" dirty="0" err="1"/>
              <a:t>qy</a:t>
            </a:r>
            <a:r>
              <a:rPr lang="zh-CN" altLang="en-US" dirty="0"/>
              <a:t>为预裂平均线装药密度</a:t>
            </a:r>
          </a:p>
          <a:p>
            <a:r>
              <a:rPr lang="en-US" altLang="zh-CN" dirty="0"/>
              <a:t>qg1</a:t>
            </a:r>
            <a:r>
              <a:rPr lang="zh-CN" altLang="en-US" dirty="0"/>
              <a:t>为光爆孔加强段线装药密度</a:t>
            </a:r>
            <a:r>
              <a:rPr lang="en-US" altLang="zh-CN" dirty="0"/>
              <a:t>,</a:t>
            </a:r>
            <a:r>
              <a:rPr lang="en-US" altLang="zh-CN" dirty="0" err="1"/>
              <a:t>qg</a:t>
            </a:r>
            <a:r>
              <a:rPr lang="zh-CN" altLang="en-US" dirty="0"/>
              <a:t>为光爆孔平均线装药密度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f9b0c64d-c430-4ba5-850a-f200cc98d18b"/>
  <p:tag name="COMMONDATA" val="eyJoZGlkIjoiZDNlNmY1Njg2Nzc2ZDdiOTdlMzgwNTI5YTc3ZDYxZDQifQ=="/>
  <p:tag name="commondata" val="eyJoZGlkIjoiMjVhZTQ5OThmZTAzYjBiYjAwOGU0MWE1NzJjZjU3NmY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1562</Words>
  <Application>Microsoft Office PowerPoint</Application>
  <PresentationFormat>自定义</PresentationFormat>
  <Paragraphs>209</Paragraphs>
  <Slides>19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楷体_GB2312</vt:lpstr>
      <vt:lpstr>黑体</vt:lpstr>
      <vt:lpstr>Times New Roman</vt:lpstr>
      <vt:lpstr>Calibri Light</vt:lpstr>
      <vt:lpstr>Cambria Math</vt:lpstr>
      <vt:lpstr>仿宋_GB2312</vt:lpstr>
      <vt:lpstr>隶书</vt:lpstr>
      <vt:lpstr>Calibri</vt:lpstr>
      <vt:lpstr>Office 主题</vt:lpstr>
      <vt:lpstr>PowerPoint 演示文稿</vt:lpstr>
      <vt:lpstr>    目   录</vt:lpstr>
      <vt:lpstr>    一、项目实施的背景</vt:lpstr>
      <vt:lpstr> 二、项目实施方案</vt:lpstr>
      <vt:lpstr>二、项目实施方案</vt:lpstr>
      <vt:lpstr>二、项目实施方案</vt:lpstr>
      <vt:lpstr>  二、项目实施方案</vt:lpstr>
      <vt:lpstr>  二、项目实施方案</vt:lpstr>
      <vt:lpstr>二、项目实施方案</vt:lpstr>
      <vt:lpstr>二、项目实施方案</vt:lpstr>
      <vt:lpstr>二、项目实施方案</vt:lpstr>
      <vt:lpstr>  二、项目实施方案</vt:lpstr>
      <vt:lpstr>  二、项目实施方案</vt:lpstr>
      <vt:lpstr>  二、项目实施方案</vt:lpstr>
      <vt:lpstr>  二、项目实施方案</vt:lpstr>
      <vt:lpstr>  二、项目实施方案</vt:lpstr>
      <vt:lpstr> 三、项目实施后的意义</vt:lpstr>
      <vt:lpstr> 四、项目实施的推广价值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王占科</dc:creator>
  <cp:lastModifiedBy>常永伟</cp:lastModifiedBy>
  <cp:revision>891</cp:revision>
  <dcterms:created xsi:type="dcterms:W3CDTF">2016-01-19T07:50:00Z</dcterms:created>
  <dcterms:modified xsi:type="dcterms:W3CDTF">2024-11-21T01:48:03Z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42ACBC77B2804A7D8FDD4130869365F6</vt:lpwstr>
  </property>
</Properties>
</file>